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68" r:id="rId4"/>
    <p:sldId id="273" r:id="rId5"/>
    <p:sldId id="282" r:id="rId6"/>
    <p:sldId id="274" r:id="rId7"/>
    <p:sldId id="271" r:id="rId8"/>
    <p:sldId id="272" r:id="rId9"/>
    <p:sldId id="276" r:id="rId10"/>
    <p:sldId id="277" r:id="rId11"/>
    <p:sldId id="278" r:id="rId12"/>
    <p:sldId id="279" r:id="rId13"/>
    <p:sldId id="280" r:id="rId14"/>
    <p:sldId id="258" r:id="rId15"/>
  </p:sldIdLst>
  <p:sldSz cx="10688638" cy="7562850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799"/>
    <a:srgbClr val="1C3F95"/>
    <a:srgbClr val="BFCEF3"/>
    <a:srgbClr val="6E90E4"/>
    <a:srgbClr val="9DB4ED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0" autoAdjust="0"/>
    <p:restoredTop sz="90929"/>
  </p:normalViewPr>
  <p:slideViewPr>
    <p:cSldViewPr>
      <p:cViewPr>
        <p:scale>
          <a:sx n="50" d="100"/>
          <a:sy n="50" d="100"/>
        </p:scale>
        <p:origin x="-2578" y="-638"/>
      </p:cViewPr>
      <p:guideLst>
        <p:guide orient="horz" pos="2382"/>
        <p:guide pos="33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620789-0226-4146-A0FA-E86EFEEFA6C0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168DAA-875C-449F-9F97-4340848E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87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698500"/>
            <a:ext cx="49339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4085"/>
            <a:ext cx="5029200" cy="41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8170"/>
            <a:ext cx="2971800" cy="46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8170"/>
            <a:ext cx="2971800" cy="46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78B61C-5AED-41AB-A9AB-0C3537FE2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18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15288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15288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9A261-DBAF-4175-BC16-D476D2FBD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4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7BC42-5025-4F4E-9E6E-F498B79A9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16825" y="671513"/>
            <a:ext cx="2270125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1688" y="671513"/>
            <a:ext cx="666273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3759A-92EA-460C-992D-114A54C77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4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4DF2E-68E9-4B90-AB49-9A0E79F0E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9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3" y="1885950"/>
            <a:ext cx="9220200" cy="31448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663" y="5060950"/>
            <a:ext cx="9220200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F66BE-73C7-4F41-86A5-8ED357A20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1688" y="2184400"/>
            <a:ext cx="4465637" cy="4538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25" y="2184400"/>
            <a:ext cx="4467225" cy="4538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478B7-E3A7-48CE-B500-B591BDBD8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18613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12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1200" cy="406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1788" y="1854200"/>
            <a:ext cx="454342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1788" y="2762250"/>
            <a:ext cx="4543425" cy="406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9BFD-7B8F-4090-B42E-6AAC84B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F67C-0C28-4C70-86AB-CF9FC0EF7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88E72-E0A4-4D72-A160-B3E25B8E6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2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6463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3425" y="1089025"/>
            <a:ext cx="5411788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6463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023F5-AE08-4D34-A7B9-0F2BB617E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6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6463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3425" y="1089025"/>
            <a:ext cx="5411788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6463" cy="420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09F00-F278-44D5-AE26-30C8630E9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671513"/>
            <a:ext cx="9085262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9" tIns="52145" rIns="104289" bIns="521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2184400"/>
            <a:ext cx="9085262" cy="453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9" tIns="52145" rIns="104289" bIns="52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688" y="6891338"/>
            <a:ext cx="22256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9" tIns="52145" rIns="104289" bIns="52145" numCol="1" anchor="t" anchorCtr="0" compatLnSpc="1">
            <a:prstTxWarp prst="textNoShape">
              <a:avLst/>
            </a:prstTxWarp>
          </a:bodyPr>
          <a:lstStyle>
            <a:lvl1pPr defTabSz="1042988">
              <a:defRPr sz="16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1250" y="6891338"/>
            <a:ext cx="33861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9" tIns="52145" rIns="104289" bIns="52145" numCol="1" anchor="t" anchorCtr="0" compatLnSpc="1">
            <a:prstTxWarp prst="textNoShape">
              <a:avLst/>
            </a:prstTxWarp>
          </a:bodyPr>
          <a:lstStyle>
            <a:lvl1pPr algn="ctr" defTabSz="1042988">
              <a:defRPr sz="16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1275" y="6891338"/>
            <a:ext cx="22256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9" tIns="52145" rIns="104289" bIns="52145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600" smtClean="0">
                <a:latin typeface="GillSans-R" pitchFamily="-96" charset="0"/>
              </a:defRPr>
            </a:lvl1pPr>
          </a:lstStyle>
          <a:p>
            <a:pPr>
              <a:defRPr/>
            </a:pPr>
            <a:fld id="{9B81BA85-6E1D-495D-8584-91516448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92113" indent="-392113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7025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625" indent="-2619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vateequityvaluation.com/Valuation-Guidelin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8678C7E7-581C-4887-807D-3A1F8309693C}" type="slidenum">
              <a:rPr lang="en-US" sz="1600">
                <a:latin typeface="GillSans-R" pitchFamily="-96" charset="0"/>
              </a:rPr>
              <a:pPr/>
              <a:t>1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1688" y="2520950"/>
            <a:ext cx="9085262" cy="1260475"/>
          </a:xfrm>
        </p:spPr>
        <p:txBody>
          <a:bodyPr anchor="ctr"/>
          <a:lstStyle/>
          <a:p>
            <a:pPr eaLnBrk="1" hangingPunct="1"/>
            <a:endParaRPr lang="en-US" sz="50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3375" y="4284663"/>
            <a:ext cx="7481888" cy="1933575"/>
          </a:xfrm>
        </p:spPr>
        <p:txBody>
          <a:bodyPr/>
          <a:lstStyle/>
          <a:p>
            <a:pPr eaLnBrk="1" hangingPunct="1"/>
            <a:endParaRPr lang="en-US" sz="3700" smtClean="0"/>
          </a:p>
        </p:txBody>
      </p:sp>
      <p:pic>
        <p:nvPicPr>
          <p:cNvPr id="2053" name="Picture 4" descr="prima pagina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479925" y="291782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48406" y="2102514"/>
            <a:ext cx="5834062" cy="18261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Evaluarea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</a:p>
          <a:p>
            <a:pPr algn="ctr">
              <a:spcAft>
                <a:spcPts val="1000"/>
              </a:spcAft>
              <a:defRPr/>
            </a:pPr>
            <a:r>
              <a:rPr lang="en-US" sz="3200" dirty="0" err="1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în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tranzacții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realizate</a:t>
            </a:r>
            <a:r>
              <a:rPr lang="en-US" sz="3200" dirty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de</a:t>
            </a:r>
          </a:p>
          <a:p>
            <a:pPr algn="ctr">
              <a:spcAft>
                <a:spcPts val="1000"/>
              </a:spcAft>
              <a:defRPr/>
            </a:pPr>
            <a:r>
              <a:rPr lang="en-US" sz="3200" dirty="0" smtClean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fondurile</a:t>
            </a:r>
            <a:r>
              <a:rPr lang="en-US" sz="3200" dirty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de private equity </a:t>
            </a:r>
            <a:endParaRPr lang="en-US" sz="320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21249" y="5509617"/>
            <a:ext cx="5215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Elena </a:t>
            </a:r>
            <a:r>
              <a:rPr lang="en-US" sz="3600" dirty="0" err="1" smtClean="0">
                <a:solidFill>
                  <a:schemeClr val="bg1"/>
                </a:solidFill>
              </a:rPr>
              <a:t>Apostolescu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en-US" sz="2800" dirty="0" smtClean="0">
                <a:solidFill>
                  <a:schemeClr val="bg1"/>
                </a:solidFill>
              </a:rPr>
              <a:t>FCCA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10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3701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205B977D-C0FA-4291-B61B-71EDDAF55B31}" type="slidenum">
              <a:rPr lang="en-US" sz="1400" smtClean="0">
                <a:latin typeface="GillSans-R" pitchFamily="-96" charset="0"/>
              </a:rPr>
              <a:t>10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45404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  <a:spcAft>
                <a:spcPts val="2500"/>
              </a:spcAft>
            </a:pP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Fluxuri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de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numerar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actualizate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abordarea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prin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venit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):</a:t>
            </a: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date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intrare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care nu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sunt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observabile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direct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piață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(date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nivel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3 conform IFRS) =&gt;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intrările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ipotezele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modelele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ş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concluziile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sunt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supuse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criticilor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discountul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pentru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lichiditate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- DLOL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25164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11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FB0809E-A70F-4847-9722-E74D2235359E}" type="slidenum">
              <a:rPr lang="en-US" sz="1400" smtClean="0">
                <a:latin typeface="GillSans-R" pitchFamily="-96" charset="0"/>
              </a:rPr>
              <a:t>11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7818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800" b="1" dirty="0">
                <a:solidFill>
                  <a:srgbClr val="1C3F95"/>
                </a:solidFill>
                <a:latin typeface="+mj-lt"/>
              </a:rPr>
              <a:t>Interval </a:t>
            </a:r>
            <a:r>
              <a:rPr lang="en-US" sz="2800" b="1" dirty="0" err="1" smtClean="0">
                <a:solidFill>
                  <a:srgbClr val="1C3F95"/>
                </a:solidFill>
                <a:latin typeface="+mj-lt"/>
              </a:rPr>
              <a:t>valori</a:t>
            </a:r>
            <a:endParaRPr lang="en-US" sz="2800" b="1" dirty="0" smtClean="0">
              <a:solidFill>
                <a:srgbClr val="1C3F95"/>
              </a:solidFill>
              <a:latin typeface="+mj-lt"/>
            </a:endParaRPr>
          </a:p>
          <a:p>
            <a:pPr lvl="0"/>
            <a:endParaRPr lang="en-US" b="1" dirty="0" smtClean="0">
              <a:latin typeface="+mj-lt"/>
            </a:endParaRPr>
          </a:p>
          <a:p>
            <a:pPr lvl="0">
              <a:spcAft>
                <a:spcPts val="1000"/>
              </a:spcAft>
            </a:pPr>
            <a:r>
              <a:rPr lang="en-US" b="1" dirty="0" smtClean="0">
                <a:latin typeface="+mj-lt"/>
              </a:rPr>
              <a:t>=&gt; </a:t>
            </a:r>
            <a:r>
              <a:rPr lang="en-US" b="1" dirty="0" err="1" smtClean="0">
                <a:latin typeface="+mj-lt"/>
              </a:rPr>
              <a:t>Pentru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vânzător</a:t>
            </a:r>
            <a:r>
              <a:rPr lang="en-US" b="1" dirty="0">
                <a:latin typeface="+mj-lt"/>
              </a:rPr>
              <a:t>:</a:t>
            </a:r>
            <a:endParaRPr lang="en-US" dirty="0">
              <a:latin typeface="+mj-lt"/>
            </a:endParaRPr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minim sub care </a:t>
            </a:r>
            <a:r>
              <a:rPr lang="en-US" dirty="0" err="1" smtClean="0">
                <a:latin typeface="+mj-lt"/>
              </a:rPr>
              <a:t>să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nu </a:t>
            </a:r>
            <a:r>
              <a:rPr lang="en-US" dirty="0" err="1" smtClean="0">
                <a:latin typeface="+mj-lt"/>
              </a:rPr>
              <a:t>vândă</a:t>
            </a:r>
            <a:endParaRPr lang="en-US" dirty="0">
              <a:latin typeface="+mj-lt"/>
            </a:endParaRPr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maxim </a:t>
            </a:r>
            <a:r>
              <a:rPr lang="en-US" dirty="0" err="1">
                <a:latin typeface="+mj-lt"/>
              </a:rPr>
              <a:t>peste</a:t>
            </a:r>
            <a:r>
              <a:rPr lang="en-US" dirty="0">
                <a:latin typeface="+mj-lt"/>
              </a:rPr>
              <a:t> care </a:t>
            </a:r>
            <a:r>
              <a:rPr lang="en-US" dirty="0" err="1" smtClean="0">
                <a:latin typeface="+mj-lt"/>
              </a:rPr>
              <a:t>să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nu </a:t>
            </a:r>
            <a:r>
              <a:rPr lang="en-US" dirty="0" err="1" smtClean="0">
                <a:latin typeface="+mj-lt"/>
              </a:rPr>
              <a:t>oferteze</a:t>
            </a:r>
            <a:endParaRPr lang="en-US" dirty="0" smtClean="0">
              <a:latin typeface="+mj-lt"/>
            </a:endParaRPr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endParaRPr lang="en-US" dirty="0" smtClean="0">
              <a:latin typeface="+mj-lt"/>
            </a:endParaRPr>
          </a:p>
          <a:p>
            <a:pPr lvl="0">
              <a:spcAft>
                <a:spcPts val="1000"/>
              </a:spcAft>
            </a:pPr>
            <a:r>
              <a:rPr lang="en-US" b="1" dirty="0"/>
              <a:t>=&gt; </a:t>
            </a:r>
            <a:r>
              <a:rPr lang="en-US" b="1" dirty="0" err="1"/>
              <a:t>Pentru</a:t>
            </a:r>
            <a:r>
              <a:rPr lang="en-US" b="1" dirty="0"/>
              <a:t> </a:t>
            </a:r>
            <a:r>
              <a:rPr lang="en-US" b="1" dirty="0" err="1" smtClean="0"/>
              <a:t>cumpărător</a:t>
            </a:r>
            <a:r>
              <a:rPr lang="en-US" b="1" dirty="0" smtClean="0"/>
              <a:t>:</a:t>
            </a:r>
            <a:endParaRPr lang="en-US" dirty="0"/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/>
              <a:t>minim sub care </a:t>
            </a:r>
            <a:r>
              <a:rPr lang="en-US" dirty="0" err="1"/>
              <a:t>să</a:t>
            </a:r>
            <a:r>
              <a:rPr lang="en-US" dirty="0"/>
              <a:t> nu </a:t>
            </a:r>
            <a:r>
              <a:rPr lang="en-US" dirty="0" err="1" smtClean="0"/>
              <a:t>oferteze</a:t>
            </a:r>
            <a:endParaRPr lang="en-US" dirty="0"/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/>
              <a:t>maxim </a:t>
            </a:r>
            <a:r>
              <a:rPr lang="en-US" dirty="0" err="1"/>
              <a:t>peste</a:t>
            </a:r>
            <a:r>
              <a:rPr lang="en-US" dirty="0"/>
              <a:t> care </a:t>
            </a:r>
            <a:r>
              <a:rPr lang="en-US" dirty="0" err="1"/>
              <a:t>să</a:t>
            </a:r>
            <a:r>
              <a:rPr lang="en-US" dirty="0"/>
              <a:t> nu </a:t>
            </a:r>
            <a:r>
              <a:rPr lang="en-US" dirty="0" err="1" smtClean="0"/>
              <a:t>cumpere</a:t>
            </a:r>
            <a:endParaRPr lang="en-US" dirty="0">
              <a:latin typeface="+mj-lt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32554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12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F1EEC5F3-0657-4001-BCC9-BD2B76C5067F}" type="slidenum">
              <a:rPr lang="en-US" sz="1400" smtClean="0">
                <a:latin typeface="GillSans-R" pitchFamily="-96" charset="0"/>
              </a:rPr>
              <a:t>12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228370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800" b="1" dirty="0" err="1" smtClean="0">
                <a:solidFill>
                  <a:srgbClr val="284799"/>
                </a:solidFill>
                <a:latin typeface="+mj-lt"/>
              </a:rPr>
              <a:t>Ratele</a:t>
            </a:r>
            <a:r>
              <a:rPr lang="en-US" sz="2800" b="1" dirty="0" smtClean="0">
                <a:solidFill>
                  <a:srgbClr val="284799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284799"/>
                </a:solidFill>
                <a:latin typeface="+mj-lt"/>
              </a:rPr>
              <a:t>de </a:t>
            </a:r>
            <a:r>
              <a:rPr lang="en-US" sz="2800" b="1" dirty="0" err="1">
                <a:solidFill>
                  <a:srgbClr val="284799"/>
                </a:solidFill>
                <a:latin typeface="+mj-lt"/>
              </a:rPr>
              <a:t>rentabilitate</a:t>
            </a:r>
            <a:r>
              <a:rPr lang="en-US" sz="2800" b="1" dirty="0">
                <a:solidFill>
                  <a:srgbClr val="284799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284799"/>
                </a:solidFill>
                <a:latin typeface="+mj-lt"/>
              </a:rPr>
              <a:t>aşteptate</a:t>
            </a:r>
            <a:endParaRPr lang="en-US" sz="2800" b="1" dirty="0" smtClean="0">
              <a:solidFill>
                <a:srgbClr val="284799"/>
              </a:solidFill>
              <a:latin typeface="+mj-lt"/>
            </a:endParaRPr>
          </a:p>
          <a:p>
            <a:pPr lvl="0"/>
            <a:endParaRPr lang="en-US" dirty="0">
              <a:solidFill>
                <a:srgbClr val="1C3F95"/>
              </a:solidFill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Studiu</a:t>
            </a:r>
            <a:r>
              <a:rPr lang="en-US" sz="2000" dirty="0" smtClean="0">
                <a:latin typeface="+mj-lt"/>
              </a:rPr>
              <a:t> “2019 </a:t>
            </a:r>
            <a:r>
              <a:rPr lang="en-US" sz="2000" dirty="0">
                <a:latin typeface="+mj-lt"/>
              </a:rPr>
              <a:t>Private Capital Markets </a:t>
            </a:r>
            <a:r>
              <a:rPr lang="en-US" sz="2000" dirty="0" smtClean="0">
                <a:latin typeface="+mj-lt"/>
              </a:rPr>
              <a:t>Report” - Pepperdine </a:t>
            </a:r>
            <a:r>
              <a:rPr lang="en-US" sz="2000" dirty="0">
                <a:latin typeface="+mj-lt"/>
              </a:rPr>
              <a:t>University </a:t>
            </a:r>
            <a:r>
              <a:rPr lang="en-US" sz="2000" dirty="0" err="1">
                <a:latin typeface="+mj-lt"/>
              </a:rPr>
              <a:t>Graziadio</a:t>
            </a:r>
            <a:r>
              <a:rPr lang="en-US" sz="2000" dirty="0">
                <a:latin typeface="+mj-lt"/>
              </a:rPr>
              <a:t> Business School , SUA </a:t>
            </a:r>
            <a:endParaRPr lang="en-US" sz="2000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61457"/>
              </p:ext>
            </p:extLst>
          </p:nvPr>
        </p:nvGraphicFramePr>
        <p:xfrm>
          <a:off x="801688" y="3650964"/>
          <a:ext cx="9085262" cy="242919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542631"/>
                <a:gridCol w="454263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Type of Private Capital Funding   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Median </a:t>
                      </a:r>
                      <a:r>
                        <a:rPr lang="en-US" sz="2000" dirty="0">
                          <a:effectLst/>
                        </a:rPr>
                        <a:t>Rate of Return (Range)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Banks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5.0%-6.3%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Asset-based lenders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4.0%-15.0%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Mezzanine financers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13.0%-15.0%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Private equity groups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21.0%-37.0%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Venture capital investors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28.0%-38.0%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Angel investors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28.0%-38.0%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13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F27EDB5B-6160-4F20-9850-38ED3A21FE0E}" type="slidenum">
              <a:rPr lang="en-US" sz="1400" smtClean="0">
                <a:latin typeface="GillSans-R" pitchFamily="-96" charset="0"/>
              </a:rPr>
              <a:t>13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0421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1C3F95"/>
                </a:solidFill>
                <a:latin typeface="+mj-lt"/>
              </a:rPr>
              <a:t>De </a:t>
            </a:r>
            <a:r>
              <a:rPr lang="en-US" sz="2800" b="1" dirty="0" err="1">
                <a:solidFill>
                  <a:srgbClr val="1C3F95"/>
                </a:solidFill>
                <a:latin typeface="+mj-lt"/>
              </a:rPr>
              <a:t>ce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1C3F95"/>
                </a:solidFill>
                <a:latin typeface="+mj-lt"/>
              </a:rPr>
              <a:t>este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 important </a:t>
            </a:r>
            <a:r>
              <a:rPr lang="en-US" sz="2800" b="1" dirty="0" err="1">
                <a:solidFill>
                  <a:srgbClr val="1C3F95"/>
                </a:solidFill>
                <a:latin typeface="+mj-lt"/>
              </a:rPr>
              <a:t>ca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1C3F95"/>
                </a:solidFill>
                <a:latin typeface="+mj-lt"/>
              </a:rPr>
              <a:t>evaluarea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1C3F95"/>
                </a:solidFill>
                <a:latin typeface="+mj-lt"/>
              </a:rPr>
              <a:t>sa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 fie </a:t>
            </a:r>
            <a:r>
              <a:rPr lang="en-US" sz="2800" b="1" dirty="0" err="1" smtClean="0">
                <a:solidFill>
                  <a:srgbClr val="1C3F95"/>
                </a:solidFill>
                <a:latin typeface="+mj-lt"/>
              </a:rPr>
              <a:t>făcută</a:t>
            </a:r>
            <a:r>
              <a:rPr lang="en-US" sz="2800" b="1" dirty="0" smtClean="0">
                <a:solidFill>
                  <a:srgbClr val="1C3F95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1C3F95"/>
                </a:solidFill>
                <a:latin typeface="+mj-lt"/>
              </a:rPr>
              <a:t>de un evaluator independent</a:t>
            </a:r>
            <a:r>
              <a:rPr lang="en-US" sz="2800" b="1" dirty="0" smtClean="0">
                <a:solidFill>
                  <a:srgbClr val="1C3F95"/>
                </a:solidFill>
                <a:latin typeface="+mj-lt"/>
              </a:rPr>
              <a:t>?</a:t>
            </a:r>
          </a:p>
          <a:p>
            <a:endParaRPr lang="en-US" sz="2800" b="1" dirty="0">
              <a:solidFill>
                <a:srgbClr val="1C3F95"/>
              </a:solidFill>
              <a:latin typeface="+mj-lt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transparenţă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nepartinire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un grad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credibilitate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crescut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nvestitorii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indiferent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dacă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intră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sau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ies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dintr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-un fond,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auditorii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autoritățile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reglementare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consiliul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administrație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trebuie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să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înțeleagă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problemele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critice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ale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unor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astfel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investiţii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nelichide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dirty="0">
              <a:latin typeface="+mj-lt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28225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E3116088-39ED-4610-AE0F-648D0043E791}" type="slidenum">
              <a:rPr lang="en-US" sz="1600">
                <a:latin typeface="GillSans-R" pitchFamily="-96" charset="0"/>
              </a:rPr>
              <a:pPr/>
              <a:t>14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3316" name="Picture 4" descr="ultima pagina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0694988" cy="756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31751" y="3780631"/>
            <a:ext cx="372089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GillSans-R" pitchFamily="-96" charset="0"/>
              </a:rPr>
              <a:t>E-mail: </a:t>
            </a:r>
            <a:r>
              <a:rPr lang="en-US" sz="1400" dirty="0" smtClean="0">
                <a:solidFill>
                  <a:schemeClr val="bg1"/>
                </a:solidFill>
                <a:latin typeface="GillSans-R" pitchFamily="-96" charset="0"/>
              </a:rPr>
              <a:t>elena.apostolescu@cmfconsulting.ro</a:t>
            </a:r>
            <a:endParaRPr lang="en-US" sz="1400" dirty="0">
              <a:solidFill>
                <a:schemeClr val="bg1"/>
              </a:solidFill>
              <a:latin typeface="GillSans-R" pitchFamily="-96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GillSans-R" pitchFamily="-96" charset="0"/>
              </a:rPr>
              <a:t>Mobil: +40 723 </a:t>
            </a:r>
            <a:r>
              <a:rPr lang="en-US" sz="1400" dirty="0" smtClean="0">
                <a:solidFill>
                  <a:schemeClr val="bg1"/>
                </a:solidFill>
                <a:latin typeface="GillSans-R" pitchFamily="-96" charset="0"/>
              </a:rPr>
              <a:t>261 201</a:t>
            </a:r>
            <a:endParaRPr lang="en-US" sz="1400" dirty="0">
              <a:solidFill>
                <a:schemeClr val="bg1"/>
              </a:solidFill>
              <a:latin typeface="GillSans-R" pitchFamily="-96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GillSans-R" pitchFamily="-96" charset="0"/>
              </a:rPr>
              <a:t>Tel: </a:t>
            </a:r>
            <a:r>
              <a:rPr lang="en-US" sz="1400" dirty="0">
                <a:solidFill>
                  <a:schemeClr val="bg1"/>
                </a:solidFill>
                <a:latin typeface="GillSans-R" pitchFamily="-96" charset="0"/>
              </a:rPr>
              <a:t>+40 21 321 78 57</a:t>
            </a:r>
            <a:endParaRPr lang="en-US" sz="1400" dirty="0">
              <a:latin typeface="GillSans-R" pitchFamily="-96" charset="0"/>
            </a:endParaRP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7146925" y="4060825"/>
            <a:ext cx="1797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en-US" sz="1400">
                <a:solidFill>
                  <a:schemeClr val="bg1"/>
                </a:solidFill>
                <a:latin typeface="GillSans-R" pitchFamily="-96" charset="0"/>
              </a:rPr>
              <a:t>www.cmfconsulting.ro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B7AAAD22-0631-467F-A793-AD95506255D6}" type="slidenum">
              <a:rPr lang="en-US" sz="1600">
                <a:latin typeface="GillSans-R" pitchFamily="-96" charset="0"/>
              </a:rPr>
              <a:pPr/>
              <a:t>2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7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B74AA42-8556-4BDC-8B0F-982EF3EF9D16}" type="slidenum">
              <a:rPr lang="en-US" sz="1400" smtClean="0">
                <a:latin typeface="GillSans-R" pitchFamily="-96" charset="0"/>
              </a:rPr>
              <a:t>2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7640637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vi-VN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Activitate</a:t>
            </a:r>
            <a:r>
              <a:rPr 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a</a:t>
            </a:r>
            <a:r>
              <a:rPr lang="vi-VN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de M&amp;A în 2018 în România</a:t>
            </a:r>
            <a:endParaRPr lang="en-GB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Cele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mai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mari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tranzacții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anunțate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în</a:t>
            </a:r>
            <a:r>
              <a:rPr lang="en-GB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2018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o-RO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Activitatea fondurilor de private equity </a:t>
            </a:r>
            <a:endParaRPr lang="en-US" sz="28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Tendinţe</a:t>
            </a:r>
            <a:endParaRPr lang="ro-RO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3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CFAE4204-5CF4-48C7-8ED1-B179CBE350D3}" type="slidenum">
              <a:rPr lang="en-US" sz="1400" smtClean="0">
                <a:latin typeface="GillSans-R" pitchFamily="-96" charset="0"/>
              </a:rPr>
              <a:t>3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Câ</a:t>
            </a:r>
            <a:r>
              <a:rPr lang="vi-VN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nd este necesar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ă</a:t>
            </a:r>
            <a:r>
              <a:rPr lang="vi-VN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evaluarea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?</a:t>
            </a: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endParaRPr lang="en-GB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Arial" panose="020B0604020202020204" pitchFamily="34" charset="0"/>
                <a:ea typeface="ＭＳ Ｐゴシック" panose="020B0600070205080204" pitchFamily="34" charset="-128"/>
              </a:rPr>
              <a:t>La negociere,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it-IT" dirty="0">
                <a:latin typeface="Arial" panose="020B0604020202020204" pitchFamily="34" charset="0"/>
                <a:ea typeface="ＭＳ Ｐゴシック" panose="020B0600070205080204" pitchFamily="34" charset="-128"/>
              </a:rPr>
              <a:t>nainte de a face investiţia (cumpărator – vânzator)</a:t>
            </a: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endParaRPr 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Arial" panose="020B0604020202020204" pitchFamily="34" charset="0"/>
                <a:ea typeface="ＭＳ Ｐゴシック" panose="020B0600070205080204" pitchFamily="34" charset="-128"/>
              </a:rPr>
              <a:t>Raportari periodice</a:t>
            </a: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endParaRPr 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Arial" panose="020B0604020202020204" pitchFamily="34" charset="0"/>
                <a:ea typeface="ＭＳ Ｐゴシック" panose="020B0600070205080204" pitchFamily="34" charset="-128"/>
              </a:rPr>
              <a:t>La exit</a:t>
            </a:r>
            <a:endParaRPr 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4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B856AA3B-D31D-4D74-93EB-2CDF6AEEAA36}" type="slidenum">
              <a:rPr lang="en-US" sz="1400" smtClean="0">
                <a:latin typeface="GillSans-R" pitchFamily="-96" charset="0"/>
              </a:rPr>
              <a:t>4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86030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  <a:spcAft>
                <a:spcPts val="2500"/>
              </a:spcAft>
            </a:pP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Diferenţa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ntre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preţul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plătit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suma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investită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si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valoarea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justă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  <a:endParaRPr lang="en-US" sz="36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Preţul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plătit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depinde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puterea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negociere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părţilor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ş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nu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este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ntotdeauna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egal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cu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valoarea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justă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determinarea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valorii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juste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sunt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luaţi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calcul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mulţi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alţi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factori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alţii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decât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puterea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negociere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Ghidurile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IPEV (The International 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Private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Equity and Venture Capital Guidelines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  <a:p>
            <a:pPr lvl="0">
              <a:lnSpc>
                <a:spcPct val="110000"/>
              </a:lnSpc>
              <a:spcAft>
                <a:spcPts val="1000"/>
              </a:spcAft>
              <a:defRPr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://www.privateequityvaluation.com/Valuation-Guidelines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3394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5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19DBF2B4-97A2-4502-B66B-5264BF0E0AB3}" type="slidenum">
              <a:rPr lang="en-US" sz="1400" smtClean="0">
                <a:latin typeface="GillSans-R" pitchFamily="-96" charset="0"/>
              </a:rPr>
              <a:t>5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102" y="2385492"/>
            <a:ext cx="51435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49983" y="1549177"/>
            <a:ext cx="9583737" cy="56630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0000"/>
              </a:lnSpc>
              <a:spcAft>
                <a:spcPts val="2500"/>
              </a:spcAft>
            </a:pPr>
            <a:r>
              <a:rPr 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ABORDARI ŞI METODE DE EVALUARE</a:t>
            </a:r>
            <a:endParaRPr 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0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6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19DD5D26-8D5A-4E3E-8B25-908CBAD8CA54}" type="slidenum">
              <a:rPr lang="en-US" sz="1400" smtClean="0">
                <a:latin typeface="GillSans-R" pitchFamily="-96" charset="0"/>
              </a:rPr>
              <a:t>6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047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2500"/>
              </a:spcAft>
            </a:pP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Comparatii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cu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alte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tranzacţii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abordarea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prin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piaţă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):</a:t>
            </a:r>
            <a:endParaRPr lang="en-US" sz="36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Piaţa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foarte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puţin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transparentă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România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ş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î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Europa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Est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Companiile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mici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medii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folosesc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reglementări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contabile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locale</a:t>
            </a: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2019: IFRS 16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Leasinguri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–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probleme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comparabilitate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semnificative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7503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D2F19F44-E12F-4AE8-84A1-2798C8BC2E20}" type="slidenum">
              <a:rPr lang="en-US" sz="1600">
                <a:latin typeface="GillSans-R" pitchFamily="-96" charset="0"/>
              </a:rPr>
              <a:pPr/>
              <a:t>7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3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DC7DD71F-AE89-4FA0-9B8F-3CE99C9B5FF9}" type="slidenum">
              <a:rPr lang="en-US" sz="1400" smtClean="0">
                <a:latin typeface="GillSans-R" pitchFamily="-96" charset="0"/>
              </a:rPr>
              <a:t>7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3863" y="503238"/>
            <a:ext cx="57800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IFRS 16 -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Impactul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situaţiile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financiare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1688" y="1995488"/>
            <a:ext cx="7999412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Impactul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contul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de profit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şi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pierdere</a:t>
            </a:r>
            <a:endParaRPr lang="en-US" sz="3200" b="1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1688" y="2844800"/>
            <a:ext cx="4325937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vi-VN" dirty="0">
              <a:latin typeface="+mn-lt"/>
              <a:ea typeface="ＭＳ Ｐゴシック" panose="020B0600070205080204" pitchFamily="34" charset="-128"/>
            </a:endParaRPr>
          </a:p>
          <a:p>
            <a:pPr algn="just">
              <a:defRPr/>
            </a:pPr>
            <a:r>
              <a:rPr lang="vi-VN" dirty="0">
                <a:latin typeface="+mn-lt"/>
                <a:ea typeface="ＭＳ Ｐゴシック" panose="020B0600070205080204" pitchFamily="34" charset="-128"/>
              </a:rPr>
              <a:t>Cheltuielile totale </a:t>
            </a:r>
            <a:r>
              <a:rPr lang="en-US" dirty="0">
                <a:latin typeface="+mn-lt"/>
                <a:ea typeface="ＭＳ Ｐゴシック" panose="020B0600070205080204" pitchFamily="34" charset="-128"/>
              </a:rPr>
              <a:t>cu </a:t>
            </a:r>
            <a:r>
              <a:rPr lang="en-US" dirty="0" err="1">
                <a:latin typeface="+mn-lt"/>
                <a:ea typeface="ＭＳ Ｐゴシック" panose="020B0600070205080204" pitchFamily="34" charset="-128"/>
              </a:rPr>
              <a:t>leasingul</a:t>
            </a:r>
            <a:r>
              <a:rPr lang="en-US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vi-VN" dirty="0">
                <a:latin typeface="+mn-lt"/>
                <a:ea typeface="ＭＳ Ｐゴシック" panose="020B0600070205080204" pitchFamily="34" charset="-128"/>
              </a:rPr>
              <a:t>vor fi </a:t>
            </a:r>
            <a:r>
              <a:rPr lang="en-US" dirty="0" err="1">
                <a:latin typeface="+mn-lt"/>
                <a:ea typeface="ＭＳ Ｐゴシック" panose="020B0600070205080204" pitchFamily="34" charset="-128"/>
              </a:rPr>
              <a:t>mari</a:t>
            </a:r>
            <a:r>
              <a:rPr lang="vi-VN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>
                <a:latin typeface="+mn-lt"/>
                <a:ea typeface="ＭＳ Ｐゴシック" panose="020B0600070205080204" pitchFamily="34" charset="-128"/>
              </a:rPr>
              <a:t>la </a:t>
            </a:r>
            <a:r>
              <a:rPr lang="en-US" dirty="0" err="1">
                <a:latin typeface="+mn-lt"/>
                <a:ea typeface="ＭＳ Ｐゴシック" panose="020B0600070205080204" pitchFamily="34" charset="-128"/>
              </a:rPr>
              <a:t>începutul</a:t>
            </a:r>
            <a:r>
              <a:rPr lang="en-US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+mn-lt"/>
                <a:ea typeface="ＭＳ Ｐゴシック" panose="020B0600070205080204" pitchFamily="34" charset="-128"/>
              </a:rPr>
              <a:t>leasingului</a:t>
            </a:r>
            <a:r>
              <a:rPr lang="ro-RO" dirty="0" smtClean="0">
                <a:latin typeface="+mn-lt"/>
                <a:ea typeface="ＭＳ Ｐゴシック" panose="020B0600070205080204" pitchFamily="34" charset="-128"/>
              </a:rPr>
              <a:t>,</a:t>
            </a:r>
            <a:r>
              <a:rPr lang="en-US" dirty="0" smtClean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vi-VN" dirty="0">
                <a:latin typeface="+mn-lt"/>
                <a:ea typeface="ＭＳ Ｐゴシック" panose="020B0600070205080204" pitchFamily="34" charset="-128"/>
              </a:rPr>
              <a:t>chiar și atunci când </a:t>
            </a:r>
            <a:r>
              <a:rPr lang="en-US" dirty="0" err="1">
                <a:latin typeface="+mn-lt"/>
                <a:ea typeface="ＭＳ Ｐゴシック" panose="020B0600070205080204" pitchFamily="34" charset="-128"/>
              </a:rPr>
              <a:t>plăţile</a:t>
            </a:r>
            <a:r>
              <a:rPr lang="vi-VN" dirty="0">
                <a:latin typeface="+mn-lt"/>
                <a:ea typeface="ＭＳ Ｐゴシック" panose="020B0600070205080204" pitchFamily="34" charset="-128"/>
              </a:rPr>
              <a:t> în numerar sunt constante</a:t>
            </a:r>
            <a:r>
              <a:rPr lang="en-US" dirty="0">
                <a:latin typeface="+mn-lt"/>
                <a:ea typeface="ＭＳ Ｐゴシック" panose="020B0600070205080204" pitchFamily="34" charset="-128"/>
              </a:rPr>
              <a:t>.</a:t>
            </a:r>
            <a:endParaRPr lang="en-GB" dirty="0">
              <a:latin typeface="+mn-lt"/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ro-RO" dirty="0">
              <a:latin typeface="+mn-lt"/>
              <a:ea typeface="ＭＳ Ｐゴシック" panose="020B0600070205080204" pitchFamily="34" charset="-128"/>
            </a:endParaRPr>
          </a:p>
        </p:txBody>
      </p:sp>
      <p:pic>
        <p:nvPicPr>
          <p:cNvPr id="7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2736850"/>
            <a:ext cx="4248150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4FEB7D9-DF6F-4ABF-B2BC-754F096CE918}" type="slidenum">
              <a:rPr lang="en-US" sz="1600">
                <a:latin typeface="GillSans-R" pitchFamily="-96" charset="0"/>
              </a:rPr>
              <a:pPr/>
              <a:t>8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7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01CD087A-E855-4099-8AA9-501EDD4B7CE2}" type="slidenum">
              <a:rPr lang="en-US" sz="1400" smtClean="0">
                <a:latin typeface="GillSans-R" pitchFamily="-96" charset="0"/>
              </a:rPr>
              <a:t>8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3863" y="503238"/>
            <a:ext cx="57800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IFRS 16 -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Impactul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situaţiile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financiare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1688" y="1697038"/>
            <a:ext cx="7999412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Impactul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asupra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indicatorilor</a:t>
            </a:r>
            <a:r>
              <a:rPr lang="en-US" sz="3200" b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sz="3200" b="1" dirty="0" err="1">
                <a:latin typeface="+mn-lt"/>
                <a:ea typeface="ＭＳ Ｐゴシック" panose="020B0600070205080204" pitchFamily="34" charset="-128"/>
              </a:rPr>
              <a:t>financiari</a:t>
            </a:r>
            <a:endParaRPr lang="en-US" sz="3200" b="1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1688" y="2844800"/>
            <a:ext cx="929481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vi-VN" dirty="0">
              <a:latin typeface="+mn-lt"/>
              <a:ea typeface="ＭＳ Ｐゴシック" panose="020B0600070205080204" pitchFamily="34" charset="-128"/>
            </a:endParaRPr>
          </a:p>
          <a:p>
            <a:pPr>
              <a:defRPr/>
            </a:pPr>
            <a:endParaRPr lang="ro-RO" dirty="0">
              <a:latin typeface="+mn-lt"/>
              <a:ea typeface="ＭＳ Ｐゴシック" panose="020B0600070205080204" pitchFamily="34" charset="-128"/>
            </a:endParaRPr>
          </a:p>
        </p:txBody>
      </p:sp>
      <p:cxnSp>
        <p:nvCxnSpPr>
          <p:cNvPr id="8203" name="Straight Connector 4"/>
          <p:cNvCxnSpPr>
            <a:cxnSpLocks noChangeShapeType="1"/>
          </p:cNvCxnSpPr>
          <p:nvPr/>
        </p:nvCxnSpPr>
        <p:spPr bwMode="auto">
          <a:xfrm>
            <a:off x="1081088" y="4645025"/>
            <a:ext cx="9159875" cy="0"/>
          </a:xfrm>
          <a:prstGeom prst="line">
            <a:avLst/>
          </a:prstGeom>
          <a:noFill/>
          <a:ln w="25400" algn="ctr">
            <a:solidFill>
              <a:srgbClr val="1C3F9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4" name="Up Arrow 5"/>
          <p:cNvSpPr>
            <a:spLocks noChangeArrowheads="1"/>
          </p:cNvSpPr>
          <p:nvPr/>
        </p:nvSpPr>
        <p:spPr bwMode="auto">
          <a:xfrm>
            <a:off x="1311275" y="3494088"/>
            <a:ext cx="792163" cy="935037"/>
          </a:xfrm>
          <a:prstGeom prst="upArrow">
            <a:avLst>
              <a:gd name="adj1" fmla="val 50000"/>
              <a:gd name="adj2" fmla="val 49936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Up Arrow 14"/>
          <p:cNvSpPr>
            <a:spLocks noChangeArrowheads="1"/>
          </p:cNvSpPr>
          <p:nvPr/>
        </p:nvSpPr>
        <p:spPr bwMode="auto">
          <a:xfrm rot="10800000">
            <a:off x="1311275" y="4933950"/>
            <a:ext cx="792163" cy="935038"/>
          </a:xfrm>
          <a:prstGeom prst="upArrow">
            <a:avLst>
              <a:gd name="adj1" fmla="val 50000"/>
              <a:gd name="adj2" fmla="val 49936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Box 6"/>
          <p:cNvSpPr txBox="1">
            <a:spLocks noChangeArrowheads="1"/>
          </p:cNvSpPr>
          <p:nvPr/>
        </p:nvSpPr>
        <p:spPr bwMode="auto">
          <a:xfrm>
            <a:off x="2833688" y="2765425"/>
            <a:ext cx="6742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en-US" b="1">
                <a:solidFill>
                  <a:srgbClr val="1C3F95"/>
                </a:solidFill>
              </a:rPr>
              <a:t>P&amp;L                    Bilanţ                Indicatori</a:t>
            </a:r>
          </a:p>
        </p:txBody>
      </p:sp>
      <p:sp>
        <p:nvSpPr>
          <p:cNvPr id="8207" name="TextBox 7"/>
          <p:cNvSpPr txBox="1">
            <a:spLocks noChangeArrowheads="1"/>
          </p:cNvSpPr>
          <p:nvPr/>
        </p:nvSpPr>
        <p:spPr bwMode="auto">
          <a:xfrm>
            <a:off x="2520950" y="3686175"/>
            <a:ext cx="7367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en-US"/>
              <a:t>EBITDA              Total active         Grad de îndatorare</a:t>
            </a:r>
          </a:p>
        </p:txBody>
      </p:sp>
      <p:sp>
        <p:nvSpPr>
          <p:cNvPr id="8208" name="TextBox 18"/>
          <p:cNvSpPr txBox="1">
            <a:spLocks noChangeArrowheads="1"/>
          </p:cNvSpPr>
          <p:nvPr/>
        </p:nvSpPr>
        <p:spPr bwMode="auto">
          <a:xfrm>
            <a:off x="2898775" y="5076825"/>
            <a:ext cx="6882012" cy="169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pPr>
              <a:spcAft>
                <a:spcPts val="1000"/>
              </a:spcAft>
            </a:pPr>
            <a:r>
              <a:rPr lang="en-US" dirty="0"/>
              <a:t>EPS              </a:t>
            </a:r>
            <a:r>
              <a:rPr lang="en-US" dirty="0" smtClean="0"/>
              <a:t> </a:t>
            </a:r>
            <a:r>
              <a:rPr lang="en-US" dirty="0"/>
              <a:t>Active </a:t>
            </a:r>
            <a:r>
              <a:rPr lang="en-US" dirty="0" err="1"/>
              <a:t>nete</a:t>
            </a:r>
            <a:r>
              <a:rPr lang="en-US" dirty="0"/>
              <a:t>           </a:t>
            </a:r>
            <a:r>
              <a:rPr lang="en-US" dirty="0" err="1"/>
              <a:t>Rotaţia</a:t>
            </a:r>
            <a:r>
              <a:rPr lang="en-US" dirty="0"/>
              <a:t> </a:t>
            </a:r>
            <a:r>
              <a:rPr lang="en-US" dirty="0" err="1"/>
              <a:t>activelor</a:t>
            </a:r>
            <a:endParaRPr lang="en-US" dirty="0"/>
          </a:p>
          <a:p>
            <a:r>
              <a:rPr lang="en-US" dirty="0"/>
              <a:t>                                                </a:t>
            </a:r>
            <a:r>
              <a:rPr lang="en-US" dirty="0" smtClean="0"/>
              <a:t> </a:t>
            </a:r>
            <a:r>
              <a:rPr lang="en-US" dirty="0"/>
              <a:t>Rata de </a:t>
            </a:r>
            <a:r>
              <a:rPr lang="en-US" dirty="0" err="1"/>
              <a:t>acoperire</a:t>
            </a:r>
            <a:r>
              <a:rPr lang="en-US" dirty="0"/>
              <a:t> </a:t>
            </a:r>
          </a:p>
          <a:p>
            <a:r>
              <a:rPr lang="en-US" dirty="0"/>
              <a:t>                                                         </a:t>
            </a:r>
            <a:r>
              <a:rPr lang="en-US" dirty="0" smtClean="0"/>
              <a:t>a </a:t>
            </a:r>
            <a:r>
              <a:rPr lang="en-US" dirty="0" err="1"/>
              <a:t>dobânzii</a:t>
            </a:r>
            <a:endParaRPr lang="en-US" dirty="0"/>
          </a:p>
          <a:p>
            <a:r>
              <a:rPr lang="en-US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defTabSz="1042988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A6518530-8461-4282-8075-D0388D457AB2}" type="slidenum">
              <a:rPr lang="en-US" sz="1600">
                <a:latin typeface="GillSans-R" pitchFamily="-96" charset="0"/>
              </a:rPr>
              <a:pPr/>
              <a:t>9</a:t>
            </a:fld>
            <a:endParaRPr lang="en-US" sz="1600">
              <a:latin typeface="GillSans-R" pitchFamily="-96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1" name="Picture 4" descr="pagina text 2-0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4988" cy="75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8925" y="471488"/>
            <a:ext cx="26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r>
              <a:rPr lang="ro-RO">
                <a:solidFill>
                  <a:schemeClr val="bg1"/>
                </a:solidFill>
                <a:latin typeface="GillSans-R" pitchFamily="-96" charset="0"/>
              </a:rPr>
              <a:t> </a:t>
            </a:r>
            <a:endParaRPr lang="en-US">
              <a:solidFill>
                <a:schemeClr val="bg1"/>
              </a:solidFill>
              <a:latin typeface="GillSans-R" pitchFamily="-96" charset="0"/>
            </a:endParaRPr>
          </a:p>
          <a:p>
            <a:endParaRPr lang="en-US">
              <a:solidFill>
                <a:schemeClr val="bg1"/>
              </a:solidFill>
              <a:latin typeface="GillSans-R" pitchFamily="-9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57800" y="718502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05A0350F-5039-4229-8F64-028F8931BF5C}" type="slidenum">
              <a:rPr lang="en-US" sz="1400" smtClean="0">
                <a:latin typeface="GillSans-R" pitchFamily="-96" charset="0"/>
              </a:rPr>
              <a:t>9</a:t>
            </a:fld>
            <a:endParaRPr lang="en-US" dirty="0">
              <a:latin typeface="GillSans-R" pitchFamily="-9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1688" y="1755775"/>
            <a:ext cx="9583737" cy="4047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  <a:spcAft>
                <a:spcPts val="2500"/>
              </a:spcAft>
            </a:pP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Comparatii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cu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alte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companii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listate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(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abordarea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prin</a:t>
            </a:r>
            <a:r>
              <a:rPr lang="en-US" sz="3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piaţă</a:t>
            </a:r>
            <a:r>
              <a:rPr lang="en-US" sz="36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):</a:t>
            </a:r>
            <a:endParaRPr lang="en-US" sz="36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piata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puţin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lichidă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în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România</a:t>
            </a: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reglementari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contabile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2019: </a:t>
            </a:r>
            <a:r>
              <a:rPr 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atenţie</a:t>
            </a:r>
            <a:r>
              <a:rPr 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la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comparabilitatea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multiplicatorilor</a:t>
            </a:r>
            <a:r>
              <a:rPr 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IFRS 16</a:t>
            </a:r>
          </a:p>
          <a:p>
            <a:pPr marL="30062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00620" lvl="0" indent="-30062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3863" y="503238"/>
            <a:ext cx="8675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Evaluarea</a:t>
            </a:r>
            <a:r>
              <a:rPr lang="en-US" b="1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în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tranzacţii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realizate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fondurile</a:t>
            </a:r>
            <a:r>
              <a:rPr lang="en-US" dirty="0">
                <a:solidFill>
                  <a:schemeClr val="bg1"/>
                </a:solidFill>
                <a:latin typeface="+mn-lt"/>
                <a:ea typeface="ＭＳ Ｐゴシック" panose="020B0600070205080204" pitchFamily="34" charset="-128"/>
              </a:rPr>
              <a:t> de private equity </a:t>
            </a:r>
          </a:p>
        </p:txBody>
      </p:sp>
    </p:spTree>
    <p:extLst>
      <p:ext uri="{BB962C8B-B14F-4D97-AF65-F5344CB8AC3E}">
        <p14:creationId xmlns:p14="http://schemas.microsoft.com/office/powerpoint/2010/main" val="4155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605</Words>
  <Application>Microsoft Office PowerPoint</Application>
  <PresentationFormat>Custom</PresentationFormat>
  <Paragraphs>130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Georgiana</dc:creator>
  <cp:lastModifiedBy>Windows User</cp:lastModifiedBy>
  <cp:revision>157</cp:revision>
  <dcterms:created xsi:type="dcterms:W3CDTF">2014-10-21T11:44:03Z</dcterms:created>
  <dcterms:modified xsi:type="dcterms:W3CDTF">2019-04-03T19:55:18Z</dcterms:modified>
</cp:coreProperties>
</file>