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70" r:id="rId3"/>
    <p:sldId id="271" r:id="rId4"/>
    <p:sldId id="289" r:id="rId5"/>
    <p:sldId id="272" r:id="rId6"/>
    <p:sldId id="290" r:id="rId7"/>
    <p:sldId id="291" r:id="rId8"/>
    <p:sldId id="273" r:id="rId9"/>
    <p:sldId id="293" r:id="rId10"/>
    <p:sldId id="292" r:id="rId11"/>
    <p:sldId id="297" r:id="rId12"/>
    <p:sldId id="274" r:id="rId13"/>
    <p:sldId id="299" r:id="rId14"/>
    <p:sldId id="306" r:id="rId15"/>
    <p:sldId id="307" r:id="rId16"/>
    <p:sldId id="308" r:id="rId17"/>
    <p:sldId id="309" r:id="rId18"/>
    <p:sldId id="298" r:id="rId19"/>
    <p:sldId id="302" r:id="rId20"/>
    <p:sldId id="310" r:id="rId21"/>
    <p:sldId id="277" r:id="rId22"/>
    <p:sldId id="311" r:id="rId23"/>
    <p:sldId id="312" r:id="rId24"/>
    <p:sldId id="276" r:id="rId25"/>
    <p:sldId id="313" r:id="rId26"/>
    <p:sldId id="279" r:id="rId27"/>
    <p:sldId id="280" r:id="rId28"/>
    <p:sldId id="314" r:id="rId29"/>
    <p:sldId id="315" r:id="rId30"/>
    <p:sldId id="281" r:id="rId31"/>
    <p:sldId id="316" r:id="rId32"/>
    <p:sldId id="317" r:id="rId33"/>
    <p:sldId id="318" r:id="rId34"/>
    <p:sldId id="282" r:id="rId35"/>
    <p:sldId id="319" r:id="rId36"/>
    <p:sldId id="283" r:id="rId37"/>
    <p:sldId id="284" r:id="rId38"/>
    <p:sldId id="285" r:id="rId39"/>
    <p:sldId id="286" r:id="rId40"/>
    <p:sldId id="287" r:id="rId41"/>
    <p:sldId id="296" r:id="rId42"/>
    <p:sldId id="288" r:id="rId43"/>
    <p:sldId id="295" r:id="rId4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7A4C0"/>
    <a:srgbClr val="BFBDD1"/>
    <a:srgbClr val="AFAFFF"/>
    <a:srgbClr val="8F8FFF"/>
    <a:srgbClr val="66CCFF"/>
    <a:srgbClr val="FFCC00"/>
    <a:srgbClr val="FF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664" autoAdjust="0"/>
  </p:normalViewPr>
  <p:slideViewPr>
    <p:cSldViewPr>
      <p:cViewPr varScale="1">
        <p:scale>
          <a:sx n="46" d="100"/>
          <a:sy n="46" d="100"/>
        </p:scale>
        <p:origin x="9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335B-3F26-47BA-AD3C-B81A5229650D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F37C-352B-4859-B5E5-669089550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9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F37C-352B-4859-B5E5-669089550E6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4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F37C-352B-4859-B5E5-669089550E6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F37C-352B-4859-B5E5-669089550E6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F37C-352B-4859-B5E5-669089550E6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0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84834" y="10016252"/>
            <a:ext cx="549275" cy="50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1460">
              <a:lnSpc>
                <a:spcPct val="100000"/>
              </a:lnSpc>
            </a:pPr>
            <a:fld id="{81D60167-4931-47E6-BA6A-407CBD079E47}" type="slidenum">
              <a:rPr sz="3250" b="1" spc="20" dirty="0">
                <a:latin typeface="Georgia"/>
                <a:cs typeface="Georgia"/>
              </a:rPr>
              <a:t>‹#›</a:t>
            </a:fld>
            <a:endParaRPr sz="3250" dirty="0"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hyperlink" Target="brosura%20piarom%20patronate%202019.pd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0850" y="4816475"/>
            <a:ext cx="92202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93878C-9E16-4768-85B7-C8ABA66BC015}"/>
              </a:ext>
            </a:extLst>
          </p:cNvPr>
          <p:cNvCxnSpPr/>
          <p:nvPr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381E4CB-AF5A-4371-AF72-6C7BFFB2B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CD019-EDEE-43CC-8F17-183EB4E18EAD}"/>
              </a:ext>
            </a:extLst>
          </p:cNvPr>
          <p:cNvSpPr/>
          <p:nvPr/>
        </p:nvSpPr>
        <p:spPr>
          <a:xfrm>
            <a:off x="8147050" y="4816475"/>
            <a:ext cx="9157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it-IT" sz="4800" dirty="0">
                <a:solidFill>
                  <a:schemeClr val="accent2"/>
                </a:solidFill>
                <a:latin typeface="Impact" panose="020B080603090205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CAPITALUL PRIVAT ROMÂNESC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it-IT" sz="4800" dirty="0">
                <a:solidFill>
                  <a:schemeClr val="accent2"/>
                </a:solidFill>
                <a:latin typeface="Impact" panose="020B080603090205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EDIŢIA A IV-A</a:t>
            </a:r>
            <a:endParaRPr lang="en-GB" sz="4800" dirty="0">
              <a:solidFill>
                <a:schemeClr val="accent2"/>
              </a:solidFill>
              <a:latin typeface="Impact" panose="020B080603090205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054" y="9516722"/>
            <a:ext cx="4694572" cy="1637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96" y="9240227"/>
            <a:ext cx="3581400" cy="50598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9" y="1280472"/>
            <a:ext cx="7020081" cy="9911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35075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ACTIVELOR, A DATORIILOR, A GRADULUI DE ÎNDATORARE ȘI A CAPITALURILOR PROPRII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61879" r="2158" b="-46"/>
          <a:stretch/>
        </p:blipFill>
        <p:spPr>
          <a:xfrm>
            <a:off x="4339243" y="6684740"/>
            <a:ext cx="11046323" cy="447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25138" r="2640" b="38227"/>
          <a:stretch/>
        </p:blipFill>
        <p:spPr>
          <a:xfrm>
            <a:off x="4295374" y="2363841"/>
            <a:ext cx="11084819" cy="43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35075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ACTIVELOR, A DATORIILOR, A GRADULUI DE ÎNDATORARE ȘI A CAPITALURILOR PROPRII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2" y="2682875"/>
            <a:ext cx="9923418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49" y="2815044"/>
            <a:ext cx="9957131" cy="4058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96" y="6903367"/>
            <a:ext cx="9855054" cy="40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9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55" y="2146161"/>
            <a:ext cx="11567650" cy="89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6" y="2146160"/>
            <a:ext cx="12273464" cy="16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6" y="3797573"/>
            <a:ext cx="12273464" cy="6984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85" y="2342261"/>
            <a:ext cx="12290165" cy="1653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87" y="3978275"/>
            <a:ext cx="12273464" cy="70149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0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86" y="2344507"/>
            <a:ext cx="12273464" cy="16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82" y="3995921"/>
            <a:ext cx="12273464" cy="702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4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86" y="2344507"/>
            <a:ext cx="12273464" cy="1651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86" y="4029380"/>
            <a:ext cx="12273464" cy="6886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75" y="2094065"/>
            <a:ext cx="12273464" cy="16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75" y="3734058"/>
            <a:ext cx="12273464" cy="7407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512" y="119205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DUPA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CIFRA DE AFACERI ÎN 2017 ȘI EVOLUȚIA FAȚĂ DE 2016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0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317201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DOMINATE DE COMPANII CU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CAPITAL PRIVAT ROMÂNESC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80" y="2182758"/>
            <a:ext cx="12081769" cy="90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12" y="1317201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DOMINATE DE COMPANII CU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CAPITAL PRIVAT ROMÂNESC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49" y="3905053"/>
            <a:ext cx="11603169" cy="7312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72" y="2234106"/>
            <a:ext cx="11666547" cy="17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/>
          <a:stretch/>
        </p:blipFill>
        <p:spPr>
          <a:xfrm>
            <a:off x="1989913" y="2682875"/>
            <a:ext cx="16329837" cy="80795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17512" y="1461778"/>
            <a:ext cx="16302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NUMĂRULUI DE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COMPANII </a:t>
            </a:r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12" y="1317201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DOMINATE DE COMPANII CU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CAPITAL PRIVAT ROMÂNESC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52" y="2542536"/>
            <a:ext cx="11280939" cy="1686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91" y="4224904"/>
            <a:ext cx="11155119" cy="63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74375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DE ACTIVITATE DOMINATE DE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FIRMELE STRĂINE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18" y="2228482"/>
            <a:ext cx="11926869" cy="90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5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74375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DE ACTIVITATE DOMINATE DE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FIRMELE STRĂINE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3" y="2265560"/>
            <a:ext cx="10704637" cy="1422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3" y="3697987"/>
            <a:ext cx="10704637" cy="75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74375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DE ACTIVITATE DOMINATE DE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FIRMELE STRĂINE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454275"/>
            <a:ext cx="12562712" cy="1669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86859"/>
            <a:ext cx="12562712" cy="59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718693" y="1275902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SECTOARELOR DIN ECONOMIE DUPĂ CIFRA DE AFACERI </a:t>
            </a:r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ÎNTRE 2014-2017</a:t>
            </a:r>
            <a:endParaRPr lang="en-US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31" y="2228299"/>
            <a:ext cx="12196388" cy="8938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7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718693" y="1275902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SECTOARELOR DIN ECONOMIE DUPĂ CIFRA DE AFACERI </a:t>
            </a:r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ÎNTRE 2014-2017</a:t>
            </a:r>
            <a:endParaRPr lang="en-US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31" y="2365234"/>
            <a:ext cx="11701419" cy="1341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0" y="3692994"/>
            <a:ext cx="11701419" cy="73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7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179"/>
            <a:ext cx="8130514" cy="635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9354" b="1566"/>
          <a:stretch/>
        </p:blipFill>
        <p:spPr>
          <a:xfrm>
            <a:off x="8344953" y="2835275"/>
            <a:ext cx="11741074" cy="6613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60070" y="411379"/>
            <a:ext cx="338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COMERȚ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1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14" y="3003550"/>
            <a:ext cx="11435862" cy="598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3"/>
          <a:stretch/>
        </p:blipFill>
        <p:spPr>
          <a:xfrm>
            <a:off x="0" y="2810804"/>
            <a:ext cx="8680450" cy="6165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338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COMERȚ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4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46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INDUSTRIA AUTO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2" y="3073263"/>
            <a:ext cx="18781894" cy="54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72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TRANSPORTURI TERESTRE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8" y="3444875"/>
            <a:ext cx="18565315" cy="53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4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275902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CIFREI DE AFACERI </a:t>
            </a:r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/>
          <a:stretch/>
        </p:blipFill>
        <p:spPr>
          <a:xfrm>
            <a:off x="2251443" y="2452989"/>
            <a:ext cx="15954007" cy="83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9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69" y="2655512"/>
            <a:ext cx="9635518" cy="616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73" y="3265491"/>
            <a:ext cx="10906803" cy="6033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0070" y="411379"/>
            <a:ext cx="72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INDUSTRIA ALIMENTARĂ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6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72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AGRICULTURĂ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" y="3134620"/>
            <a:ext cx="18343829" cy="5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72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CONSTRUCȚIILE DE CLĂDIRI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9" y="3368675"/>
            <a:ext cx="18692350" cy="5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070" y="411379"/>
            <a:ext cx="72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RAFINAREA PETROLULUI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0" y="3665904"/>
            <a:ext cx="18449151" cy="53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885"/>
            <a:ext cx="9422159" cy="620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65" y="3216275"/>
            <a:ext cx="10745585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0070" y="411379"/>
            <a:ext cx="765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TEHNOLOGIA INFORMAȚIEI</a:t>
            </a:r>
            <a:endParaRPr lang="en-US" sz="4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83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530389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ROMÂNI – STRĂINI ÎN CELE MAI MARI SECTOARE DIN ECONOMIE </a:t>
            </a: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450" y="487391"/>
            <a:ext cx="1276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FABRICAREA DE MAȘINI, UTILAJE ȘI ECHIPAMENTE</a:t>
            </a:r>
            <a:endParaRPr lang="en-US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0" y="3453033"/>
            <a:ext cx="18277397" cy="56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6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1313932"/>
            <a:ext cx="15379390" cy="99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1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662" y="1294527"/>
            <a:ext cx="18535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JUDEȚELOR </a:t>
            </a:r>
            <a:r>
              <a:rPr lang="ro-RO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DUPĂ CIFRA DE AFACERI A COMPANIILOR REZIDENTE ȘI PONDEREA FIRMELOR ROMÂNEȘTI </a:t>
            </a:r>
            <a:r>
              <a:rPr lang="ro-RO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2017 ȘI 2014</a:t>
            </a: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597789"/>
            <a:ext cx="9310313" cy="7705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94" y="3163806"/>
            <a:ext cx="9393856" cy="1424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40275"/>
            <a:ext cx="9544098" cy="52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78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662" y="1294527"/>
            <a:ext cx="18535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JUDEȚELOR </a:t>
            </a:r>
            <a:r>
              <a:rPr lang="ro-RO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DUPĂ CIFRA DE AFACERI A COMPANIILOR REZIDENTE ȘI PONDEREA FIRMELOR ROMÂNEȘTI </a:t>
            </a:r>
            <a:r>
              <a:rPr lang="ro-RO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2017 ȘI 2014</a:t>
            </a: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617966"/>
            <a:ext cx="10058400" cy="85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2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662" y="1294527"/>
            <a:ext cx="18535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TOPUL SECTOARELOR DIN ECONOMIE ÎN FUNCȚIE DE </a:t>
            </a:r>
            <a:r>
              <a:rPr lang="ro-RO" sz="2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PONDEREA VALORII ADĂUGATE ÎN PRODUCȚIE</a:t>
            </a:r>
            <a:endParaRPr lang="en-US" sz="28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" y="2378075"/>
            <a:ext cx="9932441" cy="7212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41" y="4329771"/>
            <a:ext cx="10150620" cy="521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53" y="2759075"/>
            <a:ext cx="1014919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530389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PONDERILOR ROMÂNI/STRĂINI/STAT </a:t>
            </a:r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62" y="2774470"/>
            <a:ext cx="16577776" cy="75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6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BNR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12" y="110868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FIRMELOR ROMÂNEȘTI LA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EXPORT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2106999"/>
            <a:ext cx="11375720" cy="87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1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BNR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 b="3051"/>
          <a:stretch/>
        </p:blipFill>
        <p:spPr>
          <a:xfrm>
            <a:off x="4327095" y="2190369"/>
            <a:ext cx="11416715" cy="8320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12" y="1108683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PONDERII FIRMELOR ROMÂNEȘTI LA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IMPORT</a:t>
            </a:r>
            <a:endParaRPr lang="en-US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56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75850" y="1505970"/>
            <a:ext cx="9351441" cy="952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050" y="1505970"/>
            <a:ext cx="9351441" cy="952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8680450" y="135558"/>
            <a:ext cx="6935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CONCLUZIILE CELOR PATRU EDIȚII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6662CF-8DC9-49A6-B5CF-DEB7BFFD26A5}"/>
              </a:ext>
            </a:extLst>
          </p:cNvPr>
          <p:cNvSpPr/>
          <p:nvPr/>
        </p:nvSpPr>
        <p:spPr>
          <a:xfrm>
            <a:off x="684012" y="2260878"/>
            <a:ext cx="8964080" cy="888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1.</a:t>
            </a:r>
            <a:r>
              <a:rPr lang="ro-RO" sz="2400" dirty="0">
                <a:solidFill>
                  <a:schemeClr val="accent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Firmele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private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românești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au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scăzut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la 47% la 45%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în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cifra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afaceri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între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2014-2017,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firmele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străine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au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crescut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la 49% la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51%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         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Profitabilitatea firmelor private românești a fost în toată perioada dublă sau triplă față de cea a firmelor străine; în 2017 a ajuns la 6,7%.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Gradul de îndatorare al firmelor românești a scăzut de la 70% la 67%; datoriile pe termen lung stagnează deși este nevoie de investiții.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Productivitatea firmelor străine, dublă în 2014 față de cea a firmelor românești, a crescut cu 24%, în timp ce pentru români cu 16%.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Deși retailul a crescut cu 36% în perioadă, industria alimentară a crescut cu doar 13%, deci cererea suplimentară s-a dus în import.</a:t>
            </a:r>
            <a:endParaRPr lang="en-GB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Sectorul de fabricare de mașini, utilaje și echipamente a crescut cu 100% după investiția Daimler în fabrica de cutii de viteză de la Sebeș.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7296" y="5295544"/>
            <a:ext cx="91449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Inegalități accentuate: Județele puternice Timiș, Argeș, Cluj: plus 30%, iar județele slabe Teleorman, Mehedinţi, Călărași: minus 5-8%</a:t>
            </a:r>
            <a:endParaRPr lang="en-GB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Firmele românești au scăzut ca pondere în exporturi de la 30% la 27% și au crescut în randul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importurilor de la 30% la 35%,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generând deficit.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77296" y="2248284"/>
            <a:ext cx="9141842" cy="307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7.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Românii rămân lideri în comerț en-gros și retail, transporturi, sănătate, restaurante, publicitate, agricultură și construcții, dar scad.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24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8. </a:t>
            </a:r>
            <a:r>
              <a:rPr lang="ro-RO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Firmele străine domină 25 din 27 sectoare industriale; doar industria alimentară și de mobilă sunt majoritare românești, dar în scădere.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012" y="1342164"/>
            <a:ext cx="1005205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en-GB" sz="1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>
              <a:spcAft>
                <a:spcPts val="0"/>
              </a:spcAft>
            </a:pPr>
            <a:r>
              <a:rPr lang="ro-RO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                    </a:t>
            </a:r>
            <a:r>
              <a:rPr lang="ro-RO" sz="3200" dirty="0">
                <a:solidFill>
                  <a:schemeClr val="accent2"/>
                </a:solidFill>
                <a:latin typeface="Impact" panose="020B080603090205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CAPITALUL PRIVAT ROMÂNESC 2014-2017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146" y="7469292"/>
            <a:ext cx="2466504" cy="3482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913" y="7469292"/>
            <a:ext cx="2389137" cy="3498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96" y="9376353"/>
            <a:ext cx="2488879" cy="351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0" y="9693275"/>
            <a:ext cx="2856953" cy="10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1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82" y="1266093"/>
            <a:ext cx="14177768" cy="100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530389"/>
            <a:ext cx="18535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PROFITULUI ȘI A PROFITABILITĂȚII FIRMELOR PRIVATE ROMÂNEȘTI </a:t>
            </a:r>
          </a:p>
          <a:p>
            <a:pPr algn="ctr"/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0" r="5033"/>
          <a:stretch/>
        </p:blipFill>
        <p:spPr>
          <a:xfrm>
            <a:off x="1917427" y="3271065"/>
            <a:ext cx="16288023" cy="72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544551" y="1603297"/>
            <a:ext cx="1853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PROFITULUI ȘI A PROFITABILITĂȚII FIRMELOR STRAINE </a:t>
            </a:r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0" y="2819254"/>
            <a:ext cx="15700660" cy="77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1530389"/>
            <a:ext cx="18535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PROFITULUI ȘI A PROFITABILITĂȚII COMPANIILOR DE STAT ROMÂNEȘTI</a:t>
            </a:r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ÎN PERIOADA 2014-2017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907637"/>
            <a:ext cx="15544800" cy="75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930275"/>
            <a:ext cx="18535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NUMĂRULUI DE SALARIAȚI ȘI A PRODUCTIVITĂȚII MUNCII</a:t>
            </a:r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 FIRMELE ROMÂNEȘTI/STRĂINE/DE STAT</a:t>
            </a:r>
            <a:endParaRPr lang="en-US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2630"/>
          <a:stretch/>
        </p:blipFill>
        <p:spPr>
          <a:xfrm>
            <a:off x="3594216" y="2421034"/>
            <a:ext cx="12882473" cy="86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5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D8AFB-380D-4378-B684-89B21A890316}"/>
              </a:ext>
            </a:extLst>
          </p:cNvPr>
          <p:cNvCxnSpPr/>
          <p:nvPr userDrawn="1"/>
        </p:nvCxnSpPr>
        <p:spPr>
          <a:xfrm flipH="1">
            <a:off x="-55869" y="1236262"/>
            <a:ext cx="20182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70B4E2-830D-4EC3-9997-2CF61BFA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" y="320675"/>
            <a:ext cx="6167638" cy="8713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1FCFCBB-A61A-487A-9D18-7332F9D2C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450" y="290041"/>
            <a:ext cx="1014176" cy="941652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684012" y="931525"/>
            <a:ext cx="18535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EVOLUȚIA </a:t>
            </a:r>
            <a:r>
              <a:rPr lang="ro-RO" sz="3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NUMĂRULUI DE SALARIAȚI ȘI A PRODUCTIVITĂȚII MUNCII </a:t>
            </a:r>
            <a:r>
              <a:rPr lang="ro-RO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 FIRMELE ROMÂNEȘTI/STRĂINE/DE STAT</a:t>
            </a:r>
            <a:endParaRPr lang="en-US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12" y="1036230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SURSA: ONRC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" b="3473"/>
          <a:stretch/>
        </p:blipFill>
        <p:spPr>
          <a:xfrm>
            <a:off x="3878711" y="2378075"/>
            <a:ext cx="12896813" cy="86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6"/>
      </a:accent1>
      <a:accent2>
        <a:srgbClr val="A50021"/>
      </a:accent2>
      <a:accent3>
        <a:srgbClr val="6666FF"/>
      </a:accent3>
      <a:accent4>
        <a:srgbClr val="954F72"/>
      </a:accent4>
      <a:accent5>
        <a:srgbClr val="009900"/>
      </a:accent5>
      <a:accent6>
        <a:srgbClr val="008080"/>
      </a:accent6>
      <a:hlink>
        <a:srgbClr val="FF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908</Words>
  <Application>Microsoft Office PowerPoint</Application>
  <PresentationFormat>Custom</PresentationFormat>
  <Paragraphs>150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Georgia</vt:lpstr>
      <vt:lpstr>Impact</vt:lpstr>
      <vt:lpstr>Lato Light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 Evenimente Cybersecurity</dc:title>
  <dc:subject>Investiti in Romania</dc:subject>
  <dc:creator>alina.miron</dc:creator>
  <cp:lastModifiedBy>Ioana</cp:lastModifiedBy>
  <cp:revision>377</cp:revision>
  <dcterms:created xsi:type="dcterms:W3CDTF">2016-12-12T16:36:15Z</dcterms:created>
  <dcterms:modified xsi:type="dcterms:W3CDTF">2019-03-22T13:52:03Z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2016-11-16T00:00:00Z</vt:filetime>
  </property>
  <property fmtid="{D5CDD505-2E9C-101B-9397-08002B2CF9AE}" pid="3" name="LastSaved">
    <vt:filetime>2016-12-12T00:00:00Z</vt:filetime>
  </property>
</Properties>
</file>