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</p:sldMasterIdLst>
  <p:notesMasterIdLst>
    <p:notesMasterId r:id="rId27"/>
  </p:notesMasterIdLst>
  <p:sldIdLst>
    <p:sldId id="256" r:id="rId2"/>
    <p:sldId id="286" r:id="rId3"/>
    <p:sldId id="284" r:id="rId4"/>
    <p:sldId id="297" r:id="rId5"/>
    <p:sldId id="285" r:id="rId6"/>
    <p:sldId id="274" r:id="rId7"/>
    <p:sldId id="287" r:id="rId8"/>
    <p:sldId id="272" r:id="rId9"/>
    <p:sldId id="289" r:id="rId10"/>
    <p:sldId id="298" r:id="rId11"/>
    <p:sldId id="290" r:id="rId12"/>
    <p:sldId id="291" r:id="rId13"/>
    <p:sldId id="292" r:id="rId14"/>
    <p:sldId id="288" r:id="rId15"/>
    <p:sldId id="299" r:id="rId16"/>
    <p:sldId id="300" r:id="rId17"/>
    <p:sldId id="301" r:id="rId18"/>
    <p:sldId id="294" r:id="rId19"/>
    <p:sldId id="302" r:id="rId20"/>
    <p:sldId id="303" r:id="rId21"/>
    <p:sldId id="279" r:id="rId22"/>
    <p:sldId id="295" r:id="rId23"/>
    <p:sldId id="270" r:id="rId24"/>
    <p:sldId id="271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FFFFFF"/>
    <a:srgbClr val="F0F5FA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81207-573F-4C72-BD39-14C0F74B2D0F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B97C4-AA12-4A88-A9EA-118056C0C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7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987878" y="6511756"/>
            <a:ext cx="1918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600" spc="-100" baseline="0" dirty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Bucuresti</a:t>
            </a:r>
            <a:r>
              <a:rPr lang="ro-RO" sz="1600" spc="-100" baseline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, </a:t>
            </a:r>
            <a:r>
              <a:rPr lang="en-US" sz="1600" spc="-100" baseline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04 Iulie 2018</a:t>
            </a:r>
            <a:endParaRPr lang="ro-RO" sz="1600" spc="-100" baseline="0" dirty="0">
              <a:solidFill>
                <a:schemeClr val="bg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4890" y="838200"/>
            <a:ext cx="8229600" cy="0"/>
          </a:xfrm>
          <a:prstGeom prst="line">
            <a:avLst/>
          </a:prstGeom>
          <a:ln w="19050">
            <a:solidFill>
              <a:srgbClr val="B9CD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87192799"/>
              </p:ext>
            </p:extLst>
          </p:nvPr>
        </p:nvGraphicFramePr>
        <p:xfrm>
          <a:off x="464890" y="122769"/>
          <a:ext cx="1973510" cy="59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Bitmap Image" r:id="rId3" imgW="2448267" imgH="743054" progId="Paint.Picture">
                  <p:embed/>
                </p:oleObj>
              </mc:Choice>
              <mc:Fallback>
                <p:oleObj name="Bitmap Image" r:id="rId3" imgW="2448267" imgH="74305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90" y="122769"/>
                        <a:ext cx="1973510" cy="593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 userDrawn="1"/>
        </p:nvSpPr>
        <p:spPr>
          <a:xfrm>
            <a:off x="3429000" y="162187"/>
            <a:ext cx="5301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600" i="0" kern="1200" spc="-100" baseline="0">
                <a:solidFill>
                  <a:schemeClr val="bg1">
                    <a:lumMod val="50000"/>
                  </a:schemeClr>
                </a:solidFill>
                <a:effectLst/>
                <a:latin typeface="Constantia" panose="02030602050306030303" pitchFamily="18" charset="0"/>
                <a:ea typeface="+mn-ea"/>
                <a:cs typeface="+mn-cs"/>
              </a:rPr>
              <a:t>Studiu </a:t>
            </a:r>
            <a:r>
              <a:rPr lang="en-US" sz="1600" i="0" kern="1200" spc="-100" baseline="0">
                <a:solidFill>
                  <a:schemeClr val="bg1">
                    <a:lumMod val="50000"/>
                  </a:schemeClr>
                </a:solidFill>
                <a:effectLst/>
                <a:latin typeface="Constantia" panose="02030602050306030303" pitchFamily="18" charset="0"/>
                <a:ea typeface="+mn-ea"/>
                <a:cs typeface="+mn-cs"/>
              </a:rPr>
              <a:t>privind  dinamica pieței muncii la nivelul principalelor industrii angajatoare din  România în perioada 2016-2017</a:t>
            </a:r>
            <a:endParaRPr lang="ro-RO" sz="1600" i="0" spc="-100" baseline="0" dirty="0">
              <a:solidFill>
                <a:schemeClr val="bg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325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" name="TextBox 3"/>
          <p:cNvSpPr txBox="1"/>
          <p:nvPr/>
        </p:nvSpPr>
        <p:spPr>
          <a:xfrm>
            <a:off x="3193937" y="6480702"/>
            <a:ext cx="2226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600" dirty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București</a:t>
            </a:r>
            <a:r>
              <a:rPr lang="ro-RO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, </a:t>
            </a:r>
            <a:r>
              <a:rPr lang="en-US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04 Iulie 2018</a:t>
            </a:r>
            <a:endParaRPr lang="ro-RO" sz="1600" dirty="0">
              <a:solidFill>
                <a:schemeClr val="bg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346863" y="307538"/>
            <a:ext cx="65532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>
                <a:latin typeface="Constantia" panose="02030602050306030303" pitchFamily="18" charset="0"/>
              </a:rPr>
              <a:t>DINAMICA PIEȚEI MUNCII LA NIVELUL PRINCIPALELOR INDUSTRII ANGAJATOARE</a:t>
            </a:r>
            <a:endParaRPr lang="ro-RO" sz="3300" dirty="0">
              <a:latin typeface="Constantia" panose="02030602050306030303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7B06A7-1509-49A0-A4F5-0FA81B255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875" y="2917126"/>
            <a:ext cx="4668001" cy="2971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A22558F-6DC9-4498-8976-4E3AACA05688}"/>
              </a:ext>
            </a:extLst>
          </p:cNvPr>
          <p:cNvSpPr/>
          <p:nvPr/>
        </p:nvSpPr>
        <p:spPr>
          <a:xfrm>
            <a:off x="-11875" y="5888926"/>
            <a:ext cx="9155875" cy="35947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F6477B9-ABEC-4507-A61F-5FC58395DD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365781"/>
              </p:ext>
            </p:extLst>
          </p:nvPr>
        </p:nvGraphicFramePr>
        <p:xfrm>
          <a:off x="5321060" y="3928221"/>
          <a:ext cx="3158006" cy="94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Bitmap Image" r:id="rId4" imgW="2448267" imgH="743054" progId="Paint.Picture">
                  <p:embed/>
                </p:oleObj>
              </mc:Choice>
              <mc:Fallback>
                <p:oleObj name="Bitmap Image" r:id="rId4" imgW="2448267" imgH="743054" progId="Paint.Picture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060" y="3928221"/>
                        <a:ext cx="3158006" cy="949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90BB796B-EF72-448A-BD65-FC34303BF9CC}"/>
              </a:ext>
            </a:extLst>
          </p:cNvPr>
          <p:cNvSpPr/>
          <p:nvPr/>
        </p:nvSpPr>
        <p:spPr>
          <a:xfrm>
            <a:off x="346863" y="19050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2016-2017</a:t>
            </a:r>
            <a:endParaRPr lang="ro-RO" sz="3600" dirty="0">
              <a:solidFill>
                <a:schemeClr val="accent1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440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7676730-2858-434D-9EF7-AAEE068A1B48}"/>
              </a:ext>
            </a:extLst>
          </p:cNvPr>
          <p:cNvSpPr/>
          <p:nvPr/>
        </p:nvSpPr>
        <p:spPr>
          <a:xfrm>
            <a:off x="381000" y="990600"/>
            <a:ext cx="502920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 prelucrătoare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1D952D-743F-43D2-9254-4B4467763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23259"/>
              </p:ext>
            </p:extLst>
          </p:nvPr>
        </p:nvGraphicFramePr>
        <p:xfrm>
          <a:off x="533399" y="1828800"/>
          <a:ext cx="8229601" cy="22097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863">
                  <a:extLst>
                    <a:ext uri="{9D8B030D-6E8A-4147-A177-3AD203B41FA5}">
                      <a16:colId xmlns:a16="http://schemas.microsoft.com/office/drawing/2014/main" val="4204282314"/>
                    </a:ext>
                  </a:extLst>
                </a:gridCol>
                <a:gridCol w="4659086">
                  <a:extLst>
                    <a:ext uri="{9D8B030D-6E8A-4147-A177-3AD203B41FA5}">
                      <a16:colId xmlns:a16="http://schemas.microsoft.com/office/drawing/2014/main" val="2984301638"/>
                    </a:ext>
                  </a:extLst>
                </a:gridCol>
                <a:gridCol w="698863">
                  <a:extLst>
                    <a:ext uri="{9D8B030D-6E8A-4147-A177-3AD203B41FA5}">
                      <a16:colId xmlns:a16="http://schemas.microsoft.com/office/drawing/2014/main" val="970746341"/>
                    </a:ext>
                  </a:extLst>
                </a:gridCol>
                <a:gridCol w="698863">
                  <a:extLst>
                    <a:ext uri="{9D8B030D-6E8A-4147-A177-3AD203B41FA5}">
                      <a16:colId xmlns:a16="http://schemas.microsoft.com/office/drawing/2014/main" val="2552594999"/>
                    </a:ext>
                  </a:extLst>
                </a:gridCol>
                <a:gridCol w="698863">
                  <a:extLst>
                    <a:ext uri="{9D8B030D-6E8A-4147-A177-3AD203B41FA5}">
                      <a16:colId xmlns:a16="http://schemas.microsoft.com/office/drawing/2014/main" val="1025367636"/>
                    </a:ext>
                  </a:extLst>
                </a:gridCol>
                <a:gridCol w="775063">
                  <a:extLst>
                    <a:ext uri="{9D8B030D-6E8A-4147-A177-3AD203B41FA5}">
                      <a16:colId xmlns:a16="http://schemas.microsoft.com/office/drawing/2014/main" val="3255545614"/>
                    </a:ext>
                  </a:extLst>
                </a:gridCol>
              </a:tblGrid>
              <a:tr h="53491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Cod diviziune CAEN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Diviziune CAEN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Evoluție procentuală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489974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autovehiculelor de transport rutier și a remorcilor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182.730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190.651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7.921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4,33%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74628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produselor din cauciuc și mase plastice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62.037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66.460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4.423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7,13%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12977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Industri</a:t>
                      </a:r>
                      <a:r>
                        <a:rPr lang="en-US" sz="1000" u="none" strike="noStrike"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 alimentară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159.782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163.971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4.189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2,62%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16524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calculatoarelor și a produselor electronice și optice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30.405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33.008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2.603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8,56%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310852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echipamentelor electrice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46.116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48.462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2.346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5,09%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6144"/>
                  </a:ext>
                </a:extLst>
              </a:tr>
              <a:tr h="21922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de mașini, utilaje și echipamente n.c.a.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51.886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54.124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2.238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4,31%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108733"/>
                  </a:ext>
                </a:extLst>
              </a:tr>
              <a:tr h="359531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Industria construcțiilor metalice și a produselor din metal, exclusiv mașini, utilaje și instalații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100.423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101.889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1.466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1,46%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1147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629ACB5-34BD-414E-AEAC-0A8B20827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780982"/>
              </p:ext>
            </p:extLst>
          </p:nvPr>
        </p:nvGraphicFramePr>
        <p:xfrm>
          <a:off x="533400" y="4343400"/>
          <a:ext cx="8229600" cy="198120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10180177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3839905846"/>
                    </a:ext>
                  </a:extLst>
                </a:gridCol>
                <a:gridCol w="683623">
                  <a:extLst>
                    <a:ext uri="{9D8B030D-6E8A-4147-A177-3AD203B41FA5}">
                      <a16:colId xmlns:a16="http://schemas.microsoft.com/office/drawing/2014/main" val="791539174"/>
                    </a:ext>
                  </a:extLst>
                </a:gridCol>
                <a:gridCol w="711926">
                  <a:extLst>
                    <a:ext uri="{9D8B030D-6E8A-4147-A177-3AD203B41FA5}">
                      <a16:colId xmlns:a16="http://schemas.microsoft.com/office/drawing/2014/main" val="3816952878"/>
                    </a:ext>
                  </a:extLst>
                </a:gridCol>
                <a:gridCol w="711926">
                  <a:extLst>
                    <a:ext uri="{9D8B030D-6E8A-4147-A177-3AD203B41FA5}">
                      <a16:colId xmlns:a16="http://schemas.microsoft.com/office/drawing/2014/main" val="4202826633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1300764569"/>
                    </a:ext>
                  </a:extLst>
                </a:gridCol>
              </a:tblGrid>
              <a:tr h="532393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Cod diviziune CAEN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Diviziune CAEN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Evoluție procentuală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0084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articolelor de îmbrăcăminte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143.919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136.770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-7.149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-4,97%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48972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Tăbăcirea și finisarea pieilor, fabricarea articolelor de voiaj și marochinărie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56.629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54.749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-1.880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-3,32%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85763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altor mijloace de transport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32.181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30.676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-1.505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-4,68%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74068"/>
                  </a:ext>
                </a:extLst>
              </a:tr>
              <a:tr h="35783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produselor de cocserie și a produselor obținute din prelucrarea țițeiului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2.656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2.324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-332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-12,50%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55712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Industria metalurgică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29.711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29.615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-0,32%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71159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Fabricarea de mobilă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63.641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63.585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u="none" strike="noStrike">
                          <a:effectLst/>
                          <a:latin typeface="Trebuchet MS" panose="020B0603020202020204" pitchFamily="34" charset="0"/>
                        </a:rPr>
                        <a:t>-0,09%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81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66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6EF6288-7AD3-4383-AECD-8C4E2D9E89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500748"/>
              </p:ext>
            </p:extLst>
          </p:nvPr>
        </p:nvGraphicFramePr>
        <p:xfrm>
          <a:off x="465136" y="1676399"/>
          <a:ext cx="2980485" cy="22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Bitmap Image" r:id="rId3" imgW="2659048" imgH="1973333" progId="Paint.Picture">
                  <p:embed/>
                </p:oleObj>
              </mc:Choice>
              <mc:Fallback>
                <p:oleObj name="Bitmap Image" r:id="rId3" imgW="2659048" imgH="1973333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6EF6288-7AD3-4383-AECD-8C4E2D9E89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6" y="1676399"/>
                        <a:ext cx="2980485" cy="22117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E1D0CE0-5576-4C55-A2B0-575046582B4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718" y="1745947"/>
            <a:ext cx="5213825" cy="2142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387F45-DC01-448B-BEBC-C31E6BBCC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840917"/>
              </p:ext>
            </p:extLst>
          </p:nvPr>
        </p:nvGraphicFramePr>
        <p:xfrm>
          <a:off x="465135" y="4191000"/>
          <a:ext cx="8341407" cy="213359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15790">
                  <a:extLst>
                    <a:ext uri="{9D8B030D-6E8A-4147-A177-3AD203B41FA5}">
                      <a16:colId xmlns:a16="http://schemas.microsoft.com/office/drawing/2014/main" val="278226581"/>
                    </a:ext>
                  </a:extLst>
                </a:gridCol>
                <a:gridCol w="3920461">
                  <a:extLst>
                    <a:ext uri="{9D8B030D-6E8A-4147-A177-3AD203B41FA5}">
                      <a16:colId xmlns:a16="http://schemas.microsoft.com/office/drawing/2014/main" val="22921240"/>
                    </a:ext>
                  </a:extLst>
                </a:gridCol>
                <a:gridCol w="832472">
                  <a:extLst>
                    <a:ext uri="{9D8B030D-6E8A-4147-A177-3AD203B41FA5}">
                      <a16:colId xmlns:a16="http://schemas.microsoft.com/office/drawing/2014/main" val="69745991"/>
                    </a:ext>
                  </a:extLst>
                </a:gridCol>
                <a:gridCol w="807448">
                  <a:extLst>
                    <a:ext uri="{9D8B030D-6E8A-4147-A177-3AD203B41FA5}">
                      <a16:colId xmlns:a16="http://schemas.microsoft.com/office/drawing/2014/main" val="229551175"/>
                    </a:ext>
                  </a:extLst>
                </a:gridCol>
                <a:gridCol w="942579">
                  <a:extLst>
                    <a:ext uri="{9D8B030D-6E8A-4147-A177-3AD203B41FA5}">
                      <a16:colId xmlns:a16="http://schemas.microsoft.com/office/drawing/2014/main" val="737928589"/>
                    </a:ext>
                  </a:extLst>
                </a:gridCol>
                <a:gridCol w="1022657">
                  <a:extLst>
                    <a:ext uri="{9D8B030D-6E8A-4147-A177-3AD203B41FA5}">
                      <a16:colId xmlns:a16="http://schemas.microsoft.com/office/drawing/2014/main" val="2032380355"/>
                    </a:ext>
                  </a:extLst>
                </a:gridCol>
              </a:tblGrid>
              <a:tr h="591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Cod 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procentuală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49426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Transporturi terestre și transporturi prin conducte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245.418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268.560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23142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9,43%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525455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Transporturi pe apă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2.381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2.431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2,10%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0565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Transporturi aeriene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4.240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4.686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446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10,52%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997811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Depozitare și activități pentru transporturi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64.927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68.251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3324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5,12%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77546"/>
                  </a:ext>
                </a:extLst>
              </a:tr>
              <a:tr h="30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Activități de poștă și de curier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37.350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37.155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-195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-0,52%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886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DEEE742-157C-46B9-927B-F9045E8B3F89}"/>
              </a:ext>
            </a:extLst>
          </p:cNvPr>
          <p:cNvSpPr/>
          <p:nvPr/>
        </p:nvSpPr>
        <p:spPr>
          <a:xfrm>
            <a:off x="381000" y="990600"/>
            <a:ext cx="50292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și depozitare</a:t>
            </a:r>
          </a:p>
        </p:txBody>
      </p:sp>
    </p:spTree>
    <p:extLst>
      <p:ext uri="{BB962C8B-B14F-4D97-AF65-F5344CB8AC3E}">
        <p14:creationId xmlns:p14="http://schemas.microsoft.com/office/powerpoint/2010/main" val="3693516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69E5DAF-7681-4457-85D6-A6700F9A5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79901"/>
              </p:ext>
            </p:extLst>
          </p:nvPr>
        </p:nvGraphicFramePr>
        <p:xfrm>
          <a:off x="380999" y="1938901"/>
          <a:ext cx="3130833" cy="2252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Bitmap Image" r:id="rId3" imgW="2743438" imgH="1973333" progId="Paint.Picture">
                  <p:embed/>
                </p:oleObj>
              </mc:Choice>
              <mc:Fallback>
                <p:oleObj name="Bitmap Image" r:id="rId3" imgW="2743438" imgH="1973333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69E5DAF-7681-4457-85D6-A6700F9A50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9" y="1938901"/>
                        <a:ext cx="3130833" cy="22520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7ABDDF-6C55-4754-AE92-FF41DE98F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08873"/>
              </p:ext>
            </p:extLst>
          </p:nvPr>
        </p:nvGraphicFramePr>
        <p:xfrm>
          <a:off x="525623" y="4648201"/>
          <a:ext cx="8229600" cy="13715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04855">
                  <a:extLst>
                    <a:ext uri="{9D8B030D-6E8A-4147-A177-3AD203B41FA5}">
                      <a16:colId xmlns:a16="http://schemas.microsoft.com/office/drawing/2014/main" val="2988671522"/>
                    </a:ext>
                  </a:extLst>
                </a:gridCol>
                <a:gridCol w="3867912">
                  <a:extLst>
                    <a:ext uri="{9D8B030D-6E8A-4147-A177-3AD203B41FA5}">
                      <a16:colId xmlns:a16="http://schemas.microsoft.com/office/drawing/2014/main" val="828775579"/>
                    </a:ext>
                  </a:extLst>
                </a:gridCol>
                <a:gridCol w="821314">
                  <a:extLst>
                    <a:ext uri="{9D8B030D-6E8A-4147-A177-3AD203B41FA5}">
                      <a16:colId xmlns:a16="http://schemas.microsoft.com/office/drawing/2014/main" val="402936932"/>
                    </a:ext>
                  </a:extLst>
                </a:gridCol>
                <a:gridCol w="796625">
                  <a:extLst>
                    <a:ext uri="{9D8B030D-6E8A-4147-A177-3AD203B41FA5}">
                      <a16:colId xmlns:a16="http://schemas.microsoft.com/office/drawing/2014/main" val="1493455148"/>
                    </a:ext>
                  </a:extLst>
                </a:gridCol>
                <a:gridCol w="929945">
                  <a:extLst>
                    <a:ext uri="{9D8B030D-6E8A-4147-A177-3AD203B41FA5}">
                      <a16:colId xmlns:a16="http://schemas.microsoft.com/office/drawing/2014/main" val="1871869362"/>
                    </a:ext>
                  </a:extLst>
                </a:gridCol>
                <a:gridCol w="1008949">
                  <a:extLst>
                    <a:ext uri="{9D8B030D-6E8A-4147-A177-3AD203B41FA5}">
                      <a16:colId xmlns:a16="http://schemas.microsoft.com/office/drawing/2014/main" val="2085430238"/>
                    </a:ext>
                  </a:extLst>
                </a:gridCol>
              </a:tblGrid>
              <a:tr h="6615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Cod 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procentuală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7127"/>
                  </a:ext>
                </a:extLst>
              </a:tr>
              <a:tr h="236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Construcții de clădiri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172.254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187.095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14841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8,62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62024"/>
                  </a:ext>
                </a:extLst>
              </a:tr>
              <a:tr h="236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Lucrări de geniu civil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68.086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64.444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-3642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-5,35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891142"/>
                  </a:ext>
                </a:extLst>
              </a:tr>
              <a:tr h="236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Lucrări speciale de construcții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108.007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114.970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6963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6,45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3856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A7F0601-8976-49A7-B990-88975BE2402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976225"/>
            <a:ext cx="5161386" cy="22147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A7AF5D7-3B91-4EF2-A09F-158590A2033C}"/>
              </a:ext>
            </a:extLst>
          </p:cNvPr>
          <p:cNvSpPr/>
          <p:nvPr/>
        </p:nvSpPr>
        <p:spPr>
          <a:xfrm>
            <a:off x="381000" y="990600"/>
            <a:ext cx="50292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Construcții</a:t>
            </a:r>
          </a:p>
        </p:txBody>
      </p:sp>
    </p:spTree>
    <p:extLst>
      <p:ext uri="{BB962C8B-B14F-4D97-AF65-F5344CB8AC3E}">
        <p14:creationId xmlns:p14="http://schemas.microsoft.com/office/powerpoint/2010/main" val="639058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52E878C-8BAE-41C8-8120-B10644CDA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184497E-CE83-412B-A6FC-3854FB709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867554"/>
              </p:ext>
            </p:extLst>
          </p:nvPr>
        </p:nvGraphicFramePr>
        <p:xfrm>
          <a:off x="304800" y="1794450"/>
          <a:ext cx="3276600" cy="239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Bitmap Image" r:id="rId3" imgW="3596952" imgH="2613333" progId="Paint.Picture">
                  <p:embed/>
                </p:oleObj>
              </mc:Choice>
              <mc:Fallback>
                <p:oleObj name="Bitmap Image" r:id="rId3" imgW="3596952" imgH="2613333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184497E-CE83-412B-A6FC-3854FB709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94450"/>
                        <a:ext cx="3276600" cy="2396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C382AE-CC15-4820-AC5F-11709B120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317296"/>
              </p:ext>
            </p:extLst>
          </p:nvPr>
        </p:nvGraphicFramePr>
        <p:xfrm>
          <a:off x="533400" y="4572000"/>
          <a:ext cx="8229600" cy="168249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04855">
                  <a:extLst>
                    <a:ext uri="{9D8B030D-6E8A-4147-A177-3AD203B41FA5}">
                      <a16:colId xmlns:a16="http://schemas.microsoft.com/office/drawing/2014/main" val="2947811720"/>
                    </a:ext>
                  </a:extLst>
                </a:gridCol>
                <a:gridCol w="3867912">
                  <a:extLst>
                    <a:ext uri="{9D8B030D-6E8A-4147-A177-3AD203B41FA5}">
                      <a16:colId xmlns:a16="http://schemas.microsoft.com/office/drawing/2014/main" val="602782908"/>
                    </a:ext>
                  </a:extLst>
                </a:gridCol>
                <a:gridCol w="821314">
                  <a:extLst>
                    <a:ext uri="{9D8B030D-6E8A-4147-A177-3AD203B41FA5}">
                      <a16:colId xmlns:a16="http://schemas.microsoft.com/office/drawing/2014/main" val="637808713"/>
                    </a:ext>
                  </a:extLst>
                </a:gridCol>
                <a:gridCol w="796625">
                  <a:extLst>
                    <a:ext uri="{9D8B030D-6E8A-4147-A177-3AD203B41FA5}">
                      <a16:colId xmlns:a16="http://schemas.microsoft.com/office/drawing/2014/main" val="1735456505"/>
                    </a:ext>
                  </a:extLst>
                </a:gridCol>
                <a:gridCol w="929945">
                  <a:extLst>
                    <a:ext uri="{9D8B030D-6E8A-4147-A177-3AD203B41FA5}">
                      <a16:colId xmlns:a16="http://schemas.microsoft.com/office/drawing/2014/main" val="2012378765"/>
                    </a:ext>
                  </a:extLst>
                </a:gridCol>
                <a:gridCol w="1008949">
                  <a:extLst>
                    <a:ext uri="{9D8B030D-6E8A-4147-A177-3AD203B41FA5}">
                      <a16:colId xmlns:a16="http://schemas.microsoft.com/office/drawing/2014/main" val="3896110569"/>
                    </a:ext>
                  </a:extLst>
                </a:gridCol>
              </a:tblGrid>
              <a:tr h="5662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Cod 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Diviziune CAEN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Evoluție procentuală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95151"/>
                  </a:ext>
                </a:extLst>
              </a:tr>
              <a:tr h="3720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Comerț cu ridicata și cu amănuntul, întreținerea și repararea autovehiculelor și motocicletelor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86.442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95.819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9.377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10,85%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23955"/>
                  </a:ext>
                </a:extLst>
              </a:tr>
              <a:tr h="3720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Comerț cu ridicata cu excepția comerțului cu autovehicule și motociclete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300.372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318.506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18.134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6,04%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64424"/>
                  </a:ext>
                </a:extLst>
              </a:tr>
              <a:tr h="3720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Comerț cu amănuntul, cu excepția autovehiculelor și motocicletelor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441.596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475.090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33.494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000">
                          <a:effectLst/>
                          <a:latin typeface="Trebuchet MS" panose="020B0603020202020204" pitchFamily="34" charset="0"/>
                        </a:rPr>
                        <a:t>7,58%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9081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8C5F4-744D-40EF-8690-83A664150FA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833345"/>
            <a:ext cx="5029200" cy="23233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C6B86E-2F72-4AD7-89BC-D6DD629CC9A7}"/>
              </a:ext>
            </a:extLst>
          </p:cNvPr>
          <p:cNvSpPr/>
          <p:nvPr/>
        </p:nvSpPr>
        <p:spPr>
          <a:xfrm>
            <a:off x="381000" y="990600"/>
            <a:ext cx="50292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Comerț</a:t>
            </a:r>
          </a:p>
        </p:txBody>
      </p:sp>
    </p:spTree>
    <p:extLst>
      <p:ext uri="{BB962C8B-B14F-4D97-AF65-F5344CB8AC3E}">
        <p14:creationId xmlns:p14="http://schemas.microsoft.com/office/powerpoint/2010/main" val="374806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600200" y="2667000"/>
            <a:ext cx="5638800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Salarizarea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66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D83B471-67A3-4B1E-A254-1A3B0A5DD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540" y="1819345"/>
            <a:ext cx="8394920" cy="359085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53C1E4-89A1-457E-9661-1BD736566550}"/>
              </a:ext>
            </a:extLst>
          </p:cNvPr>
          <p:cNvSpPr/>
          <p:nvPr/>
        </p:nvSpPr>
        <p:spPr>
          <a:xfrm>
            <a:off x="381000" y="990600"/>
            <a:ext cx="8458200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Distribuția forței de muncă pe intervale salariale*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CA658C-A646-4265-8F37-BEFADBE4130A}"/>
              </a:ext>
            </a:extLst>
          </p:cNvPr>
          <p:cNvSpPr/>
          <p:nvPr/>
        </p:nvSpPr>
        <p:spPr>
          <a:xfrm>
            <a:off x="381000" y="5775999"/>
            <a:ext cx="3276600" cy="322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Salarii brute de încadrare, la 01.10.2017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EF91C3-AB75-4BC1-90A9-1EFC7C47BB7F}"/>
              </a:ext>
            </a:extLst>
          </p:cNvPr>
          <p:cNvSpPr/>
          <p:nvPr/>
        </p:nvSpPr>
        <p:spPr>
          <a:xfrm>
            <a:off x="1905000" y="2956130"/>
            <a:ext cx="1905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4000" b="1">
                <a:solidFill>
                  <a:srgbClr val="C00000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46,16%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39349C-560A-4185-8F7C-5AD31E42B51C}"/>
              </a:ext>
            </a:extLst>
          </p:cNvPr>
          <p:cNvSpPr/>
          <p:nvPr/>
        </p:nvSpPr>
        <p:spPr>
          <a:xfrm>
            <a:off x="6553200" y="2956129"/>
            <a:ext cx="190500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4000" b="1">
                <a:solidFill>
                  <a:srgbClr val="92D050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16,32%</a:t>
            </a:r>
          </a:p>
        </p:txBody>
      </p:sp>
    </p:spTree>
    <p:extLst>
      <p:ext uri="{BB962C8B-B14F-4D97-AF65-F5344CB8AC3E}">
        <p14:creationId xmlns:p14="http://schemas.microsoft.com/office/powerpoint/2010/main" val="123064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084701-7A7F-410F-9095-F244C69F870F}"/>
              </a:ext>
            </a:extLst>
          </p:cNvPr>
          <p:cNvSpPr/>
          <p:nvPr/>
        </p:nvSpPr>
        <p:spPr>
          <a:xfrm>
            <a:off x="381000" y="990600"/>
            <a:ext cx="8458200" cy="59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Pondere salariați în zona salariului minim*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45561-674A-4A56-B974-2B22CB339606}"/>
              </a:ext>
            </a:extLst>
          </p:cNvPr>
          <p:cNvSpPr/>
          <p:nvPr/>
        </p:nvSpPr>
        <p:spPr>
          <a:xfrm>
            <a:off x="381000" y="5775999"/>
            <a:ext cx="4495800" cy="322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Salarii brute de încadrare sub 350 de euro, la 01.10.2017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6DC2-E0AB-4ADB-87FA-4EBF8768F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6023370" cy="37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47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9DC178-453D-4D95-8FD0-B8437E8C8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76400"/>
            <a:ext cx="8346147" cy="39932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70B28A-1037-4ED2-B78F-53C1030306DB}"/>
              </a:ext>
            </a:extLst>
          </p:cNvPr>
          <p:cNvSpPr/>
          <p:nvPr/>
        </p:nvSpPr>
        <p:spPr>
          <a:xfrm>
            <a:off x="381000" y="990600"/>
            <a:ext cx="8458200" cy="59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 mai mari niveluri de salarizare pe ocupații</a:t>
            </a:r>
            <a:r>
              <a:rPr lang="en-US" sz="30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3D4150-50B3-4C93-9589-901C20A9C2F9}"/>
              </a:ext>
            </a:extLst>
          </p:cNvPr>
          <p:cNvSpPr/>
          <p:nvPr/>
        </p:nvSpPr>
        <p:spPr>
          <a:xfrm>
            <a:off x="381000" y="5775999"/>
            <a:ext cx="4495800" cy="322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300" b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Salarii brute de încadrare peste 700 de euro, la 01.10.2017</a:t>
            </a:r>
          </a:p>
        </p:txBody>
      </p:sp>
    </p:spTree>
    <p:extLst>
      <p:ext uri="{BB962C8B-B14F-4D97-AF65-F5344CB8AC3E}">
        <p14:creationId xmlns:p14="http://schemas.microsoft.com/office/powerpoint/2010/main" val="119367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905000" y="2514600"/>
            <a:ext cx="56388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highlight>
                  <a:srgbClr val="FFFFFF"/>
                </a:highlight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Distribuția forței de muncă pe grupe de vârstă</a:t>
            </a:r>
            <a:endParaRPr lang="en-US" sz="3200" b="1">
              <a:solidFill>
                <a:srgbClr val="1F3864"/>
              </a:solidFill>
              <a:effectLst/>
              <a:highlight>
                <a:srgbClr val="FFFFFF"/>
              </a:highlight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32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AD6121D-04BC-4453-8430-38320927F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52600"/>
            <a:ext cx="7391400" cy="456589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65682A-1A4E-4D0C-B0DE-85D248E85111}"/>
              </a:ext>
            </a:extLst>
          </p:cNvPr>
          <p:cNvSpPr/>
          <p:nvPr/>
        </p:nvSpPr>
        <p:spPr>
          <a:xfrm>
            <a:off x="381000" y="990600"/>
            <a:ext cx="8458200" cy="59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Distribuție salariați pe grupe de vârstă</a:t>
            </a:r>
          </a:p>
        </p:txBody>
      </p:sp>
    </p:spTree>
    <p:extLst>
      <p:ext uri="{BB962C8B-B14F-4D97-AF65-F5344CB8AC3E}">
        <p14:creationId xmlns:p14="http://schemas.microsoft.com/office/powerpoint/2010/main" val="67783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676400" y="2356449"/>
            <a:ext cx="56388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Structura generală a forței de muncă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4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960A73-ADCA-46F0-B768-65353463C5E8}"/>
              </a:ext>
            </a:extLst>
          </p:cNvPr>
          <p:cNvSpPr/>
          <p:nvPr/>
        </p:nvSpPr>
        <p:spPr>
          <a:xfrm>
            <a:off x="381000" y="990600"/>
            <a:ext cx="8458200" cy="59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Nivelul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5EB7C3-ED5E-4F4C-A42D-8D37941A0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00" y="1676400"/>
            <a:ext cx="7039000" cy="4444145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DA161EF-8798-4665-8F6E-4B313414DB47}"/>
              </a:ext>
            </a:extLst>
          </p:cNvPr>
          <p:cNvCxnSpPr/>
          <p:nvPr/>
        </p:nvCxnSpPr>
        <p:spPr>
          <a:xfrm>
            <a:off x="3352800" y="2667000"/>
            <a:ext cx="0" cy="137160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A4F289-17D4-41C2-90A8-774D73FCBA02}"/>
              </a:ext>
            </a:extLst>
          </p:cNvPr>
          <p:cNvCxnSpPr>
            <a:cxnSpLocks/>
          </p:cNvCxnSpPr>
          <p:nvPr/>
        </p:nvCxnSpPr>
        <p:spPr>
          <a:xfrm>
            <a:off x="4343400" y="3276600"/>
            <a:ext cx="0" cy="60960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125F9DA-2D78-4B7D-885F-A77B31B153D8}"/>
              </a:ext>
            </a:extLst>
          </p:cNvPr>
          <p:cNvCxnSpPr>
            <a:cxnSpLocks/>
          </p:cNvCxnSpPr>
          <p:nvPr/>
        </p:nvCxnSpPr>
        <p:spPr>
          <a:xfrm>
            <a:off x="6609186" y="2590800"/>
            <a:ext cx="0" cy="83820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A12E92A-68B0-4EA3-A595-9D997F28FE74}"/>
              </a:ext>
            </a:extLst>
          </p:cNvPr>
          <p:cNvCxnSpPr>
            <a:cxnSpLocks/>
          </p:cNvCxnSpPr>
          <p:nvPr/>
        </p:nvCxnSpPr>
        <p:spPr>
          <a:xfrm>
            <a:off x="7601338" y="3048000"/>
            <a:ext cx="0" cy="68580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041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262256F-9AED-47E1-A933-67C131873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462" y="3723118"/>
            <a:ext cx="6984596" cy="24397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8E65B8-3611-4485-99D2-38B220BFA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812" y="1242619"/>
            <a:ext cx="6879561" cy="22409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4F9AD86-0906-434D-8F13-9B2140E5B78C}"/>
              </a:ext>
            </a:extLst>
          </p:cNvPr>
          <p:cNvSpPr/>
          <p:nvPr/>
        </p:nvSpPr>
        <p:spPr>
          <a:xfrm>
            <a:off x="381000" y="1143000"/>
            <a:ext cx="1371600" cy="114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 30 ani</a:t>
            </a:r>
            <a:endParaRPr lang="en-US" sz="30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DD4A23-1C82-4C9E-A7E8-25E7F423420C}"/>
              </a:ext>
            </a:extLst>
          </p:cNvPr>
          <p:cNvSpPr/>
          <p:nvPr/>
        </p:nvSpPr>
        <p:spPr>
          <a:xfrm>
            <a:off x="381000" y="3733800"/>
            <a:ext cx="1371600" cy="112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>
                <a:solidFill>
                  <a:srgbClr val="1F3864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Peste 50 ani</a:t>
            </a:r>
            <a:endParaRPr lang="en-US" sz="30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392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752600" y="2057400"/>
            <a:ext cx="5638800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highlight>
                  <a:srgbClr val="FFFFFF"/>
                </a:highlight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Dinamica forței de muncă în sectoarele economice dominate de capitalul autohton</a:t>
            </a:r>
            <a:endParaRPr lang="en-US" sz="3200" b="1">
              <a:solidFill>
                <a:srgbClr val="1F3864"/>
              </a:solidFill>
              <a:effectLst/>
              <a:highlight>
                <a:srgbClr val="FFFFFF"/>
              </a:highlight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483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756059-C166-4EF6-8512-C0E743071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9586"/>
              </p:ext>
            </p:extLst>
          </p:nvPr>
        </p:nvGraphicFramePr>
        <p:xfrm>
          <a:off x="464890" y="1397000"/>
          <a:ext cx="8265430" cy="235197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32715">
                  <a:extLst>
                    <a:ext uri="{9D8B030D-6E8A-4147-A177-3AD203B41FA5}">
                      <a16:colId xmlns:a16="http://schemas.microsoft.com/office/drawing/2014/main" val="3568312827"/>
                    </a:ext>
                  </a:extLst>
                </a:gridCol>
                <a:gridCol w="4132715">
                  <a:extLst>
                    <a:ext uri="{9D8B030D-6E8A-4147-A177-3AD203B41FA5}">
                      <a16:colId xmlns:a16="http://schemas.microsoft.com/office/drawing/2014/main" val="3693228028"/>
                    </a:ext>
                  </a:extLst>
                </a:gridCol>
              </a:tblGrid>
              <a:tr h="715818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Sectoarele economice dominate de capitalul autohton*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Celelalte sectoare economice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533767"/>
                  </a:ext>
                </a:extLst>
              </a:tr>
              <a:tr h="163615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Creșteri ale numărului de CIM în </a:t>
                      </a:r>
                      <a:r>
                        <a:rPr lang="en-US" b="1">
                          <a:latin typeface="Trebuchet MS" panose="020B0603020202020204" pitchFamily="34" charset="0"/>
                        </a:rPr>
                        <a:t>absolut toate județele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0,77% și 11,29%</a:t>
                      </a:r>
                      <a:endParaRPr lang="en-US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Creșteri ale numărului de CIM în </a:t>
                      </a:r>
                      <a:r>
                        <a:rPr lang="en-US" b="1">
                          <a:latin typeface="Trebuchet MS" panose="020B0603020202020204" pitchFamily="34" charset="0"/>
                        </a:rPr>
                        <a:t>31 de județe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0,15% și 11,61%, dublate de </a:t>
                      </a:r>
                      <a:r>
                        <a:rPr lang="en-US" b="1">
                          <a:latin typeface="Trebuchet MS" panose="020B0603020202020204" pitchFamily="34" charset="0"/>
                        </a:rPr>
                        <a:t>reduceri în 11 județe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0,02 și 4,91%</a:t>
                      </a:r>
                      <a:endParaRPr lang="en-US" b="1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079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65CA1DA-CB4C-4BE2-BC00-F7FC161D85E4}"/>
              </a:ext>
            </a:extLst>
          </p:cNvPr>
          <p:cNvSpPr txBox="1"/>
          <p:nvPr/>
        </p:nvSpPr>
        <p:spPr>
          <a:xfrm>
            <a:off x="497570" y="5572036"/>
            <a:ext cx="82654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latin typeface="Trebuchet MS" panose="020B0603020202020204" pitchFamily="34" charset="0"/>
              </a:rPr>
              <a:t>*Cele 26 de sectoare (diviziuni CAEN) în care ponderea capitalului autohton este mai mare decât 50%, identificate în </a:t>
            </a:r>
            <a:r>
              <a:rPr lang="ro-RO" sz="1100">
                <a:latin typeface="Trebuchet MS" panose="020B0603020202020204" pitchFamily="34" charset="0"/>
              </a:rPr>
              <a:t>studiului ”Analiza capitalului privat românesc – Ediția a III-a”, publicat în anul 2017 de Ziarul Financiar, în parteneriat cu Patronatul Investitorilor Autohtoni</a:t>
            </a:r>
            <a:endParaRPr lang="en-US" sz="1100">
              <a:latin typeface="Trebuchet MS" panose="020B0603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4D0765-7FBA-4831-9E8B-E37B2E866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985427"/>
              </p:ext>
            </p:extLst>
          </p:nvPr>
        </p:nvGraphicFramePr>
        <p:xfrm>
          <a:off x="464890" y="1397000"/>
          <a:ext cx="8265430" cy="3937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32715">
                  <a:extLst>
                    <a:ext uri="{9D8B030D-6E8A-4147-A177-3AD203B41FA5}">
                      <a16:colId xmlns:a16="http://schemas.microsoft.com/office/drawing/2014/main" val="3568312827"/>
                    </a:ext>
                  </a:extLst>
                </a:gridCol>
                <a:gridCol w="4132715">
                  <a:extLst>
                    <a:ext uri="{9D8B030D-6E8A-4147-A177-3AD203B41FA5}">
                      <a16:colId xmlns:a16="http://schemas.microsoft.com/office/drawing/2014/main" val="3693228028"/>
                    </a:ext>
                  </a:extLst>
                </a:gridCol>
              </a:tblGrid>
              <a:tr h="715818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Sectoarele economice dominate de capitalul autohton*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Celelalte sectoare economice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533767"/>
                  </a:ext>
                </a:extLst>
              </a:tr>
              <a:tr h="163615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Creșteri ale numărului de CIM în </a:t>
                      </a:r>
                      <a:r>
                        <a:rPr lang="en-US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absolut toate județele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0,77% și 11,29%</a:t>
                      </a:r>
                      <a:endParaRPr lang="en-US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Creșteri ale numărului de CIM în </a:t>
                      </a:r>
                      <a:r>
                        <a:rPr lang="en-US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31 de județe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0,15% și 11,61%, dublate de </a:t>
                      </a:r>
                      <a:r>
                        <a:rPr lang="en-US" b="1">
                          <a:latin typeface="Trebuchet MS" panose="020B0603020202020204" pitchFamily="34" charset="0"/>
                        </a:rPr>
                        <a:t>reduceri în 11 județe</a:t>
                      </a:r>
                      <a:r>
                        <a:rPr lang="en-US" b="0">
                          <a:latin typeface="Trebuchet MS" panose="020B0603020202020204" pitchFamily="34" charset="0"/>
                        </a:rPr>
                        <a:t>, cu procente între 0,02 și 4,91%</a:t>
                      </a:r>
                      <a:endParaRPr lang="en-US" b="1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07991"/>
                  </a:ext>
                </a:extLst>
              </a:tr>
              <a:tr h="1585026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Trebuchet MS" panose="020B0603020202020204" pitchFamily="34" charset="0"/>
                        </a:rPr>
                        <a:t>Ritmul de creștere al CIM în perioada 2016-2017:</a:t>
                      </a:r>
                    </a:p>
                    <a:p>
                      <a:pPr algn="ctr"/>
                      <a:endParaRPr lang="en-US"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n-US" sz="33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6,62%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latin typeface="Trebuchet MS" panose="020B0603020202020204" pitchFamily="34" charset="0"/>
                        </a:rPr>
                        <a:t>Ritmul de creștere al CIM în perioada 2016-2017:</a:t>
                      </a:r>
                    </a:p>
                    <a:p>
                      <a:pPr algn="ctr"/>
                      <a:endParaRPr lang="en-US"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n-US" sz="33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3,32%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6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28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756059-C166-4EF6-8512-C0E743071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4090"/>
              </p:ext>
            </p:extLst>
          </p:nvPr>
        </p:nvGraphicFramePr>
        <p:xfrm>
          <a:off x="457200" y="1066800"/>
          <a:ext cx="8265430" cy="142409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32715">
                  <a:extLst>
                    <a:ext uri="{9D8B030D-6E8A-4147-A177-3AD203B41FA5}">
                      <a16:colId xmlns:a16="http://schemas.microsoft.com/office/drawing/2014/main" val="3568312827"/>
                    </a:ext>
                  </a:extLst>
                </a:gridCol>
                <a:gridCol w="4132715">
                  <a:extLst>
                    <a:ext uri="{9D8B030D-6E8A-4147-A177-3AD203B41FA5}">
                      <a16:colId xmlns:a16="http://schemas.microsoft.com/office/drawing/2014/main" val="3693228028"/>
                    </a:ext>
                  </a:extLst>
                </a:gridCol>
              </a:tblGrid>
              <a:tr h="601133"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Trebuchet MS" panose="020B0603020202020204" pitchFamily="34" charset="0"/>
                        </a:rPr>
                        <a:t>Sectoarele economice dominate de capitalul autohton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Trebuchet MS" panose="020B0603020202020204" pitchFamily="34" charset="0"/>
                        </a:rPr>
                        <a:t>Celelalte sectoare economice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4533767"/>
                  </a:ext>
                </a:extLst>
              </a:tr>
              <a:tr h="601133"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Trebuchet MS" panose="020B0603020202020204" pitchFamily="34" charset="0"/>
                        </a:rPr>
                        <a:t>Distribuția regională a locurilor de muncă nou create:</a:t>
                      </a:r>
                    </a:p>
                    <a:p>
                      <a:pPr algn="ctr"/>
                      <a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UNIFORMĂ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latin typeface="Trebuchet MS" panose="020B0603020202020204" pitchFamily="34" charset="0"/>
                        </a:rPr>
                        <a:t>Distribuția regional a locurilor de muncă nou create:</a:t>
                      </a:r>
                    </a:p>
                    <a:p>
                      <a:pPr algn="ctr"/>
                      <a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anose="020B0603020202020204" pitchFamily="34" charset="0"/>
                        </a:rPr>
                        <a:t>POLARIZATĂ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0799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C3FA7AA-FE2C-4452-924B-34F862293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5029200" cy="358940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70F946-D92F-4AD1-BDE8-4A932F9B3566}"/>
              </a:ext>
            </a:extLst>
          </p:cNvPr>
          <p:cNvSpPr/>
          <p:nvPr/>
        </p:nvSpPr>
        <p:spPr>
          <a:xfrm>
            <a:off x="2971800" y="493395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FC91B-FD7F-464A-A02D-FE33B3A3F02B}"/>
              </a:ext>
            </a:extLst>
          </p:cNvPr>
          <p:cNvSpPr/>
          <p:nvPr/>
        </p:nvSpPr>
        <p:spPr>
          <a:xfrm>
            <a:off x="4475615" y="493395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34DEBB-D834-4384-BFDA-DF4ED3A07F93}"/>
              </a:ext>
            </a:extLst>
          </p:cNvPr>
          <p:cNvSpPr/>
          <p:nvPr/>
        </p:nvSpPr>
        <p:spPr>
          <a:xfrm>
            <a:off x="2683780" y="4881142"/>
            <a:ext cx="914400" cy="2544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București</a:t>
            </a:r>
            <a:endParaRPr lang="en-US" sz="1000" b="1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93F8CE-265F-4B2B-B3C8-7C70AB53B7A5}"/>
              </a:ext>
            </a:extLst>
          </p:cNvPr>
          <p:cNvSpPr/>
          <p:nvPr/>
        </p:nvSpPr>
        <p:spPr>
          <a:xfrm>
            <a:off x="4222750" y="4879135"/>
            <a:ext cx="914400" cy="2544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0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Niv. județ</a:t>
            </a:r>
            <a:endParaRPr lang="en-US" sz="1000" b="1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81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87492"/>
            <a:ext cx="9144000" cy="76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" name="TextBox 3"/>
          <p:cNvSpPr txBox="1"/>
          <p:nvPr/>
        </p:nvSpPr>
        <p:spPr>
          <a:xfrm>
            <a:off x="3564693" y="6480702"/>
            <a:ext cx="2226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600" dirty="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București</a:t>
            </a:r>
            <a:r>
              <a:rPr lang="ro-RO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, </a:t>
            </a:r>
            <a:r>
              <a:rPr lang="en-US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04</a:t>
            </a:r>
            <a:r>
              <a:rPr lang="ro-RO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en-US" sz="1600">
                <a:solidFill>
                  <a:schemeClr val="bg1">
                    <a:lumMod val="50000"/>
                  </a:schemeClr>
                </a:solidFill>
                <a:latin typeface="Constantia" panose="02030602050306030303" pitchFamily="18" charset="0"/>
              </a:rPr>
              <a:t>Iulie 2018</a:t>
            </a:r>
            <a:endParaRPr lang="ro-RO" sz="1600" dirty="0">
              <a:solidFill>
                <a:schemeClr val="bg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3203876" y="3022508"/>
            <a:ext cx="3438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3200" dirty="0">
                <a:latin typeface="Constantia" panose="02030602050306030303" pitchFamily="18" charset="0"/>
              </a:rPr>
              <a:t>Vă mulțumim!</a:t>
            </a:r>
          </a:p>
        </p:txBody>
      </p:sp>
    </p:spTree>
    <p:extLst>
      <p:ext uri="{BB962C8B-B14F-4D97-AF65-F5344CB8AC3E}">
        <p14:creationId xmlns:p14="http://schemas.microsoft.com/office/powerpoint/2010/main" val="46995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6ABB4E-87BA-4B35-9436-8788E0B7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073735"/>
            <a:ext cx="3535986" cy="275563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0AE2984-4565-45B2-A2B9-7C7789F4BB30}"/>
              </a:ext>
            </a:extLst>
          </p:cNvPr>
          <p:cNvSpPr/>
          <p:nvPr/>
        </p:nvSpPr>
        <p:spPr>
          <a:xfrm>
            <a:off x="739293" y="5045535"/>
            <a:ext cx="299450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Rata de acoperire a populației active cu contracte individuale de muncă (CIM)</a:t>
            </a:r>
            <a:endParaRPr lang="en-US" sz="1200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17BFA3-C873-4646-936B-A763F3CA8A30}"/>
              </a:ext>
            </a:extLst>
          </p:cNvPr>
          <p:cNvSpPr/>
          <p:nvPr/>
        </p:nvSpPr>
        <p:spPr>
          <a:xfrm>
            <a:off x="381000" y="1066800"/>
            <a:ext cx="350520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generale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20A07B-1BF7-43B2-A39A-3B9F13B27243}"/>
              </a:ext>
            </a:extLst>
          </p:cNvPr>
          <p:cNvSpPr/>
          <p:nvPr/>
        </p:nvSpPr>
        <p:spPr>
          <a:xfrm>
            <a:off x="4800600" y="1905000"/>
            <a:ext cx="3962400" cy="3904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200"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5,28 milioane CIM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2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+5,81% față de 2016</a:t>
            </a:r>
            <a:endParaRPr lang="en-US" sz="2200" b="1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2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27% în Regiunea București-Ilfov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2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16,5% în 4 județe (Cluj, Timiș, Brașov, Prahova)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22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3,5% în 5 județe (Giurgiu, Mehedinți, Călărași, Ialomița și Covasna)</a:t>
            </a:r>
          </a:p>
        </p:txBody>
      </p:sp>
    </p:spTree>
    <p:extLst>
      <p:ext uri="{BB962C8B-B14F-4D97-AF65-F5344CB8AC3E}">
        <p14:creationId xmlns:p14="http://schemas.microsoft.com/office/powerpoint/2010/main" val="319527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078B12-A3F3-4898-8700-BC0EB7578167}"/>
              </a:ext>
            </a:extLst>
          </p:cNvPr>
          <p:cNvSpPr/>
          <p:nvPr/>
        </p:nvSpPr>
        <p:spPr>
          <a:xfrm>
            <a:off x="381000" y="990600"/>
            <a:ext cx="8570496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Evoluții în structura forței de muncă (2015-2017)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B2CB5E-F3D2-411C-99FD-51ED08E02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80" y="1667904"/>
            <a:ext cx="8358673" cy="4556395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CEB613C7-B6B6-4CCD-A96C-38B0BCB6FFF9}"/>
              </a:ext>
            </a:extLst>
          </p:cNvPr>
          <p:cNvSpPr/>
          <p:nvPr/>
        </p:nvSpPr>
        <p:spPr>
          <a:xfrm>
            <a:off x="2743200" y="5657462"/>
            <a:ext cx="1524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E79FE36F-9DE6-41E6-A9E4-6A03B59A4153}"/>
              </a:ext>
            </a:extLst>
          </p:cNvPr>
          <p:cNvSpPr/>
          <p:nvPr/>
        </p:nvSpPr>
        <p:spPr>
          <a:xfrm>
            <a:off x="6477000" y="5657462"/>
            <a:ext cx="1524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A57758A-7D38-4E9C-BC46-73B20EDE3D84}"/>
              </a:ext>
            </a:extLst>
          </p:cNvPr>
          <p:cNvSpPr/>
          <p:nvPr/>
        </p:nvSpPr>
        <p:spPr>
          <a:xfrm flipV="1">
            <a:off x="4666248" y="5638800"/>
            <a:ext cx="134352" cy="323462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C0E9CBE-F6FE-43FF-B99E-1D3BAC05E989}"/>
              </a:ext>
            </a:extLst>
          </p:cNvPr>
          <p:cNvSpPr/>
          <p:nvPr/>
        </p:nvSpPr>
        <p:spPr>
          <a:xfrm flipV="1">
            <a:off x="8247648" y="5629469"/>
            <a:ext cx="134352" cy="323462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2D6A59-F045-4E8C-993F-5CBB9B99337C}"/>
              </a:ext>
            </a:extLst>
          </p:cNvPr>
          <p:cNvSpPr/>
          <p:nvPr/>
        </p:nvSpPr>
        <p:spPr>
          <a:xfrm>
            <a:off x="381000" y="994508"/>
            <a:ext cx="857049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Primele 10 sectoare angajatoare (coduri CAEN)</a:t>
            </a:r>
            <a:endParaRPr lang="en-US" sz="28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42387D-BBAC-41F1-A6F4-18A911048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03043"/>
              </p:ext>
            </p:extLst>
          </p:nvPr>
        </p:nvGraphicFramePr>
        <p:xfrm>
          <a:off x="469232" y="1653150"/>
          <a:ext cx="8229599" cy="467145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90885">
                  <a:extLst>
                    <a:ext uri="{9D8B030D-6E8A-4147-A177-3AD203B41FA5}">
                      <a16:colId xmlns:a16="http://schemas.microsoft.com/office/drawing/2014/main" val="43538312"/>
                    </a:ext>
                  </a:extLst>
                </a:gridCol>
                <a:gridCol w="590885">
                  <a:extLst>
                    <a:ext uri="{9D8B030D-6E8A-4147-A177-3AD203B41FA5}">
                      <a16:colId xmlns:a16="http://schemas.microsoft.com/office/drawing/2014/main" val="3800082268"/>
                    </a:ext>
                  </a:extLst>
                </a:gridCol>
                <a:gridCol w="3341218">
                  <a:extLst>
                    <a:ext uri="{9D8B030D-6E8A-4147-A177-3AD203B41FA5}">
                      <a16:colId xmlns:a16="http://schemas.microsoft.com/office/drawing/2014/main" val="1488072286"/>
                    </a:ext>
                  </a:extLst>
                </a:gridCol>
                <a:gridCol w="798980">
                  <a:extLst>
                    <a:ext uri="{9D8B030D-6E8A-4147-A177-3AD203B41FA5}">
                      <a16:colId xmlns:a16="http://schemas.microsoft.com/office/drawing/2014/main" val="317043164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80835221"/>
                    </a:ext>
                  </a:extLst>
                </a:gridCol>
                <a:gridCol w="1023114">
                  <a:extLst>
                    <a:ext uri="{9D8B030D-6E8A-4147-A177-3AD203B41FA5}">
                      <a16:colId xmlns:a16="http://schemas.microsoft.com/office/drawing/2014/main" val="2761969221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2709916837"/>
                    </a:ext>
                  </a:extLst>
                </a:gridCol>
              </a:tblGrid>
              <a:tr h="6202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Nr. crt.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Cod CAEN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Denumire CAEN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Evoluție cantitativă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Evoluție procentuala, %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000995"/>
                  </a:ext>
                </a:extLst>
              </a:tr>
              <a:tr h="620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4711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Comerț cu amănuntul în magazine nespecializate, cu vânzare predominanta de produse alimentare, băuturi și tutun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192.806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204.168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11.362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5,89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02596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8610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Activități de asistenta spitaliceasca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176.755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186.276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9.521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5,39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713202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8531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Învățământ secundar general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172.333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185.669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13.336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7,74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99239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4120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Lucrări de construcții a clădirilor rezidențiale și nerezidențiale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167.601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181.368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13.767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8,21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467820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4941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Transporturi rutiere de mărfuri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139.599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152.318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12.719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9,11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166736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8411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Servicii de administrație publică generală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116.163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135.472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19.309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16,62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85496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8010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Activități de protecție și garda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119.613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118.913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-700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-0,59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659407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1413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Fabricarea altor articole de îmbrăcăminte (exclusiv lenjeria de corp)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103.573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97.562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-6.011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-5,8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33929"/>
                  </a:ext>
                </a:extLst>
              </a:tr>
              <a:tr h="620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2931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Fabricarea de echipamente electrice și electronice pentru autovehicule și pentru motoare de autovehicule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88.480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89.806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1.326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1,5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78948"/>
                  </a:ext>
                </a:extLst>
              </a:tr>
              <a:tr h="300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5610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Restaurante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73.679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87.622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13.943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18,92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323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26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B902EA-6FC2-4EBD-9001-6C4B2DE77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00523"/>
              </p:ext>
            </p:extLst>
          </p:nvPr>
        </p:nvGraphicFramePr>
        <p:xfrm>
          <a:off x="533400" y="1905000"/>
          <a:ext cx="8153400" cy="420688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61299">
                  <a:extLst>
                    <a:ext uri="{9D8B030D-6E8A-4147-A177-3AD203B41FA5}">
                      <a16:colId xmlns:a16="http://schemas.microsoft.com/office/drawing/2014/main" val="3393168247"/>
                    </a:ext>
                  </a:extLst>
                </a:gridCol>
                <a:gridCol w="757901">
                  <a:extLst>
                    <a:ext uri="{9D8B030D-6E8A-4147-A177-3AD203B41FA5}">
                      <a16:colId xmlns:a16="http://schemas.microsoft.com/office/drawing/2014/main" val="78471479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49147179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78563807"/>
                    </a:ext>
                  </a:extLst>
                </a:gridCol>
                <a:gridCol w="786384">
                  <a:extLst>
                    <a:ext uri="{9D8B030D-6E8A-4147-A177-3AD203B41FA5}">
                      <a16:colId xmlns:a16="http://schemas.microsoft.com/office/drawing/2014/main" val="105699996"/>
                    </a:ext>
                  </a:extLst>
                </a:gridCol>
                <a:gridCol w="844989">
                  <a:extLst>
                    <a:ext uri="{9D8B030D-6E8A-4147-A177-3AD203B41FA5}">
                      <a16:colId xmlns:a16="http://schemas.microsoft.com/office/drawing/2014/main" val="775726699"/>
                    </a:ext>
                  </a:extLst>
                </a:gridCol>
                <a:gridCol w="1111827">
                  <a:extLst>
                    <a:ext uri="{9D8B030D-6E8A-4147-A177-3AD203B41FA5}">
                      <a16:colId xmlns:a16="http://schemas.microsoft.com/office/drawing/2014/main" val="2960033792"/>
                    </a:ext>
                  </a:extLst>
                </a:gridCol>
              </a:tblGrid>
              <a:tr h="525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Nr. crt.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Cod COR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Denumire COR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 spc="-30">
                          <a:effectLst/>
                          <a:latin typeface="Trebuchet MS" panose="020B0603020202020204" pitchFamily="34" charset="0"/>
                        </a:rPr>
                        <a:t>Total salariați 2016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 spc="-30">
                          <a:effectLst/>
                          <a:latin typeface="Trebuchet MS" panose="020B0603020202020204" pitchFamily="34" charset="0"/>
                        </a:rPr>
                        <a:t>Total salariați 2017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 spc="-30">
                          <a:effectLst/>
                          <a:latin typeface="Trebuchet MS" panose="020B0603020202020204" pitchFamily="34" charset="0"/>
                        </a:rPr>
                        <a:t>Evoluție cantitativ</a:t>
                      </a:r>
                      <a:r>
                        <a:rPr lang="en-US" sz="1300" spc="-30">
                          <a:effectLst/>
                          <a:latin typeface="Trebuchet MS" panose="020B0603020202020204" pitchFamily="34" charset="0"/>
                        </a:rPr>
                        <a:t>ă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 spc="-30">
                          <a:effectLst/>
                          <a:latin typeface="Trebuchet MS" panose="020B0603020202020204" pitchFamily="34" charset="0"/>
                        </a:rPr>
                        <a:t>Evoluție procentual</a:t>
                      </a:r>
                      <a:r>
                        <a:rPr lang="en-US" sz="1300" spc="-30">
                          <a:effectLst/>
                          <a:latin typeface="Trebuchet MS" panose="020B0603020202020204" pitchFamily="34" charset="0"/>
                        </a:rPr>
                        <a:t>ă,</a:t>
                      </a:r>
                      <a:r>
                        <a:rPr lang="ro-RO" sz="1300" spc="-30">
                          <a:effectLst/>
                          <a:latin typeface="Trebuchet MS" panose="020B0603020202020204" pitchFamily="34" charset="0"/>
                        </a:rPr>
                        <a:t> %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839433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833201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Șofer autocamion/mașină de mare tonaj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144.814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151.934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7.120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4,92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35409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522303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Lucrător comercial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136.019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143.157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7.138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5,25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71860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522101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Vânzător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133.641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142.696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9.055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6,78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703527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832201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Șofer de autoturisme și camionete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93.478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105.226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11.748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12,57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471802"/>
                  </a:ext>
                </a:extLst>
              </a:tr>
              <a:tr h="525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932906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Muncitor necalificat la asamblarea, montarea pieselor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93.824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96.299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2.475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2,64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387545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541401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Agent de securitate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95.202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95.151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-51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-0,05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197865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932905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Muncitor necalificat în industria confecțiilor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99.472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94.556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-4.916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-4,94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37293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222101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Asistent medical generalist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100.151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94.224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-5.927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-5,92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75591"/>
                  </a:ext>
                </a:extLst>
              </a:tr>
              <a:tr h="25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933303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Manipulant mărfuri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80.931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85.416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4.485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5,54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56130"/>
                  </a:ext>
                </a:extLst>
              </a:tr>
              <a:tr h="796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931301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Muncitor necalificat la demolarea clădirilor, căptușeli zidărie, plăci mozaic, faianță, gresie, parchet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70.618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81.482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10.864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>
                          <a:effectLst/>
                          <a:latin typeface="Trebuchet MS" panose="020B0603020202020204" pitchFamily="34" charset="0"/>
                        </a:rPr>
                        <a:t>15,38</a:t>
                      </a:r>
                      <a:endParaRPr lang="en-US" sz="13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556502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9078B12-A3F3-4898-8700-BC0EB7578167}"/>
              </a:ext>
            </a:extLst>
          </p:cNvPr>
          <p:cNvSpPr/>
          <p:nvPr/>
        </p:nvSpPr>
        <p:spPr>
          <a:xfrm>
            <a:off x="381000" y="990600"/>
            <a:ext cx="8570496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Primele 10 ocupații (coduri COR)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7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828800" y="2514600"/>
            <a:ext cx="56388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Corelația dintre numărul de CIM și populația activă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0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0FB430-3EA8-4778-A34F-3D287BB49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64193"/>
              </p:ext>
            </p:extLst>
          </p:nvPr>
        </p:nvGraphicFramePr>
        <p:xfrm>
          <a:off x="533400" y="2514600"/>
          <a:ext cx="3886200" cy="29718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27342272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386067518"/>
                    </a:ext>
                  </a:extLst>
                </a:gridCol>
              </a:tblGrid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București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102,98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1684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Ilfov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95,87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51755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Brașov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70,54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8153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Sibiu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69,88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61594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Argeș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69,66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849370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Trebuchet MS" panose="020B0603020202020204" pitchFamily="34" charset="0"/>
                        </a:rPr>
                        <a:t>….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Trebuchet MS" panose="020B0603020202020204" pitchFamily="34" charset="0"/>
                        </a:rPr>
                        <a:t>….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6005475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Dâmbovița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35,55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17031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Botoșani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35,29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8067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Vaslui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34,99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96640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Mehedinți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29,8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01407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Teleorman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27,63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6944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439E44-2139-4574-BCD9-8BA999427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78367"/>
              </p:ext>
            </p:extLst>
          </p:nvPr>
        </p:nvGraphicFramePr>
        <p:xfrm>
          <a:off x="4953000" y="2530274"/>
          <a:ext cx="3733800" cy="296545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917932065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638891169"/>
                    </a:ext>
                  </a:extLst>
                </a:gridCol>
              </a:tblGrid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Ilfov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110,8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50024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București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66,74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06802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Timiș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63,86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31970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Arad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40,27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807544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Cluj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31,92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00726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Trebuchet MS" panose="020B0603020202020204" pitchFamily="34" charset="0"/>
                        </a:rPr>
                        <a:t>…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  <a:latin typeface="Trebuchet MS" panose="020B0603020202020204" pitchFamily="34" charset="0"/>
                        </a:rPr>
                        <a:t>…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41009854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Olt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5,39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850291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Buzău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4,18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9510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Vaslui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3,31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1559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Mehedinți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3,12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56586"/>
                  </a:ext>
                </a:extLst>
              </a:tr>
              <a:tr h="269587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Teleorman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500" u="none" strike="noStrike">
                          <a:effectLst/>
                          <a:latin typeface="Trebuchet MS" panose="020B0603020202020204" pitchFamily="34" charset="0"/>
                        </a:rPr>
                        <a:t>2,54</a:t>
                      </a:r>
                      <a:endParaRPr lang="ro-RO" sz="15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481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1D116CC-5244-4C11-84E7-C3BB4D0625FF}"/>
              </a:ext>
            </a:extLst>
          </p:cNvPr>
          <p:cNvSpPr/>
          <p:nvPr/>
        </p:nvSpPr>
        <p:spPr>
          <a:xfrm>
            <a:off x="762000" y="1143000"/>
            <a:ext cx="350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sz="220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Raportul dintre numărul de CIM și populația activă, %</a:t>
            </a:r>
            <a:endParaRPr lang="pt-BR" sz="2200" b="1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0F53F8-7F4A-4E5B-814D-F3FDA2757A71}"/>
              </a:ext>
            </a:extLst>
          </p:cNvPr>
          <p:cNvSpPr/>
          <p:nvPr/>
        </p:nvSpPr>
        <p:spPr>
          <a:xfrm>
            <a:off x="5181600" y="1143000"/>
            <a:ext cx="3429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sz="220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Raportul dintre numărul de CIM și numărul de șomeri</a:t>
            </a:r>
            <a:endParaRPr lang="pt-BR" sz="2200" b="1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81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131F5-6D46-4397-9DE0-30CC6DCAFF14}"/>
              </a:ext>
            </a:extLst>
          </p:cNvPr>
          <p:cNvSpPr/>
          <p:nvPr/>
        </p:nvSpPr>
        <p:spPr>
          <a:xfrm>
            <a:off x="1752600" y="2362200"/>
            <a:ext cx="563880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>
                <a:solidFill>
                  <a:srgbClr val="1F3864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Dinamica forței de muncă la nivelul principalelor industrii angajatoare</a:t>
            </a:r>
            <a:endParaRPr lang="en-US" sz="3200" b="1">
              <a:solidFill>
                <a:srgbClr val="1F3864"/>
              </a:solidFill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0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1199</Words>
  <Application>Microsoft Office PowerPoint</Application>
  <PresentationFormat>On-screen Show (4:3)</PresentationFormat>
  <Paragraphs>434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Constantia</vt:lpstr>
      <vt:lpstr>Corbel</vt:lpstr>
      <vt:lpstr>Times New Roman</vt:lpstr>
      <vt:lpstr>Trebuchet MS</vt:lpstr>
      <vt:lpstr>Wingdings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Ruxal Innovation</dc:creator>
  <cp:lastModifiedBy>Ruxal Innovation</cp:lastModifiedBy>
  <cp:revision>69</cp:revision>
  <dcterms:created xsi:type="dcterms:W3CDTF">2006-08-16T00:00:00Z</dcterms:created>
  <dcterms:modified xsi:type="dcterms:W3CDTF">2018-07-02T17:59:51Z</dcterms:modified>
</cp:coreProperties>
</file>