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4" r:id="rId5"/>
    <p:sldId id="261" r:id="rId6"/>
    <p:sldId id="259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1CB"/>
    <a:srgbClr val="003300"/>
    <a:srgbClr val="061F06"/>
    <a:srgbClr val="107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-305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7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7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3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2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16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2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48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2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A3783-B1D9-429F-B31B-3CAABE8D307F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42CF-6FB1-4AA2-A725-454347E74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2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9.png"/><Relationship Id="rId5" Type="http://schemas.openxmlformats.org/officeDocument/2006/relationships/image" Target="../media/image10.jpeg"/><Relationship Id="rId6" Type="http://schemas.openxmlformats.org/officeDocument/2006/relationships/hyperlink" Target="mailto:office@teb.com.ro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70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621" y="711692"/>
            <a:ext cx="1999492" cy="10728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11" y="5533134"/>
            <a:ext cx="1581915" cy="87173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1659622"/>
            <a:ext cx="9144000" cy="3257744"/>
            <a:chOff x="0" y="1276668"/>
            <a:chExt cx="9144000" cy="325774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736092"/>
              <a:ext cx="9144000" cy="179832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7872" y="1339152"/>
              <a:ext cx="9144" cy="217627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5159" y="1276668"/>
              <a:ext cx="371857" cy="12496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912534" y="5073133"/>
            <a:ext cx="60896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BIOMASA, o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sursa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reala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 de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energie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regenerabila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,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capabila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sa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 </a:t>
            </a:r>
            <a:r>
              <a:rPr lang="en-US" sz="2400" dirty="0" err="1" smtClean="0">
                <a:solidFill>
                  <a:srgbClr val="ECF1CB"/>
                </a:solidFill>
                <a:latin typeface="Candara" pitchFamily="34" charset="0"/>
              </a:rPr>
              <a:t>dezvolte</a:t>
            </a:r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 </a:t>
            </a:r>
          </a:p>
          <a:p>
            <a:pPr algn="r"/>
            <a:r>
              <a:rPr lang="en-US" sz="2400" dirty="0" smtClean="0">
                <a:solidFill>
                  <a:srgbClr val="ECF1CB"/>
                </a:solidFill>
                <a:latin typeface="Candara" pitchFamily="34" charset="0"/>
              </a:rPr>
              <a:t>PROIECTE SUSTENABILE SI PROFITABILE</a:t>
            </a:r>
            <a:endParaRPr lang="en-US" sz="2400" dirty="0">
              <a:solidFill>
                <a:srgbClr val="ECF1CB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99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315" y="179663"/>
            <a:ext cx="6047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DEFINITIE BIOMASA</a:t>
            </a:r>
            <a:endParaRPr lang="en-US" sz="240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5112" y="1929215"/>
            <a:ext cx="8793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003300"/>
                </a:solidFill>
                <a:latin typeface="Candara" pitchFamily="34" charset="0"/>
              </a:rPr>
              <a:t>Biomasa</a:t>
            </a:r>
            <a:r>
              <a:rPr lang="vi-VN" sz="2400" dirty="0">
                <a:solidFill>
                  <a:srgbClr val="003300"/>
                </a:solidFill>
                <a:latin typeface="Candara" pitchFamily="34" charset="0"/>
              </a:rPr>
              <a:t> este partea biodegradabilă a produselor, deșeurilor și reziduurilor din agricultură, inclusiv substanțe vegetale și animale, silvicultură și industriile conexe, precum și partea biodegradabilă a deșeurilor industriale și </a:t>
            </a:r>
            <a:r>
              <a:rPr lang="vi-VN" sz="2400" dirty="0" smtClean="0">
                <a:solidFill>
                  <a:srgbClr val="003300"/>
                </a:solidFill>
                <a:latin typeface="Candara" pitchFamily="34" charset="0"/>
              </a:rPr>
              <a:t>urbane</a:t>
            </a:r>
            <a:endParaRPr lang="en-US" sz="2400" dirty="0" smtClean="0">
              <a:solidFill>
                <a:srgbClr val="0033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00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315" y="179663"/>
            <a:ext cx="6047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DEFINITIE BIOMASA</a:t>
            </a:r>
            <a:endParaRPr lang="en-US" sz="240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4315" y="1272392"/>
            <a:ext cx="87937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latin typeface="Candara" pitchFamily="34" charset="0"/>
              </a:rPr>
              <a:t>Biomasa</a:t>
            </a:r>
            <a:r>
              <a:rPr lang="vi-VN" sz="2400" dirty="0" smtClean="0">
                <a:latin typeface="Candara" pitchFamily="34" charset="0"/>
              </a:rPr>
              <a:t> </a:t>
            </a:r>
            <a:r>
              <a:rPr lang="vi-VN" sz="2400" dirty="0">
                <a:latin typeface="Candara" pitchFamily="34" charset="0"/>
              </a:rPr>
              <a:t>este considerată una din principalele forme de energie regenerabilă. Statisticile actuale indică faptul că, țările în curs de dezvoltare își acoperă circa 38% din nevoile proprii de energie din biomasă, iar în multe dintre aceste țări, arderea lemnului de foc reprezintă până la 90% din consumul total de energie. De asemenea, unele țări dezvoltate își asigură în prezent, din biomasă, o cotă importantă din consumurile proprii de energie, cum ar fi cca. 18% în Finlanda, cca. 14% în Suedia, cca. 10% în Austria, etc.</a:t>
            </a:r>
            <a:endParaRPr lang="en-US" sz="2400" dirty="0">
              <a:solidFill>
                <a:srgbClr val="0033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6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.2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330" y="1464732"/>
            <a:ext cx="3327401" cy="33274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4315" y="179663"/>
            <a:ext cx="862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MANAGEMENTUL RISCURILOR</a:t>
            </a:r>
            <a:endParaRPr lang="en-US" sz="240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29868" y="641328"/>
            <a:ext cx="30141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TEHNOLOGIE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Tehnologie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adecvata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cu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garantii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materiale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de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buna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functionare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Candara"/>
              <a:cs typeface="Candar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Service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corespunzator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post-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garantie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97599" y="4125128"/>
            <a:ext cx="2827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D7D31"/>
                </a:solidFill>
                <a:latin typeface="Candara"/>
                <a:cs typeface="Candara"/>
              </a:rPr>
              <a:t>VENITURI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Contracte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ferme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de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lunga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durata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pentru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energie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si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certificate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verzi</a:t>
            </a:r>
            <a:endParaRPr lang="en-US" sz="2000" b="1" dirty="0" smtClean="0">
              <a:solidFill>
                <a:srgbClr val="ED7D31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648318"/>
            <a:ext cx="302653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D7D31"/>
                </a:solidFill>
                <a:latin typeface="Candara"/>
                <a:cs typeface="Candara"/>
              </a:rPr>
              <a:t>MATERIA PRIMA</a:t>
            </a:r>
          </a:p>
          <a:p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Contracte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termen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lung,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pret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predictibil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pentru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Lemn</a:t>
            </a:r>
            <a:endParaRPr lang="en-US" sz="2000" b="1" dirty="0" smtClean="0">
              <a:solidFill>
                <a:srgbClr val="ED7D31"/>
              </a:solidFill>
              <a:latin typeface="Candara"/>
              <a:cs typeface="Candar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Deseuri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agricole</a:t>
            </a:r>
            <a:endParaRPr lang="en-US" sz="2000" b="1" dirty="0" smtClean="0">
              <a:solidFill>
                <a:srgbClr val="ED7D31"/>
              </a:solidFill>
              <a:latin typeface="Candara"/>
              <a:cs typeface="Candar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Deseuri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menajere</a:t>
            </a:r>
            <a:endParaRPr lang="en-US" sz="2000" b="1" dirty="0" smtClean="0">
              <a:solidFill>
                <a:srgbClr val="ED7D31"/>
              </a:solidFill>
              <a:latin typeface="Candara"/>
              <a:cs typeface="Candar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Namolurile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din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statii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tratare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apa</a:t>
            </a:r>
            <a:endParaRPr lang="en-US" sz="2000" b="1" dirty="0" smtClean="0">
              <a:solidFill>
                <a:srgbClr val="ED7D31"/>
              </a:solidFill>
              <a:latin typeface="Candara"/>
              <a:cs typeface="Candar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Dejectii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animale</a:t>
            </a:r>
            <a:endParaRPr lang="en-US" sz="2000" b="1" dirty="0" smtClean="0">
              <a:solidFill>
                <a:srgbClr val="ED7D31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533" y="4081940"/>
            <a:ext cx="26585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FINANTARE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Managementul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riscurilor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Legislatie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stabila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si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predictibila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47721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L.2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330" y="1464732"/>
            <a:ext cx="3327401" cy="33274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4315" y="179663"/>
            <a:ext cx="862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MANAGEMENTUL RISCURILOR  </a:t>
            </a:r>
            <a:r>
              <a:rPr lang="en-US" sz="2400" b="1" dirty="0" err="1">
                <a:solidFill>
                  <a:srgbClr val="003300"/>
                </a:solidFill>
                <a:latin typeface="Candara" pitchFamily="34" charset="0"/>
              </a:rPr>
              <a:t>Proiect</a:t>
            </a:r>
            <a:r>
              <a:rPr lang="en-US" sz="2400" b="1" dirty="0">
                <a:solidFill>
                  <a:srgbClr val="003300"/>
                </a:solidFill>
                <a:latin typeface="Candara" pitchFamily="34" charset="0"/>
              </a:rPr>
              <a:t> “</a:t>
            </a:r>
            <a:r>
              <a:rPr lang="en-US" sz="2400" b="1" dirty="0" err="1">
                <a:solidFill>
                  <a:srgbClr val="003300"/>
                </a:solidFill>
                <a:latin typeface="Candara" pitchFamily="34" charset="0"/>
              </a:rPr>
              <a:t>Statia</a:t>
            </a:r>
            <a:r>
              <a:rPr lang="en-US" sz="2400" b="1" dirty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latin typeface="Candara" pitchFamily="34" charset="0"/>
              </a:rPr>
              <a:t>Biogaz</a:t>
            </a:r>
            <a:r>
              <a:rPr lang="en-US" sz="2400" b="1" dirty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latin typeface="Candara" pitchFamily="34" charset="0"/>
              </a:rPr>
              <a:t>Moara</a:t>
            </a:r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”</a:t>
            </a:r>
            <a:endParaRPr lang="en-US" sz="240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29867" y="789263"/>
            <a:ext cx="301413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TEHNOLOGIE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Tehnologia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Biogaz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UTS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Biogastechnik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GmbH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Motoare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cogenerare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GE – 2xJMS420 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Contracte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pe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15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ani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mentenanta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preventiva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,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corectiva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andara"/>
                <a:cs typeface="Candara"/>
              </a:rPr>
              <a:t>, BI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7599" y="4125128"/>
            <a:ext cx="2946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D7D31"/>
                </a:solidFill>
                <a:latin typeface="Candara"/>
                <a:cs typeface="Candara"/>
              </a:rPr>
              <a:t>VENITURI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Contracte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bilaterale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vanzare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energie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electrica</a:t>
            </a:r>
            <a:r>
              <a:rPr lang="en-US" sz="2000" b="1" dirty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si</a:t>
            </a:r>
            <a:r>
              <a:rPr lang="en-US" sz="2000" b="1" dirty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certificate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verzi</a:t>
            </a:r>
            <a:endParaRPr lang="en-US" sz="2000" b="1" dirty="0">
              <a:solidFill>
                <a:srgbClr val="ED7D31"/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533" y="856996"/>
            <a:ext cx="30141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ED7D31"/>
                </a:solidFill>
                <a:latin typeface="Candara"/>
                <a:cs typeface="Candara"/>
              </a:rPr>
              <a:t>MATERIA PRIMA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Partener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local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Contract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15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ani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,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pret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fix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6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ani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,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compensatii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pentru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nelivrare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cantitate</a:t>
            </a:r>
            <a:r>
              <a:rPr lang="en-US" sz="2000" b="1" dirty="0" smtClean="0">
                <a:solidFill>
                  <a:srgbClr val="ED7D31"/>
                </a:solidFill>
                <a:latin typeface="Candara"/>
                <a:cs typeface="Candara"/>
              </a:rPr>
              <a:t>, </a:t>
            </a:r>
            <a:r>
              <a:rPr lang="en-US" sz="2000" b="1" dirty="0" err="1" smtClean="0">
                <a:solidFill>
                  <a:srgbClr val="ED7D31"/>
                </a:solidFill>
                <a:latin typeface="Candara"/>
                <a:cs typeface="Candara"/>
              </a:rPr>
              <a:t>calitate</a:t>
            </a:r>
            <a:endParaRPr lang="en-US" sz="2000" b="1" dirty="0">
              <a:solidFill>
                <a:srgbClr val="ED7D31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820330"/>
            <a:ext cx="26585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FINANTARE</a:t>
            </a:r>
          </a:p>
          <a:p>
            <a:pPr marL="457200" indent="-457200">
              <a:buFont typeface="Arial"/>
              <a:buChar char="•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Credit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investitii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pe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10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ani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  <a:p>
            <a:pPr marL="457200" indent="-457200">
              <a:buFont typeface="Arial"/>
              <a:buChar char="•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Credit TVA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aferent</a:t>
            </a:r>
            <a:endParaRPr lang="en-US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  <a:p>
            <a:pPr marL="457200" indent="-457200">
              <a:buFont typeface="Arial"/>
              <a:buChar char="•"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Credit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materie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 prima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66757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314" y="179663"/>
            <a:ext cx="5861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REZULTATE </a:t>
            </a:r>
            <a:r>
              <a:rPr lang="en-US" sz="2400" b="1" dirty="0" err="1" smtClean="0">
                <a:solidFill>
                  <a:srgbClr val="003300"/>
                </a:solidFill>
                <a:latin typeface="Candara" pitchFamily="34" charset="0"/>
              </a:rPr>
              <a:t>Proiect</a:t>
            </a:r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 “</a:t>
            </a:r>
            <a:r>
              <a:rPr lang="en-US" sz="2400" b="1" dirty="0" err="1" smtClean="0">
                <a:solidFill>
                  <a:srgbClr val="003300"/>
                </a:solidFill>
                <a:latin typeface="Candara" pitchFamily="34" charset="0"/>
              </a:rPr>
              <a:t>Statia</a:t>
            </a:r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Candara" pitchFamily="34" charset="0"/>
              </a:rPr>
              <a:t>Biogaz</a:t>
            </a:r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2400" b="1" dirty="0" err="1" smtClean="0">
                <a:solidFill>
                  <a:srgbClr val="003300"/>
                </a:solidFill>
                <a:latin typeface="Candara" pitchFamily="34" charset="0"/>
              </a:rPr>
              <a:t>Moara</a:t>
            </a:r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”</a:t>
            </a:r>
            <a:endParaRPr lang="en-US" sz="240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3530" y="837127"/>
            <a:ext cx="2065877" cy="4842456"/>
          </a:xfrm>
          <a:prstGeom prst="roundRect">
            <a:avLst/>
          </a:prstGeom>
          <a:solidFill>
            <a:srgbClr val="ECF1CB"/>
          </a:solidFill>
          <a:ln>
            <a:solidFill>
              <a:srgbClr val="ECF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Estimare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la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momentul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Finantarii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:</a:t>
            </a: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Termen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recuperare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= 6,8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ani</a:t>
            </a:r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53785" y="837127"/>
            <a:ext cx="2179577" cy="4842456"/>
          </a:xfrm>
          <a:prstGeom prst="roundRect">
            <a:avLst/>
          </a:prstGeom>
          <a:solidFill>
            <a:srgbClr val="ECF1CB"/>
          </a:solidFill>
          <a:ln>
            <a:solidFill>
              <a:srgbClr val="ECF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Estimare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situatie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curenta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(CV la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pret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minim):</a:t>
            </a: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Termen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>
                <a:solidFill>
                  <a:srgbClr val="003300"/>
                </a:solidFill>
                <a:latin typeface="Candara" pitchFamily="34" charset="0"/>
              </a:rPr>
              <a:t>recuperare</a:t>
            </a:r>
            <a:r>
              <a:rPr lang="en-US" sz="1650" b="1" dirty="0">
                <a:solidFill>
                  <a:srgbClr val="003300"/>
                </a:solidFill>
                <a:latin typeface="Candara" pitchFamily="34" charset="0"/>
              </a:rPr>
              <a:t> = 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14,3 </a:t>
            </a:r>
            <a:r>
              <a:rPr lang="en-US" sz="1650" b="1" dirty="0" err="1">
                <a:solidFill>
                  <a:srgbClr val="003300"/>
                </a:solidFill>
                <a:latin typeface="Candara" pitchFamily="34" charset="0"/>
              </a:rPr>
              <a:t>ani</a:t>
            </a:r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75031" y="837127"/>
            <a:ext cx="2060619" cy="4842456"/>
          </a:xfrm>
          <a:prstGeom prst="roundRect">
            <a:avLst/>
          </a:prstGeom>
          <a:solidFill>
            <a:srgbClr val="ECF1CB"/>
          </a:solidFill>
          <a:ln>
            <a:solidFill>
              <a:srgbClr val="ECF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Estimare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in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conditiile</a:t>
            </a:r>
            <a:r>
              <a:rPr lang="en-US" sz="1650" b="1" dirty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imposibilitatii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vanzarii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CV (70% din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venituri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):</a:t>
            </a: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Investitia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nu se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recupereaza</a:t>
            </a:r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Pierdere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anuala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1,2 mil Euro</a:t>
            </a: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877318" y="837127"/>
            <a:ext cx="2148841" cy="4842456"/>
          </a:xfrm>
          <a:prstGeom prst="roundRect">
            <a:avLst/>
          </a:prstGeom>
          <a:solidFill>
            <a:srgbClr val="ECF1CB"/>
          </a:solidFill>
          <a:ln>
            <a:solidFill>
              <a:srgbClr val="ECF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Estimare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solutie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alternativa</a:t>
            </a:r>
            <a:r>
              <a:rPr lang="en-US" sz="1650" b="1" dirty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–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utilizare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deseuri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menajere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(62% din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opex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reprezinta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materia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prima)</a:t>
            </a: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Investitie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suplimentara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aprox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. 1 mill Euro</a:t>
            </a:r>
          </a:p>
          <a:p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Venituri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suplimentare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din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neutralizarea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deseurilor</a:t>
            </a:r>
            <a:r>
              <a:rPr lang="en-US" sz="1650" b="1" dirty="0" smtClean="0">
                <a:solidFill>
                  <a:srgbClr val="003300"/>
                </a:solidFill>
                <a:latin typeface="Candara" pitchFamily="34" charset="0"/>
              </a:rPr>
              <a:t> </a:t>
            </a:r>
            <a:r>
              <a:rPr lang="en-US" sz="1650" b="1" dirty="0" err="1" smtClean="0">
                <a:solidFill>
                  <a:srgbClr val="003300"/>
                </a:solidFill>
                <a:latin typeface="Candara" pitchFamily="34" charset="0"/>
              </a:rPr>
              <a:t>menajere</a:t>
            </a:r>
            <a:endParaRPr lang="en-US" sz="1650" b="1" dirty="0" smtClean="0">
              <a:solidFill>
                <a:srgbClr val="003300"/>
              </a:solidFill>
              <a:latin typeface="Candara" pitchFamily="34" charset="0"/>
            </a:endParaRPr>
          </a:p>
          <a:p>
            <a:endParaRPr lang="en-US" sz="1600" b="1" dirty="0">
              <a:solidFill>
                <a:srgbClr val="0033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63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4314" y="179663"/>
            <a:ext cx="5861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3300"/>
                </a:solidFill>
                <a:latin typeface="Candara" pitchFamily="34" charset="0"/>
              </a:rPr>
              <a:t>CONCLUZII</a:t>
            </a:r>
            <a:endParaRPr lang="en-US" sz="2400" b="1" dirty="0">
              <a:solidFill>
                <a:srgbClr val="003300"/>
              </a:solidFill>
              <a:latin typeface="Candar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34315" y="1272392"/>
            <a:ext cx="87937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vi-VN" sz="2400" dirty="0" smtClean="0">
                <a:latin typeface="Candara" pitchFamily="34" charset="0"/>
              </a:rPr>
              <a:t>Cu exceptia arderii directe a masei lemnoase in cazane dedicate, </a:t>
            </a:r>
            <a:r>
              <a:rPr lang="vi-VN" sz="2400" b="1" dirty="0" smtClean="0">
                <a:latin typeface="Candara" pitchFamily="34" charset="0"/>
              </a:rPr>
              <a:t>Investitia</a:t>
            </a:r>
            <a:r>
              <a:rPr lang="vi-VN" sz="2400" dirty="0" smtClean="0">
                <a:latin typeface="Candara" pitchFamily="34" charset="0"/>
              </a:rPr>
              <a:t> in proiecte de biomasa este cea mai scumpa dintre proiectele de energie regenerabila</a:t>
            </a:r>
          </a:p>
          <a:p>
            <a:pPr marL="342900" indent="-342900">
              <a:buFont typeface="Arial"/>
              <a:buChar char="•"/>
            </a:pPr>
            <a:endParaRPr lang="vi-VN" sz="2400" dirty="0" smtClean="0">
              <a:latin typeface="Candar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vi-VN" sz="2400" dirty="0" smtClean="0">
                <a:latin typeface="Candara" pitchFamily="34" charset="0"/>
              </a:rPr>
              <a:t>Rezolvarea problemelor legate de </a:t>
            </a:r>
            <a:r>
              <a:rPr lang="vi-VN" sz="2400" b="1" dirty="0" smtClean="0">
                <a:latin typeface="Candara" pitchFamily="34" charset="0"/>
              </a:rPr>
              <a:t>Managementul riscurilor</a:t>
            </a:r>
          </a:p>
          <a:p>
            <a:pPr marL="342900" indent="-342900">
              <a:buFont typeface="Arial"/>
              <a:buChar char="•"/>
            </a:pPr>
            <a:endParaRPr lang="vi-VN" sz="2400" b="1" dirty="0" smtClean="0">
              <a:latin typeface="Candara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vi-VN" sz="2400" dirty="0" smtClean="0">
                <a:latin typeface="Candara" pitchFamily="34" charset="0"/>
              </a:rPr>
              <a:t>Adoptarea unei </a:t>
            </a:r>
            <a:r>
              <a:rPr lang="vi-VN" sz="2400" b="1" dirty="0" smtClean="0">
                <a:latin typeface="Candara" pitchFamily="34" charset="0"/>
              </a:rPr>
              <a:t>Legislatii</a:t>
            </a:r>
            <a:r>
              <a:rPr lang="vi-VN" sz="2400" dirty="0" smtClean="0">
                <a:latin typeface="Candara" pitchFamily="34" charset="0"/>
              </a:rPr>
              <a:t> corespunzatoare </a:t>
            </a:r>
          </a:p>
          <a:p>
            <a:pPr marL="342900" indent="-342900">
              <a:buFont typeface="Arial"/>
              <a:buChar char="•"/>
            </a:pPr>
            <a:endParaRPr lang="vi-VN" sz="2400" dirty="0" smtClean="0">
              <a:latin typeface="Candara" pitchFamily="34" charset="0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33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50756"/>
            <a:ext cx="9144000" cy="807244"/>
          </a:xfrm>
          <a:prstGeom prst="rect">
            <a:avLst/>
          </a:prstGeom>
          <a:solidFill>
            <a:srgbClr val="1070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" y="6169374"/>
            <a:ext cx="1034385" cy="57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1" y="6118151"/>
            <a:ext cx="1508760" cy="612829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771" y="2172324"/>
            <a:ext cx="1219201" cy="67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69554"/>
            <a:ext cx="2144486" cy="113105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2133600" y="3064954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o-RO" altLang="en-US" b="1" dirty="0">
                <a:solidFill>
                  <a:srgbClr val="003300"/>
                </a:solidFill>
                <a:latin typeface="Arial" pitchFamily="34" charset="0"/>
              </a:rPr>
              <a:t>Calea </a:t>
            </a:r>
            <a:r>
              <a:rPr lang="en-US" altLang="en-US" b="1" dirty="0" err="1">
                <a:solidFill>
                  <a:srgbClr val="003300"/>
                </a:solidFill>
                <a:latin typeface="Arial" pitchFamily="34" charset="0"/>
              </a:rPr>
              <a:t>Floreasca</a:t>
            </a:r>
            <a:r>
              <a:rPr lang="ro-RO" altLang="en-US" b="1" dirty="0">
                <a:solidFill>
                  <a:srgbClr val="003300"/>
                </a:solidFill>
                <a:latin typeface="Arial" pitchFamily="34" charset="0"/>
              </a:rPr>
              <a:t> nr. </a:t>
            </a:r>
            <a:r>
              <a:rPr lang="en-US" altLang="en-US" b="1" dirty="0">
                <a:solidFill>
                  <a:srgbClr val="003300"/>
                </a:solidFill>
                <a:latin typeface="Arial" pitchFamily="34" charset="0"/>
              </a:rPr>
              <a:t>55</a:t>
            </a:r>
            <a:r>
              <a:rPr lang="ro-RO" altLang="en-US" b="1" dirty="0">
                <a:solidFill>
                  <a:srgbClr val="003300"/>
                </a:solidFill>
                <a:latin typeface="Arial" pitchFamily="34" charset="0"/>
              </a:rPr>
              <a:t>, Etaj </a:t>
            </a:r>
            <a:r>
              <a:rPr lang="en-US" altLang="en-US" b="1" dirty="0">
                <a:solidFill>
                  <a:srgbClr val="003300"/>
                </a:solidFill>
                <a:latin typeface="Arial" pitchFamily="34" charset="0"/>
              </a:rPr>
              <a:t>6</a:t>
            </a:r>
            <a:r>
              <a:rPr lang="ro-RO" altLang="en-US" b="1" dirty="0">
                <a:solidFill>
                  <a:srgbClr val="003300"/>
                </a:solidFill>
                <a:latin typeface="Arial" pitchFamily="34" charset="0"/>
              </a:rPr>
              <a:t>, Sector </a:t>
            </a:r>
            <a:r>
              <a:rPr lang="en-US" altLang="en-US" b="1" dirty="0" smtClean="0">
                <a:solidFill>
                  <a:srgbClr val="003300"/>
                </a:solidFill>
                <a:latin typeface="Arial" pitchFamily="34" charset="0"/>
              </a:rPr>
              <a:t>1; C.P.</a:t>
            </a:r>
            <a:r>
              <a:rPr lang="ro-RO" altLang="en-US" b="1" dirty="0">
                <a:solidFill>
                  <a:srgbClr val="003300"/>
                </a:solidFill>
                <a:latin typeface="Arial" pitchFamily="34" charset="0"/>
              </a:rPr>
              <a:t>0</a:t>
            </a:r>
            <a:r>
              <a:rPr lang="en-US" altLang="en-US" b="1" dirty="0">
                <a:solidFill>
                  <a:srgbClr val="003300"/>
                </a:solidFill>
                <a:latin typeface="Arial" pitchFamily="34" charset="0"/>
              </a:rPr>
              <a:t>14453</a:t>
            </a:r>
            <a:r>
              <a:rPr lang="ro-RO" altLang="en-US" b="1" dirty="0">
                <a:solidFill>
                  <a:srgbClr val="003300"/>
                </a:solidFill>
                <a:latin typeface="Arial" pitchFamily="34" charset="0"/>
              </a:rPr>
              <a:t>, Buc</a:t>
            </a:r>
            <a:r>
              <a:rPr lang="en-US" altLang="en-US" b="1" dirty="0" err="1">
                <a:solidFill>
                  <a:srgbClr val="003300"/>
                </a:solidFill>
                <a:latin typeface="Arial" pitchFamily="34" charset="0"/>
              </a:rPr>
              <a:t>uresti</a:t>
            </a:r>
            <a:endParaRPr lang="en-US" altLang="en-US" b="1" dirty="0">
              <a:solidFill>
                <a:srgbClr val="003300"/>
              </a:solidFill>
              <a:latin typeface="Arial" pitchFamily="34" charset="0"/>
            </a:endParaRPr>
          </a:p>
          <a:p>
            <a:pPr lvl="1"/>
            <a:r>
              <a:rPr lang="en-US" altLang="en-US" b="1" dirty="0">
                <a:solidFill>
                  <a:srgbClr val="003300"/>
                </a:solidFill>
                <a:latin typeface="Arial" pitchFamily="34" charset="0"/>
              </a:rPr>
              <a:t>Tel/Fax:021.569.84.45 / </a:t>
            </a:r>
            <a:r>
              <a:rPr lang="en-US" altLang="en-US" b="1" dirty="0" smtClean="0">
                <a:solidFill>
                  <a:srgbClr val="003300"/>
                </a:solidFill>
                <a:latin typeface="Arial" pitchFamily="34" charset="0"/>
              </a:rPr>
              <a:t>021.456.84.45</a:t>
            </a:r>
            <a:endParaRPr lang="ro-RO" altLang="en-US" b="1" dirty="0">
              <a:solidFill>
                <a:srgbClr val="003300"/>
              </a:solidFill>
              <a:latin typeface="Arial" pitchFamily="34" charset="0"/>
            </a:endParaRPr>
          </a:p>
          <a:p>
            <a:pPr lvl="1"/>
            <a:r>
              <a:rPr lang="ro-RO" altLang="en-US" b="1" dirty="0" smtClean="0">
                <a:solidFill>
                  <a:srgbClr val="003300"/>
                </a:solidFill>
                <a:latin typeface="Arial" pitchFamily="34" charset="0"/>
                <a:hlinkClick r:id="rId6"/>
              </a:rPr>
              <a:t>office@teb.com.ro</a:t>
            </a:r>
            <a:r>
              <a:rPr lang="en-US" altLang="en-US" b="1" dirty="0" smtClean="0">
                <a:solidFill>
                  <a:srgbClr val="003300"/>
                </a:solidFill>
                <a:latin typeface="Arial" pitchFamily="34" charset="0"/>
              </a:rPr>
              <a:t> ;</a:t>
            </a:r>
            <a:r>
              <a:rPr lang="ro-RO" altLang="en-US" b="1" dirty="0" smtClean="0">
                <a:solidFill>
                  <a:srgbClr val="003300"/>
                </a:solidFill>
                <a:latin typeface="Arial" pitchFamily="34" charset="0"/>
              </a:rPr>
              <a:t>www.teb.com.ro</a:t>
            </a:r>
            <a:endParaRPr lang="en-US" altLang="en-US" b="1" dirty="0">
              <a:solidFill>
                <a:srgbClr val="0033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7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</TotalTime>
  <Words>435</Words>
  <Application>Microsoft Macintosh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Stefan</dc:creator>
  <cp:lastModifiedBy>AIR BOOK</cp:lastModifiedBy>
  <cp:revision>46</cp:revision>
  <dcterms:created xsi:type="dcterms:W3CDTF">2015-08-18T13:54:39Z</dcterms:created>
  <dcterms:modified xsi:type="dcterms:W3CDTF">2017-10-16T13:03:35Z</dcterms:modified>
</cp:coreProperties>
</file>