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6" r:id="rId3"/>
    <p:sldId id="307" r:id="rId4"/>
    <p:sldId id="291" r:id="rId5"/>
    <p:sldId id="319" r:id="rId6"/>
    <p:sldId id="287" r:id="rId7"/>
    <p:sldId id="321" r:id="rId8"/>
    <p:sldId id="391" r:id="rId9"/>
    <p:sldId id="368" r:id="rId10"/>
    <p:sldId id="332" r:id="rId11"/>
    <p:sldId id="333" r:id="rId12"/>
    <p:sldId id="317" r:id="rId13"/>
    <p:sldId id="334" r:id="rId14"/>
    <p:sldId id="341" r:id="rId15"/>
    <p:sldId id="393" r:id="rId16"/>
    <p:sldId id="392" r:id="rId17"/>
    <p:sldId id="372" r:id="rId18"/>
    <p:sldId id="378" r:id="rId19"/>
    <p:sldId id="352" r:id="rId20"/>
    <p:sldId id="388" r:id="rId21"/>
    <p:sldId id="389" r:id="rId22"/>
    <p:sldId id="387" r:id="rId23"/>
    <p:sldId id="382" r:id="rId24"/>
    <p:sldId id="353" r:id="rId25"/>
    <p:sldId id="374" r:id="rId26"/>
    <p:sldId id="362" r:id="rId27"/>
    <p:sldId id="366" r:id="rId28"/>
    <p:sldId id="365" r:id="rId29"/>
    <p:sldId id="359" r:id="rId30"/>
    <p:sldId id="383" r:id="rId31"/>
    <p:sldId id="384" r:id="rId32"/>
    <p:sldId id="385" r:id="rId33"/>
    <p:sldId id="386" r:id="rId34"/>
    <p:sldId id="3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B21"/>
    <a:srgbClr val="67E739"/>
    <a:srgbClr val="76042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3007" autoAdjust="0"/>
  </p:normalViewPr>
  <p:slideViewPr>
    <p:cSldViewPr snapToGrid="0">
      <p:cViewPr>
        <p:scale>
          <a:sx n="100" d="100"/>
          <a:sy n="100" d="100"/>
        </p:scale>
        <p:origin x="8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B67ED-BF3E-4394-8EB7-4D53D1A2039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AEE2F-247E-4A0B-9614-6BFA420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551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B8386-402B-4DC8-A006-B9F25788E97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30533-765A-4BCF-82FA-77A8F67B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4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2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4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97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7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12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8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3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5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9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4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52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2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1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5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48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17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8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9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2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8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32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4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32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05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7358"/>
            <a:ext cx="9147349" cy="165044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70794" y="6250076"/>
            <a:ext cx="341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</a:t>
            </a:r>
            <a:r>
              <a:rPr lang="en-US" sz="1200" dirty="0" smtClean="0"/>
              <a:t> Erol Murad</a:t>
            </a:r>
            <a:r>
              <a:rPr lang="ro-RO" sz="1200" dirty="0" smtClean="0"/>
              <a:t>,</a:t>
            </a:r>
            <a:r>
              <a:rPr lang="en-US" sz="1200" dirty="0" smtClean="0"/>
              <a:t> </a:t>
            </a:r>
            <a:r>
              <a:rPr lang="ro-RO" sz="1200" dirty="0" smtClean="0"/>
              <a:t>19</a:t>
            </a:r>
            <a:r>
              <a:rPr lang="en-US" sz="1200" dirty="0" smtClean="0"/>
              <a:t> </a:t>
            </a:r>
            <a:r>
              <a:rPr lang="ro-RO" sz="1200" dirty="0" smtClean="0"/>
              <a:t>octombrie</a:t>
            </a:r>
            <a:r>
              <a:rPr lang="en-US" sz="1200" dirty="0" smtClean="0"/>
              <a:t> </a:t>
            </a:r>
          </a:p>
          <a:p>
            <a:r>
              <a:rPr lang="ro-RO" sz="1200" dirty="0" smtClean="0"/>
              <a:t>Mobilizarea Biomasei –Dreptul la energie 2017</a:t>
            </a:r>
            <a:endParaRPr lang="en-US" sz="1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38821" y="6250076"/>
            <a:ext cx="70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7FD931-FDC9-4249-BCE8-9902C47CD1BA}" type="slidenum">
              <a:rPr lang="en-US" sz="2400" smtClean="0"/>
              <a:t>‹#›</a:t>
            </a:fld>
            <a:endParaRPr lang="en-US" sz="24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30181" y="502418"/>
            <a:ext cx="10815375" cy="200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640542" y="62753"/>
            <a:ext cx="86688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1" kern="1200" noProof="0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Biomasa sursă de energie </a:t>
            </a:r>
            <a:r>
              <a:rPr lang="ro-RO" sz="1800" b="1" i="1" noProof="0" dirty="0" smtClean="0">
                <a:solidFill>
                  <a:schemeClr val="accent6">
                    <a:lumMod val="75000"/>
                  </a:schemeClr>
                </a:solidFill>
              </a:rPr>
              <a:t>ş</a:t>
            </a:r>
            <a:r>
              <a:rPr lang="ro-RO" sz="1800" b="1" i="1" kern="1200" noProof="0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 biochar pentru dezvoltarea durabilă a agriculturii</a:t>
            </a:r>
            <a:endParaRPr lang="ro-RO" sz="1800" kern="1200" noProof="0" dirty="0" smtClean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9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2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3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EA3F0-33CB-49E3-8149-7514D542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95992" y="3054168"/>
            <a:ext cx="10783956" cy="1569660"/>
          </a:xfrm>
          <a:prstGeom prst="rect">
            <a:avLst/>
          </a:prstGeom>
          <a:solidFill>
            <a:srgbClr val="67E739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ro-RO" sz="3200" b="1" i="1" dirty="0" smtClean="0"/>
              <a:t>Biomasa, un viitor sigur pentru dezvoltarea agriculturii, garanţia unei  fertilităţi durabile, reducerea poluării solului, apei şi aerului</a:t>
            </a:r>
            <a:endParaRPr lang="ro-RO" sz="3200" dirty="0">
              <a:solidFill>
                <a:schemeClr val="bg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76780" y="5012837"/>
            <a:ext cx="2876495" cy="806375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endParaRPr lang="en-US" altLang="en-US" sz="1000" b="1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ro-RO" altLang="en-US" sz="3200" b="1" dirty="0" smtClean="0">
                <a:solidFill>
                  <a:schemeClr val="bg1"/>
                </a:solidFill>
              </a:rPr>
              <a:t>Erol Murad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3106" y="1496939"/>
            <a:ext cx="7783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/>
              <a:t>Conferin</a:t>
            </a:r>
            <a:r>
              <a:rPr lang="en-US" sz="3200" b="1" dirty="0" smtClean="0"/>
              <a:t>ţ</a:t>
            </a:r>
            <a:r>
              <a:rPr lang="ro-RO" sz="3200" b="1" dirty="0" smtClean="0"/>
              <a:t>a </a:t>
            </a:r>
          </a:p>
          <a:p>
            <a:pPr algn="ctr"/>
            <a:r>
              <a:rPr lang="ro-RO" sz="2800" b="1" dirty="0" smtClean="0"/>
              <a:t>Mobilizarea BIOMASEI – Dreptul la energie</a:t>
            </a:r>
          </a:p>
          <a:p>
            <a:pPr algn="ctr"/>
            <a:r>
              <a:rPr lang="ro-RO" sz="2000" b="1" dirty="0" smtClean="0"/>
              <a:t>19 octombrie 2017</a:t>
            </a:r>
            <a:endParaRPr lang="en-US" sz="2000" b="1" dirty="0"/>
          </a:p>
        </p:txBody>
      </p:sp>
      <p:pic>
        <p:nvPicPr>
          <p:cNvPr id="1026" name="Picture 2" descr="http://isb.pub.ro/images/antet_is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" r="66757"/>
          <a:stretch/>
        </p:blipFill>
        <p:spPr bwMode="auto">
          <a:xfrm>
            <a:off x="782619" y="736713"/>
            <a:ext cx="2065356" cy="8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sb.pub.ro/images/antet_is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2" t="-313"/>
          <a:stretch/>
        </p:blipFill>
        <p:spPr bwMode="auto">
          <a:xfrm>
            <a:off x="8508943" y="716559"/>
            <a:ext cx="2836056" cy="6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88755" y="818447"/>
            <a:ext cx="5874420" cy="546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o-RO" altLang="ko-KR" sz="2000" dirty="0"/>
              <a:t>    </a:t>
            </a:r>
            <a:r>
              <a:rPr lang="ro-RO" altLang="ko-KR" sz="2400" dirty="0" smtClean="0">
                <a:solidFill>
                  <a:srgbClr val="CC0000"/>
                </a:solidFill>
              </a:rPr>
              <a:t>BCH</a:t>
            </a:r>
            <a:r>
              <a:rPr lang="ro-RO" altLang="ko-KR" sz="2000" dirty="0" smtClean="0"/>
              <a:t> este un cărbune vegetal steril obţinut </a:t>
            </a:r>
            <a:r>
              <a:rPr lang="ro-RO" altLang="ko-KR" sz="2000" dirty="0"/>
              <a:t>din </a:t>
            </a:r>
            <a:r>
              <a:rPr lang="ro-RO" altLang="ko-KR" sz="2000" dirty="0" smtClean="0"/>
              <a:t>piroliză anoxică a biomasei sau dintr-un  </a:t>
            </a:r>
            <a:r>
              <a:rPr lang="ro-RO" altLang="ko-KR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proces de gazeificare </a:t>
            </a:r>
            <a:r>
              <a:rPr lang="ro-RO" altLang="ko-KR" sz="2000" dirty="0" smtClean="0"/>
              <a:t>substoichiometric. Se </a:t>
            </a:r>
            <a:r>
              <a:rPr lang="ro-RO" altLang="ko-KR" sz="2000" dirty="0"/>
              <a:t>obţine în </a:t>
            </a:r>
            <a:r>
              <a:rPr lang="ro-RO" altLang="ko-KR" sz="2000" dirty="0" smtClean="0"/>
              <a:t>proporţie de 15 – 30 </a:t>
            </a:r>
            <a:r>
              <a:rPr lang="ro-RO" altLang="ko-KR" sz="2000" dirty="0"/>
              <a:t>% în </a:t>
            </a:r>
            <a:r>
              <a:rPr lang="ro-RO" altLang="ko-KR" sz="2000" dirty="0" smtClean="0"/>
              <a:t>funcţie de biomasă şi regimul termic.</a:t>
            </a:r>
          </a:p>
          <a:p>
            <a:pPr algn="just" eaLnBrk="1" hangingPunct="1"/>
            <a:endParaRPr lang="ro-RO" altLang="ko-KR" sz="2000" dirty="0" smtClean="0"/>
          </a:p>
          <a:p>
            <a:pPr algn="just">
              <a:lnSpc>
                <a:spcPct val="90000"/>
              </a:lnSpc>
            </a:pPr>
            <a:r>
              <a:rPr lang="ro-RO" altLang="ko-KR" sz="2000" dirty="0" smtClean="0"/>
              <a:t>   </a:t>
            </a:r>
            <a:r>
              <a:rPr lang="ro-RO" altLang="ko-KR" sz="2400" dirty="0" smtClean="0">
                <a:solidFill>
                  <a:srgbClr val="CC0000"/>
                </a:solidFill>
              </a:rPr>
              <a:t>BCH</a:t>
            </a:r>
            <a:r>
              <a:rPr lang="ro-RO" altLang="ko-KR" sz="2000" dirty="0" smtClean="0"/>
              <a:t> are 75-90% carbon şi este  caracterizat printr-o foarte mare porozitate şi capacitate de adsorbţie. El se poate utiliza ca amendament agricol pentru creşterea fertilităţii </a:t>
            </a:r>
            <a:r>
              <a:rPr lang="ro-RO" altLang="ko-KR" sz="2000" dirty="0" smtClean="0"/>
              <a:t>solurilor, </a:t>
            </a:r>
            <a:r>
              <a:rPr lang="en-US" altLang="ko-KR" sz="2000" dirty="0" smtClean="0"/>
              <a:t>ca </a:t>
            </a:r>
            <a:r>
              <a:rPr lang="en-US" altLang="ko-KR" sz="2000" dirty="0" err="1" smtClean="0"/>
              <a:t>aditiv</a:t>
            </a:r>
            <a:r>
              <a:rPr lang="en-US" altLang="ko-KR" sz="2000" dirty="0" smtClean="0"/>
              <a:t> </a:t>
            </a:r>
            <a:r>
              <a:rPr lang="ro-RO" altLang="ko-KR" sz="2000" dirty="0"/>
              <a:t>în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hrana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animalelor</a:t>
            </a:r>
            <a:r>
              <a:rPr lang="en-US" altLang="ko-KR" sz="2000" dirty="0" smtClean="0"/>
              <a:t>, </a:t>
            </a:r>
            <a:r>
              <a:rPr lang="ro-RO" altLang="ko-KR" sz="2000" dirty="0" smtClean="0"/>
              <a:t>precum </a:t>
            </a:r>
            <a:r>
              <a:rPr lang="ro-RO" altLang="ko-KR" sz="2000" dirty="0" smtClean="0"/>
              <a:t>şi ca material filtrant pentru aer, gaze şi apă.</a:t>
            </a:r>
          </a:p>
          <a:p>
            <a:pPr algn="just" eaLnBrk="1" hangingPunct="1"/>
            <a:endParaRPr lang="ro-RO" altLang="ko-KR" sz="2000" dirty="0" smtClean="0"/>
          </a:p>
          <a:p>
            <a:pPr algn="just" eaLnBrk="1" hangingPunct="1"/>
            <a:r>
              <a:rPr lang="ro-RO" altLang="ko-KR" sz="2000" dirty="0" smtClean="0"/>
              <a:t>  </a:t>
            </a:r>
            <a:r>
              <a:rPr lang="ro-RO" altLang="ko-KR" sz="2400" b="1" dirty="0" smtClean="0">
                <a:solidFill>
                  <a:srgbClr val="CC0000"/>
                </a:solidFill>
              </a:rPr>
              <a:t>BCH</a:t>
            </a:r>
            <a:r>
              <a:rPr lang="ro-RO" altLang="ko-KR" sz="2000" dirty="0" smtClean="0"/>
              <a:t> încorporat în sol reprezintă cea mai economică şi ecologică modalitate de sechestrare a carbonului atmosferic pentru durate mari de timp.</a:t>
            </a:r>
          </a:p>
          <a:p>
            <a:pPr algn="just"/>
            <a:r>
              <a:rPr lang="ro-RO" altLang="ko-KR" sz="2000" dirty="0" smtClean="0"/>
              <a:t>Din conţinutul de carbon al biomasei </a:t>
            </a:r>
            <a:r>
              <a:rPr lang="ro-RO" altLang="ko-KR" sz="2000" b="1" dirty="0" smtClean="0"/>
              <a:t>30 -50% </a:t>
            </a:r>
            <a:r>
              <a:rPr lang="ro-RO" altLang="ko-KR" sz="2000" dirty="0" smtClean="0"/>
              <a:t>este schestrat în sol.</a:t>
            </a:r>
            <a:r>
              <a:rPr lang="ro-RO" altLang="ko-KR" sz="2000" dirty="0" smtClean="0"/>
              <a:t> </a:t>
            </a:r>
            <a:endParaRPr lang="ro-RO" alt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75" y="1690612"/>
            <a:ext cx="2664039" cy="250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4810" y="4321744"/>
            <a:ext cx="267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Biochar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BCH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61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2510" y="2386127"/>
            <a:ext cx="3771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BIOCHAR </a:t>
            </a:r>
            <a:r>
              <a:rPr lang="en-US" sz="2800" b="1" dirty="0" err="1" smtClean="0"/>
              <a:t>ob</a:t>
            </a:r>
            <a:r>
              <a:rPr lang="ro-RO" altLang="en-US" sz="2800" b="1" dirty="0" smtClean="0"/>
              <a:t>ţ</a:t>
            </a:r>
            <a:r>
              <a:rPr lang="en-US" sz="2800" b="1" dirty="0" err="1" smtClean="0"/>
              <a:t>inut</a:t>
            </a:r>
            <a:r>
              <a:rPr lang="en-US" sz="2800" b="1" dirty="0" smtClean="0"/>
              <a:t> din </a:t>
            </a:r>
            <a:r>
              <a:rPr lang="en-US" sz="2800" b="1" dirty="0" err="1" smtClean="0"/>
              <a:t>diferite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sorturi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biomas</a:t>
            </a:r>
            <a:r>
              <a:rPr lang="ro-RO" altLang="en-US" sz="2800" b="1" dirty="0" smtClean="0"/>
              <a:t>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peletizat</a:t>
            </a:r>
            <a:r>
              <a:rPr lang="ro-RO" altLang="en-US" sz="2800" b="1" dirty="0" smtClean="0"/>
              <a:t>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vrac</a:t>
            </a:r>
            <a:r>
              <a:rPr lang="en-US" sz="2800" b="1" dirty="0" smtClean="0"/>
              <a:t>.</a:t>
            </a:r>
            <a:endParaRPr lang="ro-RO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112" y="827773"/>
            <a:ext cx="6826457" cy="51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25052" y="1358601"/>
            <a:ext cx="8229599" cy="46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o-RO" altLang="en-US" sz="2000" dirty="0" smtClean="0"/>
              <a:t>     </a:t>
            </a:r>
            <a:r>
              <a:rPr lang="ro-RO" altLang="en-US" sz="2400" b="1" dirty="0" smtClean="0">
                <a:solidFill>
                  <a:srgbClr val="C00000"/>
                </a:solidFill>
              </a:rPr>
              <a:t>Ca a</a:t>
            </a:r>
            <a:r>
              <a:rPr lang="ro-RO" altLang="en-US" sz="2400" b="1" dirty="0" smtClean="0">
                <a:solidFill>
                  <a:srgbClr val="CC0000"/>
                </a:solidFill>
              </a:rPr>
              <a:t>mendament agricol</a:t>
            </a:r>
            <a:r>
              <a:rPr lang="ro-RO" altLang="en-US" sz="2000" dirty="0" smtClean="0"/>
              <a:t>: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/>
              <a:t>            Sechestrează ecologic şi economic </a:t>
            </a:r>
            <a:r>
              <a:rPr lang="ro-RO" altLang="en-US" sz="2000" b="1" dirty="0" smtClean="0"/>
              <a:t>C</a:t>
            </a:r>
            <a:r>
              <a:rPr lang="ro-RO" altLang="en-US" sz="2000" dirty="0" smtClean="0"/>
              <a:t> atmospheric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/>
              <a:t>                 Re</a:t>
            </a:r>
            <a:r>
              <a:rPr lang="ro-RO" altLang="ko-KR" sz="2000" dirty="0" smtClean="0"/>
              <a:t>ţ</a:t>
            </a:r>
            <a:r>
              <a:rPr lang="ro-RO" altLang="en-US" sz="2000" dirty="0" smtClean="0"/>
              <a:t>ine substanţele nutritive 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/>
              <a:t>                      Substrat pentru dezvoltarea microorganismelor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/>
              <a:t>                           Creşte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pH</a:t>
            </a:r>
            <a:r>
              <a:rPr lang="ro-RO" altLang="en-US" sz="2000" dirty="0" smtClean="0"/>
              <a:t> solului – reduce aciditatea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/>
              <a:t>                               Reţine apa 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/>
              <a:t>                                   Simplu şi ieftin de încorporat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>
                <a:solidFill>
                  <a:srgbClr val="CC0000"/>
                </a:solidFill>
              </a:rPr>
              <a:t>       </a:t>
            </a:r>
            <a:r>
              <a:rPr lang="ro-RO" altLang="en-US" sz="2400" b="1" dirty="0" smtClean="0">
                <a:solidFill>
                  <a:srgbClr val="CC0000"/>
                </a:solidFill>
              </a:rPr>
              <a:t>Ca material filtrant</a:t>
            </a:r>
            <a:r>
              <a:rPr lang="ro-RO" altLang="en-US" sz="2400" dirty="0" smtClean="0">
                <a:solidFill>
                  <a:srgbClr val="CC0000"/>
                </a:solidFill>
              </a:rPr>
              <a:t> (cărbune activ)</a:t>
            </a:r>
            <a:r>
              <a:rPr lang="ro-RO" altLang="en-US" sz="2400" dirty="0" smtClean="0"/>
              <a:t>: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/>
              <a:t>           Pentru potabilizare apă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/>
              <a:t>              Pentru emisii poluante: amoniac, oxizi de azot, dioxid de sulf</a:t>
            </a:r>
          </a:p>
          <a:p>
            <a:pPr>
              <a:lnSpc>
                <a:spcPct val="130000"/>
              </a:lnSpc>
            </a:pPr>
            <a:r>
              <a:rPr lang="ro-RO" altLang="en-US" sz="2000" dirty="0" smtClean="0"/>
              <a:t>                 Re</a:t>
            </a:r>
            <a:r>
              <a:rPr lang="ro-RO" altLang="ko-KR" sz="2000" dirty="0" smtClean="0"/>
              <a:t>ţ</a:t>
            </a:r>
            <a:r>
              <a:rPr lang="ro-RO" altLang="en-US" sz="2000" dirty="0" smtClean="0"/>
              <a:t>ine azotul </a:t>
            </a:r>
            <a:r>
              <a:rPr lang="ro-RO" altLang="ko-KR" sz="2000" dirty="0" smtClean="0"/>
              <a:t>î</a:t>
            </a:r>
            <a:r>
              <a:rPr lang="ro-RO" altLang="en-US" sz="2000" dirty="0" smtClean="0"/>
              <a:t>n composturi</a:t>
            </a:r>
            <a:endParaRPr lang="ro-RO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33649" y="677573"/>
            <a:ext cx="102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Utilizări  </a:t>
            </a:r>
            <a:r>
              <a:rPr lang="ro-RO" altLang="en-US" sz="3200" b="1" dirty="0" smtClean="0"/>
              <a:t>BIOCHAR</a:t>
            </a:r>
            <a:r>
              <a:rPr lang="en-US" altLang="en-US" sz="3200" b="1" dirty="0" smtClean="0"/>
              <a:t> –  </a:t>
            </a:r>
            <a:r>
              <a:rPr lang="ro-RO" altLang="en-US" sz="2400" dirty="0" smtClean="0"/>
              <a:t>sunt identificate în prezent peste </a:t>
            </a:r>
            <a:r>
              <a:rPr lang="ro-RO" altLang="en-US" sz="2400" b="1" dirty="0" smtClean="0"/>
              <a:t>55</a:t>
            </a:r>
            <a:r>
              <a:rPr lang="ro-RO" altLang="en-US" sz="2400" dirty="0" smtClean="0"/>
              <a:t> aplica</a:t>
            </a:r>
            <a:r>
              <a:rPr lang="ro-RO" altLang="ko-KR" sz="2400" dirty="0" smtClean="0"/>
              <a:t>ţ</a:t>
            </a:r>
            <a:r>
              <a:rPr lang="ro-RO" altLang="en-US" sz="2400" dirty="0" smtClean="0"/>
              <a:t>ii</a:t>
            </a:r>
            <a:r>
              <a:rPr lang="ro-RO" altLang="ko-KR" sz="2400" dirty="0" smtClean="0"/>
              <a:t> </a:t>
            </a:r>
            <a:endParaRPr lang="ro-RO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89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98232" y="942274"/>
            <a:ext cx="760395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/>
            <a:r>
              <a:rPr lang="en-US" altLang="en-US" sz="2400" dirty="0" smtClean="0"/>
              <a:t>  </a:t>
            </a:r>
            <a:r>
              <a:rPr lang="ro-RO" altLang="en-US" dirty="0" smtClean="0"/>
              <a:t>Pentru </a:t>
            </a:r>
            <a:r>
              <a:rPr lang="ro-RO" altLang="ko-KR" dirty="0"/>
              <a:t>î</a:t>
            </a:r>
            <a:r>
              <a:rPr lang="ro-RO" altLang="en-US" dirty="0" smtClean="0"/>
              <a:t>ncorporarea </a:t>
            </a:r>
            <a:r>
              <a:rPr lang="ro-RO" altLang="ko-KR" dirty="0"/>
              <a:t>în</a:t>
            </a:r>
            <a:r>
              <a:rPr lang="ro-RO" altLang="en-US" dirty="0" smtClean="0"/>
              <a:t> solul agricol biocharul trebuie s</a:t>
            </a:r>
            <a:r>
              <a:rPr lang="ro-RO" altLang="ko-KR" dirty="0" smtClean="0"/>
              <a:t>ă</a:t>
            </a:r>
            <a:r>
              <a:rPr lang="ro-RO" altLang="en-US" dirty="0" smtClean="0"/>
              <a:t> </a:t>
            </a:r>
            <a:r>
              <a:rPr lang="en-US" altLang="en-US" dirty="0" smtClean="0"/>
              <a:t>fie </a:t>
            </a:r>
            <a:r>
              <a:rPr lang="ro-RO" altLang="en-US" dirty="0" smtClean="0"/>
              <a:t>atestat cu</a:t>
            </a:r>
            <a:r>
              <a:rPr lang="en-US" altLang="en-US" dirty="0" smtClean="0"/>
              <a:t> </a:t>
            </a:r>
            <a:r>
              <a:rPr lang="ro-RO" altLang="en-US" dirty="0" smtClean="0"/>
              <a:t>un certificat de livrare </a:t>
            </a:r>
            <a:r>
              <a:rPr lang="ro-RO" altLang="ko-KR" dirty="0"/>
              <a:t>în</a:t>
            </a:r>
            <a:r>
              <a:rPr lang="ro-RO" altLang="en-US" dirty="0" smtClean="0"/>
              <a:t> conformitate cerinţele din </a:t>
            </a:r>
            <a:r>
              <a:rPr lang="ro-RO" altLang="en-US" b="1" i="1" dirty="0" smtClean="0">
                <a:solidFill>
                  <a:srgbClr val="FF0000"/>
                </a:solidFill>
              </a:rPr>
              <a:t>Ghidul European de certificare pentru BIOCHAR.</a:t>
            </a:r>
            <a:r>
              <a:rPr lang="ro-RO" altLang="en-US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Elaborat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Institutul</a:t>
            </a:r>
            <a:r>
              <a:rPr lang="en-US" altLang="en-US" dirty="0"/>
              <a:t> ITHAKA </a:t>
            </a:r>
            <a:r>
              <a:rPr lang="en-US" altLang="en-US" dirty="0" smtClean="0"/>
              <a:t>de Carbon </a:t>
            </a:r>
            <a:r>
              <a:rPr lang="en-US" altLang="en-US" dirty="0" err="1" smtClean="0"/>
              <a:t>Inteligent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Elve</a:t>
            </a:r>
            <a:r>
              <a:rPr lang="ro-RO" altLang="en-US" dirty="0" smtClean="0"/>
              <a:t>ţ</a:t>
            </a:r>
            <a:r>
              <a:rPr lang="en-US" altLang="en-US" dirty="0" err="1" smtClean="0"/>
              <a:t>ia</a:t>
            </a:r>
            <a:r>
              <a:rPr lang="en-US" altLang="en-US" dirty="0" smtClean="0"/>
              <a:t>) </a:t>
            </a:r>
            <a:endParaRPr lang="ro-RO" altLang="en-US" dirty="0" smtClean="0"/>
          </a:p>
          <a:p>
            <a:pPr algn="just" eaLnBrk="1" hangingPunct="1"/>
            <a:endParaRPr lang="ro-RO" altLang="en-US" sz="1000" dirty="0" smtClean="0"/>
          </a:p>
          <a:p>
            <a:pPr algn="just"/>
            <a:r>
              <a:rPr lang="ro-RO" altLang="en-US" dirty="0" smtClean="0"/>
              <a:t>  Certificatul de livrare a biocharului, la care se aplică aceste cerinţe, face o diferenţiere între două clase de calitate diferite, fiecare cu valori limită specifice şi cerinţele ecologice:</a:t>
            </a:r>
            <a:r>
              <a:rPr lang="en-US" altLang="en-US" dirty="0" smtClean="0"/>
              <a:t> </a:t>
            </a:r>
            <a:r>
              <a:rPr lang="ro-RO" altLang="en-US" sz="2400" dirty="0" smtClean="0"/>
              <a:t>"</a:t>
            </a:r>
            <a:r>
              <a:rPr lang="ro-RO" altLang="en-US" sz="2400" b="1" dirty="0" smtClean="0"/>
              <a:t>basic</a:t>
            </a:r>
            <a:r>
              <a:rPr lang="ro-RO" altLang="en-US" sz="2400" dirty="0" smtClean="0"/>
              <a:t>“   </a:t>
            </a:r>
            <a:r>
              <a:rPr lang="ro-RO" altLang="en-US" sz="2800" dirty="0" smtClean="0"/>
              <a:t>și   </a:t>
            </a:r>
            <a:r>
              <a:rPr lang="ro-RO" altLang="en-US" sz="2400" dirty="0" smtClean="0"/>
              <a:t>"</a:t>
            </a:r>
            <a:r>
              <a:rPr lang="ro-RO" altLang="en-US" sz="2400" b="1" dirty="0" smtClean="0">
                <a:solidFill>
                  <a:srgbClr val="CC0000"/>
                </a:solidFill>
              </a:rPr>
              <a:t>premium</a:t>
            </a:r>
            <a:r>
              <a:rPr lang="ro-RO" altLang="en-US" sz="2400" dirty="0" smtClean="0"/>
              <a:t>".</a:t>
            </a:r>
            <a:endParaRPr lang="ro-RO" alt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7" y="1328286"/>
            <a:ext cx="3013788" cy="309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1897" y="714175"/>
            <a:ext cx="2857500" cy="457200"/>
          </a:xfrm>
          <a:prstGeom prst="rect">
            <a:avLst/>
          </a:prstGeom>
          <a:solidFill>
            <a:srgbClr val="C507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ro-RO" altLang="en-US" sz="1200" b="1" dirty="0">
                <a:solidFill>
                  <a:schemeClr val="bg1"/>
                </a:solidFill>
              </a:rPr>
              <a:t>Europäisches Pflanzenkohle Zertifikat</a:t>
            </a:r>
          </a:p>
          <a:p>
            <a:pPr eaLnBrk="1" hangingPunct="1"/>
            <a:r>
              <a:rPr lang="ro-RO" altLang="en-US" sz="1200" b="1" dirty="0">
                <a:solidFill>
                  <a:schemeClr val="bg1"/>
                </a:solidFill>
              </a:rPr>
              <a:t>European Biochar Certificate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8232" y="4422151"/>
            <a:ext cx="74554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   </a:t>
            </a:r>
            <a:r>
              <a:rPr lang="ro-RO" sz="2200" b="1" dirty="0" smtClean="0">
                <a:solidFill>
                  <a:srgbClr val="C00000"/>
                </a:solidFill>
              </a:rPr>
              <a:t>Biocharul </a:t>
            </a:r>
            <a:r>
              <a:rPr lang="ro-RO" sz="2200" dirty="0" smtClean="0"/>
              <a:t>se poate utiliza ca </a:t>
            </a:r>
            <a:r>
              <a:rPr lang="ro-RO" sz="2200" b="1" dirty="0" smtClean="0">
                <a:solidFill>
                  <a:schemeClr val="accent6">
                    <a:lumMod val="75000"/>
                  </a:schemeClr>
                </a:solidFill>
              </a:rPr>
              <a:t>amendament agricol</a:t>
            </a:r>
            <a:r>
              <a:rPr lang="ro-RO" sz="2200" dirty="0" smtClean="0"/>
              <a:t> dac</a:t>
            </a:r>
            <a:r>
              <a:rPr lang="ro-RO" altLang="en-US" sz="2200" dirty="0" smtClean="0"/>
              <a:t>ă</a:t>
            </a:r>
            <a:r>
              <a:rPr lang="ro-RO" sz="2200" dirty="0" smtClean="0"/>
              <a:t> are un con</a:t>
            </a:r>
            <a:r>
              <a:rPr lang="ro-RO" altLang="en-US" sz="2200" dirty="0" smtClean="0"/>
              <a:t>ţ</a:t>
            </a:r>
            <a:r>
              <a:rPr lang="ro-RO" sz="2200" dirty="0" smtClean="0"/>
              <a:t>inut redus de VOC (</a:t>
            </a:r>
            <a:r>
              <a:rPr lang="en-US" sz="2200" dirty="0" smtClean="0"/>
              <a:t>V</a:t>
            </a:r>
            <a:r>
              <a:rPr lang="ro-RO" sz="2200" dirty="0" smtClean="0"/>
              <a:t>olatile </a:t>
            </a:r>
            <a:r>
              <a:rPr lang="en-US" sz="2200" dirty="0"/>
              <a:t>O</a:t>
            </a:r>
            <a:r>
              <a:rPr lang="ro-RO" sz="2200" dirty="0" smtClean="0"/>
              <a:t>rganic </a:t>
            </a:r>
            <a:r>
              <a:rPr lang="en-US" sz="2200" dirty="0"/>
              <a:t>C</a:t>
            </a:r>
            <a:r>
              <a:rPr lang="ro-RO" sz="2200" dirty="0" smtClean="0"/>
              <a:t>omponent), </a:t>
            </a:r>
            <a:r>
              <a:rPr lang="ro-RO" sz="2200" b="1" dirty="0" smtClean="0"/>
              <a:t>&gt; 10%, </a:t>
            </a:r>
            <a:r>
              <a:rPr lang="ro-RO" sz="2200" dirty="0" smtClean="0"/>
              <a:t>ceea ce se ob</a:t>
            </a:r>
            <a:r>
              <a:rPr lang="ro-RO" altLang="en-US" sz="2200" dirty="0" smtClean="0"/>
              <a:t>ţ</a:t>
            </a:r>
            <a:r>
              <a:rPr lang="ro-RO" sz="2200" dirty="0" smtClean="0"/>
              <a:t>ine </a:t>
            </a:r>
            <a:r>
              <a:rPr lang="en-US" sz="2200" dirty="0" err="1" smtClean="0"/>
              <a:t>prin</a:t>
            </a:r>
            <a:r>
              <a:rPr lang="ro-RO" sz="2200" dirty="0" smtClean="0"/>
              <a:t> piroliz</a:t>
            </a:r>
            <a:r>
              <a:rPr lang="ro-RO" altLang="en-US" sz="2200" dirty="0" smtClean="0"/>
              <a:t>ă</a:t>
            </a:r>
            <a:r>
              <a:rPr lang="ro-RO" sz="2200" dirty="0" smtClean="0"/>
              <a:t> </a:t>
            </a:r>
            <a:r>
              <a:rPr lang="ro-RO" sz="2200" b="1" dirty="0" smtClean="0">
                <a:solidFill>
                  <a:srgbClr val="FF0000"/>
                </a:solidFill>
              </a:rPr>
              <a:t>la temperaturi &gt; 650 C</a:t>
            </a:r>
            <a:r>
              <a:rPr lang="ro-RO" sz="2200" dirty="0" smtClean="0">
                <a:solidFill>
                  <a:srgbClr val="FF0000"/>
                </a:solidFill>
              </a:rPr>
              <a:t>.</a:t>
            </a:r>
            <a:endParaRPr lang="ro-RO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22335" y="5669279"/>
            <a:ext cx="2722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E</a:t>
            </a:r>
            <a:r>
              <a:rPr lang="en-US" sz="3200" b="1" i="1" dirty="0" smtClean="0">
                <a:solidFill>
                  <a:srgbClr val="FF0000"/>
                </a:solidFill>
              </a:rPr>
              <a:t>ste CHAB !!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646" y="810481"/>
            <a:ext cx="104770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ro-RO" sz="2200" dirty="0" smtClean="0"/>
              <a:t>Un BIOCHAR de calitate, utilizabil ca amendament agricol se produce </a:t>
            </a:r>
            <a:r>
              <a:rPr lang="ro-RO" sz="2200" dirty="0" smtClean="0">
                <a:ea typeface="Batang"/>
              </a:rPr>
              <a:t>î</a:t>
            </a:r>
            <a:r>
              <a:rPr lang="ro-RO" sz="2200" dirty="0" smtClean="0"/>
              <a:t>n instala</a:t>
            </a:r>
            <a:r>
              <a:rPr lang="ro-RO" altLang="en-US" sz="2200" dirty="0" smtClean="0"/>
              <a:t>ţ</a:t>
            </a:r>
            <a:r>
              <a:rPr lang="ro-RO" sz="2200" dirty="0" smtClean="0"/>
              <a:t>ii cu procesul de piroliz</a:t>
            </a:r>
            <a:r>
              <a:rPr lang="ro-RO" sz="2200" dirty="0" smtClean="0">
                <a:ea typeface="Batang"/>
              </a:rPr>
              <a:t>ă</a:t>
            </a:r>
            <a:r>
              <a:rPr lang="ro-RO" sz="2200" dirty="0" smtClean="0"/>
              <a:t> controlat automat pentru a se asigura </a:t>
            </a:r>
            <a:r>
              <a:rPr lang="ro-RO" sz="2200" dirty="0" smtClean="0"/>
              <a:t>regimul </a:t>
            </a:r>
            <a:r>
              <a:rPr lang="ro-RO" sz="2200" dirty="0" smtClean="0"/>
              <a:t>optim.</a:t>
            </a:r>
          </a:p>
          <a:p>
            <a:endParaRPr lang="ro-RO" sz="1000" dirty="0" smtClean="0"/>
          </a:p>
          <a:p>
            <a:r>
              <a:rPr lang="ro-RO" sz="2200" dirty="0" smtClean="0"/>
              <a:t>   Capacitatea de produc</a:t>
            </a:r>
            <a:r>
              <a:rPr lang="ro-RO" altLang="en-US" sz="2200" dirty="0" smtClean="0"/>
              <a:t>ţ</a:t>
            </a:r>
            <a:r>
              <a:rPr lang="ro-RO" sz="2200" dirty="0" smtClean="0"/>
              <a:t>ie trebuie dimensionat</a:t>
            </a:r>
            <a:r>
              <a:rPr lang="ro-RO" sz="2200" dirty="0" smtClean="0">
                <a:ea typeface="Batang"/>
              </a:rPr>
              <a:t>ă</a:t>
            </a:r>
            <a:r>
              <a:rPr lang="ro-RO" sz="2200" dirty="0" smtClean="0"/>
              <a:t> pentru fluxul de biomas</a:t>
            </a:r>
            <a:r>
              <a:rPr lang="ro-RO" sz="2200" dirty="0" smtClean="0">
                <a:ea typeface="Batang"/>
              </a:rPr>
              <a:t>ă</a:t>
            </a:r>
            <a:r>
              <a:rPr lang="ro-RO" sz="2200" dirty="0" smtClean="0"/>
              <a:t> asigurat din loca</a:t>
            </a:r>
            <a:r>
              <a:rPr lang="ro-RO" altLang="en-US" sz="2200" dirty="0" smtClean="0"/>
              <a:t>ţ</a:t>
            </a:r>
            <a:r>
              <a:rPr lang="ro-RO" sz="2200" dirty="0" smtClean="0"/>
              <a:t>ii apropiate pentru a se ob</a:t>
            </a:r>
            <a:r>
              <a:rPr lang="ro-RO" altLang="en-US" sz="2200" dirty="0" smtClean="0"/>
              <a:t>ţ</a:t>
            </a:r>
            <a:r>
              <a:rPr lang="ro-RO" sz="2200" dirty="0" smtClean="0"/>
              <a:t>ine costuri minime de produc</a:t>
            </a:r>
            <a:r>
              <a:rPr lang="ro-RO" altLang="en-US" sz="2200" dirty="0" smtClean="0"/>
              <a:t>ţ</a:t>
            </a:r>
            <a:r>
              <a:rPr lang="ro-RO" sz="2200" dirty="0" smtClean="0"/>
              <a:t>ie.</a:t>
            </a:r>
            <a:endParaRPr lang="ro-RO" sz="2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646" y="2557318"/>
            <a:ext cx="10741794" cy="311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46358" y="5669279"/>
            <a:ext cx="387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Instala</a:t>
            </a:r>
            <a:r>
              <a:rPr lang="ro-RO" altLang="en-US" sz="2400" dirty="0" smtClean="0"/>
              <a:t>ţ</a:t>
            </a:r>
            <a:r>
              <a:rPr lang="ro-RO" sz="2400" dirty="0" smtClean="0"/>
              <a:t>ie tip ECOHORNET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3053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3533" y="750770"/>
            <a:ext cx="9403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Instala</a:t>
            </a:r>
            <a:r>
              <a:rPr lang="ro-RO" sz="2400" dirty="0"/>
              <a:t>ț</a:t>
            </a:r>
            <a:r>
              <a:rPr lang="ro-RO" sz="2400" dirty="0" smtClean="0"/>
              <a:t>ia </a:t>
            </a:r>
            <a:r>
              <a:rPr lang="ro-RO" sz="2400" b="1" i="1" dirty="0" smtClean="0">
                <a:solidFill>
                  <a:srgbClr val="C00000"/>
                </a:solidFill>
              </a:rPr>
              <a:t>PYREG 500 </a:t>
            </a:r>
            <a:r>
              <a:rPr lang="ro-RO" sz="2400" dirty="0" smtClean="0"/>
              <a:t>procesează continuu 100-150 kg/h  biomasă uscat</a:t>
            </a:r>
            <a:r>
              <a:rPr lang="ro-RO" sz="2400" dirty="0"/>
              <a:t>ă</a:t>
            </a:r>
            <a:r>
              <a:rPr lang="ro-RO" sz="2400" dirty="0" smtClean="0"/>
              <a:t> </a:t>
            </a:r>
            <a:r>
              <a:rPr lang="ro-RO" sz="2400" dirty="0">
                <a:latin typeface="Arial" panose="020B0604020202020204" pitchFamily="34" charset="0"/>
                <a:ea typeface="Batang"/>
              </a:rPr>
              <a:t>î</a:t>
            </a:r>
            <a:r>
              <a:rPr lang="ro-RO" sz="2400" dirty="0" smtClean="0"/>
              <a:t>ntr-un reactor de piroliză la temperaturi de 550-800 </a:t>
            </a:r>
            <a:r>
              <a:rPr lang="en-US" sz="2400" dirty="0" smtClean="0"/>
              <a:t>grade </a:t>
            </a:r>
            <a:r>
              <a:rPr lang="ro-RO" sz="2400" dirty="0" smtClean="0"/>
              <a:t>C. </a:t>
            </a:r>
          </a:p>
          <a:p>
            <a:r>
              <a:rPr lang="ro-RO" sz="2400" dirty="0" smtClean="0"/>
              <a:t>Biocharul de vinde </a:t>
            </a:r>
            <a:r>
              <a:rPr lang="ro-RO" sz="2400" dirty="0">
                <a:latin typeface="Arial" panose="020B0604020202020204" pitchFamily="34" charset="0"/>
                <a:ea typeface="Batang"/>
              </a:rPr>
              <a:t>în</a:t>
            </a:r>
            <a:r>
              <a:rPr lang="ro-RO" sz="2400" dirty="0" smtClean="0"/>
              <a:t> Elve</a:t>
            </a:r>
            <a:r>
              <a:rPr lang="ro-RO" sz="2400" dirty="0"/>
              <a:t>ț</a:t>
            </a:r>
            <a:r>
              <a:rPr lang="ro-RO" sz="2400" dirty="0" smtClean="0"/>
              <a:t>ia </a:t>
            </a:r>
            <a:r>
              <a:rPr lang="ro-RO" sz="2400" dirty="0"/>
              <a:t>și</a:t>
            </a:r>
            <a:r>
              <a:rPr lang="ro-RO" sz="2400" dirty="0" smtClean="0"/>
              <a:t> Germania cu minim 1000 €/t.</a:t>
            </a:r>
            <a:endParaRPr lang="ro-RO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5485" t="258" r="8155" b="6410"/>
          <a:stretch/>
        </p:blipFill>
        <p:spPr>
          <a:xfrm>
            <a:off x="1310880" y="2005531"/>
            <a:ext cx="7082349" cy="4145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6831" y="3685953"/>
            <a:ext cx="2722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E</a:t>
            </a:r>
            <a:r>
              <a:rPr lang="en-US" sz="3200" b="1" i="1" dirty="0" smtClean="0">
                <a:solidFill>
                  <a:srgbClr val="FF0000"/>
                </a:solidFill>
              </a:rPr>
              <a:t>ste CHAB !!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530" y="1046553"/>
            <a:ext cx="6325497" cy="4760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839244"/>
            <a:ext cx="33592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Se produce  biochar  de </a:t>
            </a:r>
            <a:r>
              <a:rPr lang="en-US" sz="2800" b="1" dirty="0" err="1">
                <a:solidFill>
                  <a:srgbClr val="C00000"/>
                </a:solidFill>
              </a:rPr>
              <a:t>calitate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proast</a:t>
            </a:r>
            <a:r>
              <a:rPr lang="ro-RO" altLang="en-US" sz="2800" b="1" dirty="0" smtClean="0">
                <a:solidFill>
                  <a:srgbClr val="C00000"/>
                </a:solidFill>
              </a:rPr>
              <a:t>ă</a:t>
            </a:r>
            <a:r>
              <a:rPr lang="en-US" sz="2800" b="1" dirty="0" smtClean="0">
                <a:solidFill>
                  <a:srgbClr val="C00000"/>
                </a:solidFill>
              </a:rPr>
              <a:t> , </a:t>
            </a:r>
            <a:r>
              <a:rPr lang="en-US" sz="2800" b="1" dirty="0" err="1" smtClean="0">
                <a:solidFill>
                  <a:srgbClr val="C00000"/>
                </a:solidFill>
              </a:rPr>
              <a:t>necontrolabil</a:t>
            </a:r>
            <a:r>
              <a:rPr lang="ro-RO" altLang="en-US" sz="2800" b="1" dirty="0" smtClean="0">
                <a:solidFill>
                  <a:srgbClr val="C00000"/>
                </a:solidFill>
              </a:rPr>
              <a:t>ă</a:t>
            </a:r>
            <a:r>
              <a:rPr lang="en-US" sz="2800" b="1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endParaRPr lang="en-US" sz="1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r>
              <a:rPr lang="ro-RO" altLang="en-US" sz="2800" b="1" dirty="0" smtClean="0">
                <a:solidFill>
                  <a:srgbClr val="C00000"/>
                </a:solidFill>
              </a:rPr>
              <a:t>ă</a:t>
            </a:r>
            <a:r>
              <a:rPr lang="en-US" sz="2800" b="1" dirty="0" err="1" smtClean="0">
                <a:solidFill>
                  <a:srgbClr val="C00000"/>
                </a:solidFill>
              </a:rPr>
              <a:t>ldura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produs</a:t>
            </a:r>
            <a:r>
              <a:rPr lang="ro-RO" altLang="en-US" sz="2800" b="1" dirty="0" smtClean="0">
                <a:solidFill>
                  <a:srgbClr val="C00000"/>
                </a:solidFill>
              </a:rPr>
              <a:t>ă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este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evacuat</a:t>
            </a:r>
            <a:r>
              <a:rPr lang="ro-RO" altLang="en-US" sz="2800" b="1" dirty="0" smtClean="0">
                <a:solidFill>
                  <a:srgbClr val="C00000"/>
                </a:solidFill>
              </a:rPr>
              <a:t>ă</a:t>
            </a:r>
            <a:r>
              <a:rPr lang="en-US" sz="2800" b="1" dirty="0" smtClean="0">
                <a:solidFill>
                  <a:srgbClr val="C00000"/>
                </a:solidFill>
              </a:rPr>
              <a:t>  direct in </a:t>
            </a:r>
            <a:r>
              <a:rPr lang="en-US" sz="2800" b="1" dirty="0" err="1" smtClean="0">
                <a:solidFill>
                  <a:srgbClr val="C00000"/>
                </a:solidFill>
              </a:rPr>
              <a:t>mediu</a:t>
            </a:r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90" y="840793"/>
            <a:ext cx="336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NU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este</a:t>
            </a:r>
            <a:r>
              <a:rPr lang="en-US" sz="3200" b="1" i="1" dirty="0" smtClean="0">
                <a:solidFill>
                  <a:srgbClr val="FF0000"/>
                </a:solidFill>
              </a:rPr>
              <a:t> CHAB !!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63477" y="3784948"/>
            <a:ext cx="2194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Lehmann </a:t>
            </a:r>
            <a:r>
              <a:rPr lang="fr-FR" sz="1600" dirty="0"/>
              <a:t>et al (2006)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0396" y="4123502"/>
            <a:ext cx="10193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  </a:t>
            </a:r>
            <a:r>
              <a:rPr lang="ro-RO" sz="2400" dirty="0" smtClean="0"/>
              <a:t>Din 1984 </a:t>
            </a:r>
            <a:r>
              <a:rPr lang="ro-RO" sz="2400" b="1" dirty="0" smtClean="0"/>
              <a:t>Japonia</a:t>
            </a:r>
            <a:r>
              <a:rPr lang="ro-RO" sz="2400" dirty="0"/>
              <a:t> și </a:t>
            </a:r>
            <a:r>
              <a:rPr lang="ro-RO" sz="2400" dirty="0" smtClean="0"/>
              <a:t>din 2013 </a:t>
            </a:r>
            <a:r>
              <a:rPr lang="ro-RO" sz="2400" b="1" dirty="0" smtClean="0"/>
              <a:t>Elve</a:t>
            </a:r>
            <a:r>
              <a:rPr lang="ro-RO" sz="2400" dirty="0" smtClean="0"/>
              <a:t>ț</a:t>
            </a:r>
            <a:r>
              <a:rPr lang="ro-RO" sz="2400" b="1" dirty="0" smtClean="0"/>
              <a:t>ia </a:t>
            </a:r>
            <a:r>
              <a:rPr lang="ro-RO" sz="2400" dirty="0"/>
              <a:t>și </a:t>
            </a:r>
            <a:r>
              <a:rPr lang="ro-RO" sz="2400" b="1" dirty="0" smtClean="0"/>
              <a:t>Suedia</a:t>
            </a:r>
            <a:r>
              <a:rPr lang="ro-RO" sz="2400" dirty="0" smtClean="0"/>
              <a:t> au aprobat </a:t>
            </a:r>
            <a:r>
              <a:rPr lang="ro-RO" sz="2400" b="1" dirty="0" smtClean="0"/>
              <a:t>OFICIAL </a:t>
            </a:r>
            <a:r>
              <a:rPr lang="ro-RO" sz="2400" dirty="0" smtClean="0"/>
              <a:t>utilizarea </a:t>
            </a:r>
            <a:r>
              <a:rPr lang="ro-RO" sz="2400" b="1" dirty="0" smtClean="0"/>
              <a:t>biochar</a:t>
            </a:r>
            <a:r>
              <a:rPr lang="ro-RO" sz="2400" dirty="0" smtClean="0"/>
              <a:t>-ului ca amendament pentru agricultură.  Aprobarea se bazează pe cerințe stricte, verificate din punct de vedere științific, în ceea ce privește durabilitatea producției de biochar, calitatea biochar-ului și protecția utilizatorilor la aplicarea sa.</a:t>
            </a:r>
            <a:endParaRPr lang="ro-RO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77" y="589727"/>
            <a:ext cx="5334000" cy="353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998" y="1595260"/>
            <a:ext cx="2196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Sechestrarea carbonului organic </a:t>
            </a:r>
            <a:r>
              <a:rPr lang="ro-RO" altLang="en-US" sz="2400" b="1" dirty="0" smtClean="0"/>
              <a:t>în </a:t>
            </a:r>
            <a:r>
              <a:rPr lang="ro-RO" sz="2400" b="1" dirty="0" smtClean="0"/>
              <a:t>sol</a:t>
            </a:r>
            <a:r>
              <a:rPr lang="ro-RO" dirty="0" smtClean="0"/>
              <a:t>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4105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8687" y="698949"/>
            <a:ext cx="109278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   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Majoritatea studiilor effectuate au constatat efecte benefice </a:t>
            </a:r>
            <a:r>
              <a:rPr lang="en-US" sz="2400" dirty="0" smtClean="0">
                <a:latin typeface="Arial" panose="020B0604020202020204" pitchFamily="34" charset="0"/>
                <a:ea typeface="Batang"/>
              </a:rPr>
              <a:t>ale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 utilizar</a:t>
            </a:r>
            <a:r>
              <a:rPr lang="en-US" sz="2400" dirty="0" smtClean="0">
                <a:latin typeface="Arial" panose="020B0604020202020204" pitchFamily="34" charset="0"/>
                <a:ea typeface="Batang"/>
              </a:rPr>
              <a:t>ii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 bioc</a:t>
            </a:r>
            <a:r>
              <a:rPr lang="en-US" sz="2400" dirty="0" smtClean="0">
                <a:latin typeface="Arial" panose="020B0604020202020204" pitchFamily="34" charset="0"/>
                <a:ea typeface="Batang"/>
              </a:rPr>
              <a:t>h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ar-ului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în producția agricolă; în 58% din cazuri, randamentul agricol a crescut și în 37% din cazuri, nu s-au constatat diferențe. </a:t>
            </a:r>
          </a:p>
          <a:p>
            <a:pPr algn="just">
              <a:spcAft>
                <a:spcPts val="0"/>
              </a:spcAft>
            </a:pPr>
            <a:r>
              <a:rPr lang="ro-RO" sz="2400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   </a:t>
            </a:r>
          </a:p>
          <a:p>
            <a:pPr algn="just">
              <a:spcAft>
                <a:spcPts val="0"/>
              </a:spcAft>
            </a:pPr>
            <a:r>
              <a:rPr lang="ro-RO" sz="2400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   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Dintr-o </a:t>
            </a:r>
            <a:r>
              <a:rPr lang="ro-RO" sz="2400" b="1" dirty="0" smtClean="0">
                <a:latin typeface="Arial" panose="020B0604020202020204" pitchFamily="34" charset="0"/>
                <a:ea typeface="Batang"/>
              </a:rPr>
              <a:t>meta-analiză statistică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recentă a rezultatelor la nivel mondial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a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rezultat un efect pozitiv semnificativ</a:t>
            </a:r>
            <a:r>
              <a:rPr lang="ro-RO" sz="2400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: 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o creștere de 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1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2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% 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a randamentului producției agricole</a:t>
            </a:r>
            <a:r>
              <a:rPr lang="ro-RO" sz="2400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.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Autorii au folosit date din mai multe studii ample și de înaltă calitate, axate pe impactul general al utilizării </a:t>
            </a:r>
            <a:r>
              <a:rPr lang="ro-RO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BC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H,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pe baza unor factori importanți precum pH-ul solului, tipul de sol, doza de îngrășământ, materia primă pentru </a:t>
            </a:r>
            <a:r>
              <a:rPr lang="ro-RO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BC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H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, rata de aplicare și speciile de culturi. </a:t>
            </a:r>
          </a:p>
          <a:p>
            <a:pPr algn="just">
              <a:spcAft>
                <a:spcPts val="0"/>
              </a:spcAft>
            </a:pPr>
            <a:endParaRPr lang="ro-RO" sz="2400" dirty="0" smtClean="0">
              <a:latin typeface="Arial" panose="020B0604020202020204" pitchFamily="34" charset="0"/>
              <a:ea typeface="Batang"/>
            </a:endParaRPr>
          </a:p>
          <a:p>
            <a:pPr algn="just">
              <a:spcAft>
                <a:spcPts val="0"/>
              </a:spcAft>
            </a:pPr>
            <a:r>
              <a:rPr lang="ro-RO" sz="2400" dirty="0" smtClean="0">
                <a:latin typeface="Arial" panose="020B0604020202020204" pitchFamily="34" charset="0"/>
                <a:ea typeface="Batang"/>
              </a:rPr>
              <a:t>   În viticultură s</a:t>
            </a:r>
            <a:r>
              <a:rPr lang="en-US" sz="2400" dirty="0" smtClean="0">
                <a:latin typeface="Arial" panose="020B0604020202020204" pitchFamily="34" charset="0"/>
                <a:ea typeface="Batang"/>
              </a:rPr>
              <a:t>-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a constatat că </a:t>
            </a:r>
            <a:r>
              <a:rPr lang="ro-RO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BC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/>
              </a:rPr>
              <a:t>H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 nu influențează în mod semnificativ calitatea vinului produs, dar produce o creștere importantă a rezervei de apă din sol și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reținere</a:t>
            </a:r>
            <a:r>
              <a:rPr lang="en-US" sz="2400" dirty="0" smtClean="0">
                <a:latin typeface="Arial" panose="020B0604020202020204" pitchFamily="34" charset="0"/>
                <a:ea typeface="Batang"/>
              </a:rPr>
              <a:t>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a </a:t>
            </a:r>
            <a:r>
              <a:rPr lang="ro-RO" sz="2400" dirty="0" smtClean="0">
                <a:latin typeface="Arial" panose="020B0604020202020204" pitchFamily="34" charset="0"/>
                <a:ea typeface="Batang"/>
              </a:rPr>
              <a:t>fosforului și azotului. </a:t>
            </a:r>
            <a:endParaRPr lang="ro-RO" sz="2400" dirty="0">
              <a:effectLst/>
              <a:latin typeface="Times New Roman" panose="02020603050405020304" pitchFamily="18" charset="0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7017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0" b="33386"/>
          <a:stretch/>
        </p:blipFill>
        <p:spPr>
          <a:xfrm>
            <a:off x="4070530" y="3351044"/>
            <a:ext cx="5359819" cy="26863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 b="18594"/>
          <a:stretch/>
        </p:blipFill>
        <p:spPr>
          <a:xfrm>
            <a:off x="4227743" y="584935"/>
            <a:ext cx="5255392" cy="2331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7405" y="856648"/>
            <a:ext cx="205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Cultur</a:t>
            </a:r>
            <a:r>
              <a:rPr lang="ro-RO" dirty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 de ridichii la 2 s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pt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mâni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9430349" y="3458978"/>
            <a:ext cx="202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Cultur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 de ridichii la 6 s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pt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mâni</a:t>
            </a:r>
            <a:endParaRPr lang="ro-RO" dirty="0"/>
          </a:p>
        </p:txBody>
      </p:sp>
      <p:sp>
        <p:nvSpPr>
          <p:cNvPr id="12" name="TextBox 11"/>
          <p:cNvSpPr txBox="1"/>
          <p:nvPr/>
        </p:nvSpPr>
        <p:spPr>
          <a:xfrm>
            <a:off x="567891" y="1430071"/>
            <a:ext cx="3027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Experiment de utilizare </a:t>
            </a:r>
            <a:r>
              <a:rPr lang="ro-RO" b="1" dirty="0" smtClean="0"/>
              <a:t>biochar</a:t>
            </a:r>
            <a:r>
              <a:rPr lang="ro-RO" dirty="0" smtClean="0"/>
              <a:t> 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în</a:t>
            </a:r>
            <a:r>
              <a:rPr lang="ro-RO" dirty="0" smtClean="0"/>
              <a:t> </a:t>
            </a:r>
            <a:r>
              <a:rPr lang="ro-RO" dirty="0" smtClean="0"/>
              <a:t>legumicultur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en-US" dirty="0">
                <a:latin typeface="Arial" panose="020B0604020202020204" pitchFamily="34" charset="0"/>
                <a:ea typeface="Batang"/>
              </a:rPr>
              <a:t>.</a:t>
            </a:r>
            <a:r>
              <a:rPr lang="ro-RO" dirty="0" smtClean="0"/>
              <a:t> 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R</a:t>
            </a:r>
            <a:r>
              <a:rPr lang="ro-RO" dirty="0" smtClean="0"/>
              <a:t>ealizat 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în</a:t>
            </a:r>
            <a:r>
              <a:rPr lang="ro-RO" dirty="0" smtClean="0"/>
              <a:t> cadrul lucr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rii de diserta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ț</a:t>
            </a:r>
            <a:r>
              <a:rPr lang="ro-RO" dirty="0" smtClean="0"/>
              <a:t>ie de 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masteranda</a:t>
            </a:r>
          </a:p>
          <a:p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ing. Dima Alexandra</a:t>
            </a:r>
          </a:p>
          <a:p>
            <a:r>
              <a:rPr lang="ro-RO" dirty="0" smtClean="0"/>
              <a:t>la Aduna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ț</a:t>
            </a:r>
            <a:r>
              <a:rPr lang="ro-RO" dirty="0" smtClean="0"/>
              <a:t>ii Cop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ceni 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în</a:t>
            </a:r>
            <a:endParaRPr lang="ro-RO" dirty="0" smtClean="0"/>
          </a:p>
          <a:p>
            <a:r>
              <a:rPr lang="ro-RO" dirty="0" smtClean="0"/>
              <a:t>aprilie 2017.</a:t>
            </a:r>
          </a:p>
          <a:p>
            <a:r>
              <a:rPr lang="ro-RO" dirty="0" smtClean="0"/>
              <a:t>Biocharul este produs la </a:t>
            </a:r>
          </a:p>
          <a:p>
            <a:r>
              <a:rPr lang="ro-RO" b="1" dirty="0" smtClean="0"/>
              <a:t>PROMECO-SD</a:t>
            </a:r>
            <a:r>
              <a:rPr lang="ro-RO" dirty="0" smtClean="0"/>
              <a:t> Bucure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ș</a:t>
            </a:r>
            <a:r>
              <a:rPr lang="ro-RO" dirty="0" smtClean="0"/>
              <a:t>ti </a:t>
            </a:r>
          </a:p>
          <a:p>
            <a:r>
              <a:rPr lang="ro-RO" dirty="0" smtClean="0"/>
              <a:t>de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 masteand ing. Alexe Mihai </a:t>
            </a:r>
            <a:r>
              <a:rPr lang="ro-RO" dirty="0" smtClean="0"/>
              <a:t>din pelete produse de </a:t>
            </a:r>
            <a:r>
              <a:rPr lang="ro-RO" b="1" dirty="0" smtClean="0"/>
              <a:t>Eco Pellet Energy SRL</a:t>
            </a:r>
            <a:r>
              <a:rPr lang="ro-RO" dirty="0" smtClean="0"/>
              <a:t> - Câmpina</a:t>
            </a:r>
            <a:endParaRPr lang="ro-RO" dirty="0"/>
          </a:p>
        </p:txBody>
      </p:sp>
      <p:sp>
        <p:nvSpPr>
          <p:cNvPr id="13" name="TextBox 12"/>
          <p:cNvSpPr txBox="1"/>
          <p:nvPr/>
        </p:nvSpPr>
        <p:spPr>
          <a:xfrm>
            <a:off x="9430350" y="5039860"/>
            <a:ext cx="2051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Concentra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ț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ia optim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ă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o-RO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9876" y="2916455"/>
            <a:ext cx="97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Doza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2167" y="2963522"/>
            <a:ext cx="2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87863" y="2945331"/>
            <a:ext cx="3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6199" y="2926080"/>
            <a:ext cx="53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87211" y="2974207"/>
            <a:ext cx="4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95621" y="2945331"/>
            <a:ext cx="4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28268" y="6037362"/>
            <a:ext cx="97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Doza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56054" y="6003938"/>
            <a:ext cx="2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4787" y="6003938"/>
            <a:ext cx="3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32341" y="6003938"/>
            <a:ext cx="53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21074" y="6011039"/>
            <a:ext cx="4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52588" y="6003938"/>
            <a:ext cx="4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13248" y="646818"/>
            <a:ext cx="1074308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/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ro-RO" sz="2400" dirty="0" smtClean="0"/>
              <a:t>Dezvoltarea durabilă a agriculturii implică creşterea nivelului de independenţă energetică a fermelor agricole, prin </a:t>
            </a:r>
            <a:r>
              <a:rPr lang="ro-RO" sz="2400" b="1" dirty="0" smtClean="0">
                <a:solidFill>
                  <a:srgbClr val="FF0000"/>
                </a:solidFill>
              </a:rPr>
              <a:t>reducerea consumului de combustibili fosili</a:t>
            </a:r>
            <a:r>
              <a:rPr lang="ro-RO" sz="2400" dirty="0" smtClean="0"/>
              <a:t>, menţinerea şi creşterea capacităţii productive a solului, utilizarea din ce în ce mai redusă a îngrăşămintelor minerale în favoarea compostului.</a:t>
            </a:r>
          </a:p>
          <a:p>
            <a:pPr algn="just"/>
            <a:endParaRPr lang="ro-RO" sz="2400" dirty="0" smtClean="0"/>
          </a:p>
          <a:p>
            <a:pPr algn="just"/>
            <a:r>
              <a:rPr lang="en-US" altLang="en-US" sz="2400" dirty="0" smtClean="0"/>
              <a:t>   </a:t>
            </a:r>
            <a:r>
              <a:rPr lang="ro-RO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Biomasa reziduală</a:t>
            </a:r>
            <a:r>
              <a:rPr lang="ro-RO" alt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agricolă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accent6">
                    <a:lumMod val="75000"/>
                  </a:schemeClr>
                </a:solidFill>
              </a:rPr>
              <a:t>şi </a:t>
            </a:r>
            <a:r>
              <a:rPr lang="ro-RO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forestieră</a:t>
            </a:r>
            <a:r>
              <a:rPr lang="ro-RO" altLang="en-US" sz="2400" dirty="0"/>
              <a:t>, sau din vegetaţia spontană reprezintă o sursă ieftină ale cărei </a:t>
            </a:r>
            <a:r>
              <a:rPr lang="ro-RO" altLang="en-US" sz="2400" dirty="0" smtClean="0"/>
              <a:t>resurse </a:t>
            </a:r>
            <a:r>
              <a:rPr lang="ro-RO" altLang="en-US" sz="2400" dirty="0"/>
              <a:t>chimice şi energetice sunt încă puţin valorificate.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    </a:t>
            </a:r>
            <a:r>
              <a:rPr lang="ro-RO" sz="2400" dirty="0" smtClean="0"/>
              <a:t>Aceste aspecte corelate cu valorificarea eficientă a resurselor energetice secundare şi reducerea emisiilor de CO2 conduc la necesitatea creşterii nivelului de utilizare a 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biomasei reziduale agricole şi forestiere</a:t>
            </a:r>
            <a:r>
              <a:rPr lang="ro-RO" sz="2400" dirty="0" smtClean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293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0" b="30975"/>
          <a:stretch/>
        </p:blipFill>
        <p:spPr>
          <a:xfrm>
            <a:off x="3774042" y="607629"/>
            <a:ext cx="5430604" cy="215646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88" r="1064" b="23984"/>
          <a:stretch/>
        </p:blipFill>
        <p:spPr>
          <a:xfrm>
            <a:off x="3793475" y="3246753"/>
            <a:ext cx="5377795" cy="2867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156" y="1445640"/>
            <a:ext cx="3027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Experiment de utilizare </a:t>
            </a:r>
            <a:r>
              <a:rPr lang="ro-RO" b="1" dirty="0" smtClean="0"/>
              <a:t>biochar</a:t>
            </a:r>
            <a:r>
              <a:rPr lang="ro-RO" dirty="0" smtClean="0"/>
              <a:t> 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în</a:t>
            </a:r>
            <a:r>
              <a:rPr lang="ro-RO" dirty="0" smtClean="0"/>
              <a:t> </a:t>
            </a:r>
            <a:r>
              <a:rPr lang="ro-RO" dirty="0" smtClean="0"/>
              <a:t>legumicultur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en-US" dirty="0" smtClean="0">
                <a:latin typeface="Arial" panose="020B0604020202020204" pitchFamily="34" charset="0"/>
                <a:ea typeface="Batang"/>
              </a:rPr>
              <a:t>,</a:t>
            </a:r>
          </a:p>
          <a:p>
            <a:endParaRPr lang="en-US" sz="1000" dirty="0">
              <a:latin typeface="Arial" panose="020B0604020202020204" pitchFamily="34" charset="0"/>
            </a:endParaRPr>
          </a:p>
          <a:p>
            <a:r>
              <a:rPr lang="en-US" dirty="0"/>
              <a:t>R</a:t>
            </a:r>
            <a:r>
              <a:rPr lang="ro-RO" dirty="0" smtClean="0"/>
              <a:t>ealizat 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în</a:t>
            </a:r>
            <a:r>
              <a:rPr lang="ro-RO" dirty="0" smtClean="0"/>
              <a:t> cadrul lucr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rii de diserta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ț</a:t>
            </a:r>
            <a:r>
              <a:rPr lang="ro-RO" dirty="0" smtClean="0"/>
              <a:t>ie de 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masteranda</a:t>
            </a:r>
          </a:p>
          <a:p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ing. Dima Alexandra</a:t>
            </a:r>
          </a:p>
          <a:p>
            <a:r>
              <a:rPr lang="ro-RO" dirty="0" smtClean="0"/>
              <a:t>la Aduna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ț</a:t>
            </a:r>
            <a:r>
              <a:rPr lang="ro-RO" dirty="0" smtClean="0"/>
              <a:t>ii Cop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ceni 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în</a:t>
            </a:r>
            <a:endParaRPr lang="ro-RO" dirty="0" smtClean="0"/>
          </a:p>
          <a:p>
            <a:r>
              <a:rPr lang="ro-RO" dirty="0" smtClean="0"/>
              <a:t>aprilie 2017.</a:t>
            </a:r>
          </a:p>
          <a:p>
            <a:r>
              <a:rPr lang="ro-RO" dirty="0" smtClean="0"/>
              <a:t>Biocharul este produs la </a:t>
            </a:r>
          </a:p>
          <a:p>
            <a:r>
              <a:rPr lang="ro-RO" b="1" dirty="0" smtClean="0"/>
              <a:t>PROMECO-SD</a:t>
            </a:r>
            <a:r>
              <a:rPr lang="ro-RO" dirty="0" smtClean="0"/>
              <a:t> Bucure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ș</a:t>
            </a:r>
            <a:r>
              <a:rPr lang="ro-RO" dirty="0" smtClean="0"/>
              <a:t>ti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masteand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Alexe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Mihai </a:t>
            </a:r>
            <a:r>
              <a:rPr lang="ro-RO" dirty="0" smtClean="0"/>
              <a:t>din pelete produse de</a:t>
            </a:r>
            <a:r>
              <a:rPr lang="en-US" dirty="0" smtClean="0"/>
              <a:t> </a:t>
            </a:r>
            <a:r>
              <a:rPr lang="ro-RO" b="1" dirty="0" smtClean="0"/>
              <a:t>Eco Pellet Energy SRL</a:t>
            </a:r>
            <a:r>
              <a:rPr lang="ro-RO" dirty="0" smtClean="0"/>
              <a:t> - Câmpina</a:t>
            </a: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9417341" y="1039528"/>
            <a:ext cx="203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Cultur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 de tomate la 2 s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pt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mâni</a:t>
            </a:r>
            <a:endParaRPr lang="ro-RO" dirty="0"/>
          </a:p>
        </p:txBody>
      </p:sp>
      <p:sp>
        <p:nvSpPr>
          <p:cNvPr id="9" name="TextBox 8"/>
          <p:cNvSpPr txBox="1"/>
          <p:nvPr/>
        </p:nvSpPr>
        <p:spPr>
          <a:xfrm>
            <a:off x="9402277" y="3351528"/>
            <a:ext cx="203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Cultur</a:t>
            </a:r>
            <a:r>
              <a:rPr lang="ro-RO" dirty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 de tomate la 6 s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pt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mâni</a:t>
            </a:r>
            <a:endParaRPr lang="ro-RO" dirty="0"/>
          </a:p>
        </p:txBody>
      </p:sp>
      <p:sp>
        <p:nvSpPr>
          <p:cNvPr id="11" name="TextBox 10"/>
          <p:cNvSpPr txBox="1"/>
          <p:nvPr/>
        </p:nvSpPr>
        <p:spPr>
          <a:xfrm>
            <a:off x="9402277" y="4529721"/>
            <a:ext cx="2051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Concentra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ț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ia optim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ă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 15%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1146" y="6091507"/>
            <a:ext cx="97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Doza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8359" y="6112506"/>
            <a:ext cx="2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01509" y="6119389"/>
            <a:ext cx="3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0423" y="6112506"/>
            <a:ext cx="4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567" y="6112506"/>
            <a:ext cx="4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32188" y="6112506"/>
            <a:ext cx="4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07355" y="2738012"/>
            <a:ext cx="97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Doza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50757" y="2766207"/>
            <a:ext cx="2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33907" y="2773090"/>
            <a:ext cx="3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87289" y="2745208"/>
            <a:ext cx="4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33708" y="2745208"/>
            <a:ext cx="4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561604" y="2759011"/>
            <a:ext cx="4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08" b="41952"/>
          <a:stretch/>
        </p:blipFill>
        <p:spPr>
          <a:xfrm>
            <a:off x="3857625" y="828675"/>
            <a:ext cx="5544652" cy="203002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" b="48617"/>
          <a:stretch/>
        </p:blipFill>
        <p:spPr>
          <a:xfrm>
            <a:off x="3906592" y="3368446"/>
            <a:ext cx="5446718" cy="2122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2277" y="4196354"/>
            <a:ext cx="2104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Concentra</a:t>
            </a:r>
            <a:r>
              <a:rPr lang="ro-RO" sz="2000" dirty="0"/>
              <a:t>ț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ia 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optim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ă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 20% dar </a:t>
            </a:r>
            <a:r>
              <a:rPr lang="ro-RO" sz="2000" b="1" dirty="0" smtClean="0">
                <a:solidFill>
                  <a:srgbClr val="FF0000"/>
                </a:solidFill>
              </a:rPr>
              <a:t>cu </a:t>
            </a:r>
            <a:r>
              <a:rPr lang="ro-RO" sz="2000" b="1" dirty="0" smtClean="0">
                <a:solidFill>
                  <a:srgbClr val="FF0000"/>
                </a:solidFill>
              </a:rPr>
              <a:t>diferen</a:t>
            </a:r>
            <a:r>
              <a:rPr lang="ro-RO" sz="2000" b="1" dirty="0" smtClean="0">
                <a:solidFill>
                  <a:srgbClr val="FF0000"/>
                </a:solidFill>
              </a:rPr>
              <a:t>ț</a:t>
            </a:r>
            <a:r>
              <a:rPr lang="ro-RO" sz="2000" b="1" dirty="0" smtClean="0">
                <a:solidFill>
                  <a:srgbClr val="FF0000"/>
                </a:solidFill>
              </a:rPr>
              <a:t>e </a:t>
            </a:r>
            <a:r>
              <a:rPr lang="ro-RO" sz="2000" b="1" dirty="0" smtClean="0">
                <a:solidFill>
                  <a:srgbClr val="FF0000"/>
                </a:solidFill>
              </a:rPr>
              <a:t>neconcludente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2277" y="1020277"/>
            <a:ext cx="210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Cultur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 de spanac 2 s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pt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mâni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9402277" y="3317505"/>
            <a:ext cx="210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Cultur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 de spanac 6 s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pt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mâni</a:t>
            </a:r>
            <a:endParaRPr lang="ro-RO" dirty="0"/>
          </a:p>
        </p:txBody>
      </p:sp>
      <p:sp>
        <p:nvSpPr>
          <p:cNvPr id="11" name="TextBox 10"/>
          <p:cNvSpPr txBox="1"/>
          <p:nvPr/>
        </p:nvSpPr>
        <p:spPr>
          <a:xfrm>
            <a:off x="739183" y="1472451"/>
            <a:ext cx="30050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Experiment de utilizare </a:t>
            </a:r>
            <a:r>
              <a:rPr lang="ro-RO" b="1" dirty="0" smtClean="0"/>
              <a:t>biochar</a:t>
            </a:r>
            <a:r>
              <a:rPr lang="ro-RO" dirty="0" smtClean="0"/>
              <a:t> 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în</a:t>
            </a:r>
            <a:r>
              <a:rPr lang="ro-RO" dirty="0" smtClean="0"/>
              <a:t> </a:t>
            </a:r>
            <a:r>
              <a:rPr lang="ro-RO" dirty="0" smtClean="0"/>
              <a:t>legumicultur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en-US" dirty="0" smtClean="0">
                <a:latin typeface="Arial" panose="020B0604020202020204" pitchFamily="34" charset="0"/>
                <a:ea typeface="Batang"/>
              </a:rPr>
              <a:t>,</a:t>
            </a:r>
          </a:p>
          <a:p>
            <a:endParaRPr lang="en-US" sz="1000" dirty="0">
              <a:latin typeface="Arial" panose="020B0604020202020204" pitchFamily="34" charset="0"/>
            </a:endParaRPr>
          </a:p>
          <a:p>
            <a:r>
              <a:rPr lang="en-US" dirty="0" smtClean="0"/>
              <a:t>R</a:t>
            </a:r>
            <a:r>
              <a:rPr lang="ro-RO" dirty="0" smtClean="0"/>
              <a:t>ealizat 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în</a:t>
            </a:r>
            <a:r>
              <a:rPr lang="ro-RO" dirty="0" smtClean="0"/>
              <a:t> cadrul lucr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rii de diserta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ț</a:t>
            </a:r>
            <a:r>
              <a:rPr lang="ro-RO" dirty="0" smtClean="0"/>
              <a:t>ie de 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masteranda</a:t>
            </a:r>
          </a:p>
          <a:p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ing. Dima Alexandra</a:t>
            </a:r>
          </a:p>
          <a:p>
            <a:r>
              <a:rPr lang="ro-RO" dirty="0" smtClean="0"/>
              <a:t>la Aduna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ț</a:t>
            </a:r>
            <a:r>
              <a:rPr lang="ro-RO" dirty="0" smtClean="0"/>
              <a:t>ii Cop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ă</a:t>
            </a:r>
            <a:r>
              <a:rPr lang="ro-RO" dirty="0" smtClean="0"/>
              <a:t>ceni 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în</a:t>
            </a:r>
            <a:endParaRPr lang="ro-RO" dirty="0" smtClean="0"/>
          </a:p>
          <a:p>
            <a:r>
              <a:rPr lang="ro-RO" dirty="0" smtClean="0"/>
              <a:t>aprilie 2017.</a:t>
            </a:r>
          </a:p>
          <a:p>
            <a:r>
              <a:rPr lang="ro-RO" dirty="0" smtClean="0"/>
              <a:t>Biocharul este produs la </a:t>
            </a:r>
          </a:p>
          <a:p>
            <a:r>
              <a:rPr lang="ro-RO" b="1" dirty="0" smtClean="0"/>
              <a:t>PROMECO-SD</a:t>
            </a:r>
            <a:r>
              <a:rPr lang="ro-RO" dirty="0" smtClean="0"/>
              <a:t> Bucure</a:t>
            </a:r>
            <a:r>
              <a:rPr lang="ro-RO" dirty="0" smtClean="0">
                <a:latin typeface="Arial" panose="020B0604020202020204" pitchFamily="34" charset="0"/>
                <a:ea typeface="Batang"/>
              </a:rPr>
              <a:t>ș</a:t>
            </a:r>
            <a:r>
              <a:rPr lang="ro-RO" dirty="0" smtClean="0"/>
              <a:t>ti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masterand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Alexe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Mihai </a:t>
            </a:r>
            <a:r>
              <a:rPr lang="ro-RO" dirty="0" smtClean="0"/>
              <a:t>din pelete produse de</a:t>
            </a:r>
            <a:r>
              <a:rPr lang="en-US" dirty="0" smtClean="0"/>
              <a:t> </a:t>
            </a:r>
            <a:r>
              <a:rPr lang="ro-RO" b="1" dirty="0" smtClean="0"/>
              <a:t>Eco Pellet Energy SRL</a:t>
            </a:r>
            <a:r>
              <a:rPr lang="ro-RO" dirty="0" smtClean="0"/>
              <a:t> - Câmpina</a:t>
            </a:r>
            <a:endParaRPr lang="ro-RO" dirty="0"/>
          </a:p>
        </p:txBody>
      </p:sp>
      <p:sp>
        <p:nvSpPr>
          <p:cNvPr id="9" name="TextBox 8"/>
          <p:cNvSpPr txBox="1"/>
          <p:nvPr/>
        </p:nvSpPr>
        <p:spPr>
          <a:xfrm>
            <a:off x="9076706" y="2857801"/>
            <a:ext cx="93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Doza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6007" y="2858704"/>
            <a:ext cx="2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52742" y="2860609"/>
            <a:ext cx="3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7448" y="2889908"/>
            <a:ext cx="53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15597" y="2851285"/>
            <a:ext cx="4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14693" y="2857801"/>
            <a:ext cx="4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45938" y="5487649"/>
            <a:ext cx="97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Doza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30958" y="5491418"/>
            <a:ext cx="2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9441" y="5506699"/>
            <a:ext cx="3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0702" y="5497174"/>
            <a:ext cx="4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94140" y="5466510"/>
            <a:ext cx="4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64614" y="5468315"/>
            <a:ext cx="4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"/>
          <p:cNvGraphicFramePr/>
          <p:nvPr>
            <p:extLst>
              <p:ext uri="{D42A27DB-BD31-4B8C-83A1-F6EECF244321}">
                <p14:modId xmlns:p14="http://schemas.microsoft.com/office/powerpoint/2010/main" val="4235174236"/>
              </p:ext>
            </p:extLst>
          </p:nvPr>
        </p:nvGraphicFramePr>
        <p:xfrm>
          <a:off x="5370896" y="1676329"/>
          <a:ext cx="6112042" cy="3848400"/>
        </p:xfrm>
        <a:graphic>
          <a:graphicData uri="http://schemas.openxmlformats.org/drawingml/2006/table">
            <a:tbl>
              <a:tblPr/>
              <a:tblGrid>
                <a:gridCol w="1316014"/>
                <a:gridCol w="1003393"/>
                <a:gridCol w="981776"/>
                <a:gridCol w="1049154"/>
                <a:gridCol w="1761705"/>
              </a:tblGrid>
              <a:tr h="46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Tara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1" strike="noStrike" spc="-1">
                          <a:solidFill>
                            <a:srgbClr val="C5074B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Media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Minim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Maxim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Observatii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Australia</a:t>
                      </a:r>
                      <a:endParaRPr lang="ro-RO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C5074B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2800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2000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3600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i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liber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Austria</a:t>
                      </a:r>
                      <a:endParaRPr lang="ro-RO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C5074B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4850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4850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4850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Impus (2013)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Canada</a:t>
                      </a:r>
                      <a:endParaRPr lang="ro-RO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rgbClr val="C5074B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3270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400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1000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i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liber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바탕"/>
                        </a:rPr>
                        <a:t>Elveţia</a:t>
                      </a:r>
                      <a:endParaRPr lang="ro-RO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rgbClr val="C5074B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1000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1000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1000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impus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20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German</a:t>
                      </a:r>
                      <a:r>
                        <a:rPr lang="en-US" sz="20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ia</a:t>
                      </a:r>
                      <a:endParaRPr lang="ro-RO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C5074B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800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500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1160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i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liber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20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Span</a:t>
                      </a:r>
                      <a:r>
                        <a:rPr lang="en-US" sz="20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ia</a:t>
                      </a:r>
                      <a:endParaRPr lang="ro-RO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C5074B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620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620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620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Impus (2013)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Anglia</a:t>
                      </a:r>
                      <a:endParaRPr lang="ro-RO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C5074B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2200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880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6000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i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liber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USA</a:t>
                      </a:r>
                      <a:endParaRPr lang="ro-RO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>
                          <a:solidFill>
                            <a:srgbClr val="C5074B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1573</a:t>
                      </a:r>
                      <a:endParaRPr lang="ro-RO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574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6300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2000" b="0" i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Unicode MS"/>
                          <a:ea typeface="Arial Unicode MS"/>
                        </a:rPr>
                        <a:t>liber</a:t>
                      </a:r>
                      <a:endParaRPr lang="ro-RO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ustomShape 2"/>
          <p:cNvSpPr/>
          <p:nvPr/>
        </p:nvSpPr>
        <p:spPr>
          <a:xfrm>
            <a:off x="6365128" y="1068682"/>
            <a:ext cx="4299662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o-RO" sz="2400" b="0" strike="noStrike" spc="-1" dirty="0">
                <a:solidFill>
                  <a:srgbClr val="C5074B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Preţ biochar  Euro/t.bc  (2015)</a:t>
            </a:r>
            <a:endParaRPr lang="ro-RO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02497"/>
              </p:ext>
            </p:extLst>
          </p:nvPr>
        </p:nvGraphicFramePr>
        <p:xfrm>
          <a:off x="420174" y="2326786"/>
          <a:ext cx="4782007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3207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b="1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Tip Biomas</a:t>
                      </a:r>
                      <a:r>
                        <a:rPr lang="ro-RO" altLang="en-US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ă</a:t>
                      </a:r>
                      <a:endParaRPr lang="ro-RO" sz="2000" b="1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</a:t>
                      </a:r>
                      <a:r>
                        <a:rPr lang="ro-RO" altLang="en-US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ă</a:t>
                      </a:r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</a:t>
                      </a:r>
                      <a:r>
                        <a:rPr lang="ro-RO" altLang="en-US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ă</a:t>
                      </a:r>
                      <a:r>
                        <a:rPr lang="ro-RO" sz="2000" baseline="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o-RO" sz="2000" b="1" baseline="0" noProof="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CHAB</a:t>
                      </a:r>
                      <a:endParaRPr lang="ro-RO" sz="2000" b="1" noProof="0" dirty="0">
                        <a:solidFill>
                          <a:srgbClr val="C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Cu </a:t>
                      </a:r>
                      <a:r>
                        <a:rPr lang="ro-RO" sz="2000" b="1" noProof="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CHAB</a:t>
                      </a:r>
                      <a:endParaRPr lang="ro-RO" sz="2000" b="1" noProof="0" dirty="0">
                        <a:solidFill>
                          <a:srgbClr val="C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Pelete din lemn</a:t>
                      </a:r>
                      <a:endParaRPr lang="ro-RO" sz="18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1250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950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</a:t>
                      </a:r>
                      <a:r>
                        <a:rPr lang="ro-RO" altLang="ko-KR" sz="18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ş</a:t>
                      </a:r>
                      <a:r>
                        <a:rPr lang="ro-RO" sz="18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chii de lemn</a:t>
                      </a:r>
                      <a:endParaRPr lang="ro-RO" sz="18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Pelete din iarb</a:t>
                      </a:r>
                      <a:r>
                        <a:rPr lang="ro-RO" altLang="en-US" sz="18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ă</a:t>
                      </a:r>
                      <a:r>
                        <a:rPr lang="ro-RO" sz="18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energetic</a:t>
                      </a:r>
                      <a:r>
                        <a:rPr lang="ro-RO" altLang="en-US" sz="18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ă</a:t>
                      </a:r>
                      <a:endParaRPr lang="ro-RO" sz="18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850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580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Pelete din a</a:t>
                      </a:r>
                      <a:r>
                        <a:rPr lang="ro-RO" altLang="ko-KR" sz="18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ş</a:t>
                      </a:r>
                      <a:r>
                        <a:rPr lang="ro-RO" sz="18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ternut </a:t>
                      </a:r>
                      <a:r>
                        <a:rPr lang="en-US" sz="1800" noProof="0" dirty="0" err="1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grajd</a:t>
                      </a:r>
                      <a:endParaRPr lang="ro-RO" sz="18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Pelete din a</a:t>
                      </a:r>
                      <a:r>
                        <a:rPr lang="ro-RO" altLang="ko-KR" sz="18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ş</a:t>
                      </a:r>
                      <a:r>
                        <a:rPr lang="ro-RO" sz="18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ternut</a:t>
                      </a:r>
                      <a:r>
                        <a:rPr lang="ro-RO" sz="1800" baseline="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broileri</a:t>
                      </a:r>
                      <a:endParaRPr lang="ro-RO" sz="18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noProof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</a:t>
                      </a:r>
                      <a:endParaRPr lang="ro-RO" sz="2000" noProof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5093" y="1445496"/>
            <a:ext cx="449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 </a:t>
            </a:r>
            <a:r>
              <a:rPr lang="ro-RO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</a:t>
            </a:r>
            <a:r>
              <a:rPr lang="ro-RO" alt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ţ</a:t>
            </a:r>
            <a:r>
              <a:rPr lang="ro-RO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 </a:t>
            </a:r>
            <a:r>
              <a:rPr lang="ro-RO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biochar</a:t>
            </a:r>
            <a:r>
              <a:rPr lang="ro-RO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o-RO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($/ton</a:t>
            </a:r>
            <a:r>
              <a:rPr lang="ro-RO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ro-RO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ro-RO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9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36422"/>
              </p:ext>
            </p:extLst>
          </p:nvPr>
        </p:nvGraphicFramePr>
        <p:xfrm>
          <a:off x="1010652" y="1366787"/>
          <a:ext cx="9981397" cy="4683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0050"/>
                <a:gridCol w="1496615"/>
                <a:gridCol w="929358"/>
                <a:gridCol w="930383"/>
                <a:gridCol w="914997"/>
                <a:gridCol w="914997"/>
                <a:gridCol w="914997"/>
              </a:tblGrid>
              <a:tr h="860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Marime</a:t>
                      </a:r>
                      <a:endParaRPr lang="ro-RO" sz="1600" noProof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UM</a:t>
                      </a:r>
                      <a:endParaRPr lang="ro-RO" sz="1600" noProof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Valoare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noProof="0" dirty="0" smtClean="0">
                          <a:effectLst/>
                        </a:rPr>
                        <a:t>tocatura biomasa</a:t>
                      </a:r>
                      <a:endParaRPr lang="ro-RO" sz="1600" noProof="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noProof="0" dirty="0" smtClean="0">
                          <a:effectLst/>
                        </a:rPr>
                        <a:t>pelete</a:t>
                      </a:r>
                      <a:endParaRPr lang="ro-RO" sz="1600" noProof="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Curs de schimb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Lei/Euro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Pret  biomasa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EURO/t.bm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40,00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60,00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120,00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140,00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160,00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Costuri de </a:t>
                      </a: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productie</a:t>
                      </a: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cu </a:t>
                      </a:r>
                      <a:r>
                        <a:rPr lang="en-US" sz="1600" b="0" noProof="0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</a:t>
                      </a: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GAZMER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lei/t.bm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783,36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Proportie  productie BIOCHAR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kg.bc/kg.bm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0,15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0,15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0,15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0,15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0,15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Costuri suplimentare BC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lei/t.bc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100,00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100,00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100,00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100,00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100,00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Cost productie biochar </a:t>
                      </a:r>
                      <a:r>
                        <a:rPr lang="en-US" sz="1600" b="0" noProof="0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cuCHAB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lei/t.bc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343,36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433,36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883,36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Cost energie termica fara CBAB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lei/MWh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62,92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86,20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155,77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161,10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182,01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Cost energie termica cu CBAB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lei/MWh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67,29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92,07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150,52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172,97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195,43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Cost</a:t>
                      </a: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productie biochar fara CHAB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Euro/t.bc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382,76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516,09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916,09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1049,42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1182,76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Cost</a:t>
                      </a: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productie biochar cu CHAB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Euro/t.bc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139,16</a:t>
                      </a:r>
                      <a:endParaRPr lang="ro-RO" sz="1600" b="0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182,05</a:t>
                      </a:r>
                      <a:endParaRPr lang="ro-RO" sz="1600" b="0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247,76</a:t>
                      </a:r>
                      <a:endParaRPr lang="ro-RO" sz="1600" b="0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358,20</a:t>
                      </a:r>
                      <a:endParaRPr lang="ro-RO" sz="1600" b="0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401,81</a:t>
                      </a:r>
                      <a:endParaRPr lang="ro-RO" sz="1600" b="0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Pret valorificare  (cu TVA) </a:t>
                      </a: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(media in UE)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EURO/t.bc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680,00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680,00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680,00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680,00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680,00</a:t>
                      </a:r>
                      <a:endParaRPr lang="ro-RO" sz="1600" b="0" noProof="0" dirty="0">
                        <a:solidFill>
                          <a:srgbClr val="C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Valoare din valorificare biochar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EURO/t.bm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76,28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68,71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57,12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37,63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29,93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Profit</a:t>
                      </a:r>
                      <a:endParaRPr lang="ro-RO" sz="1600" b="1" noProof="0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190,70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114,52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47,60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26,88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18,71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Pret BCH pentru cost </a:t>
                      </a: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 </a:t>
                      </a: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energie</a:t>
                      </a: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600" b="0" noProof="0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termica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EURO/t.bc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165,61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216,64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294,83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426,26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478,16</a:t>
                      </a:r>
                      <a:endParaRPr lang="ro-RO" sz="1600" b="1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CO2 sechestrat in sol</a:t>
                      </a:r>
                      <a:endParaRPr lang="ro-RO" sz="1600" b="0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kg.CO2/t.bm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440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440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440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440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440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Amprenta carbon</a:t>
                      </a:r>
                      <a:endParaRPr lang="ro-RO" sz="1600" b="1" noProof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kg.C/t.bm</a:t>
                      </a:r>
                      <a:endParaRPr lang="ro-RO" sz="1600" b="0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-120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-120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-120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-120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-120</a:t>
                      </a:r>
                      <a:endParaRPr lang="ro-RO" sz="1600" b="1" noProof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1584" y="662878"/>
            <a:ext cx="575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Estimare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impact economic </a:t>
            </a:r>
            <a:r>
              <a:rPr lang="ro-RO" altLang="en-US" sz="2400" dirty="0"/>
              <a:t>ş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ecologic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35394" y="1177566"/>
            <a:ext cx="9908806" cy="40707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   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alt</a:t>
            </a:r>
            <a:r>
              <a:rPr lang="ro-RO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tehnologie </a:t>
            </a:r>
            <a:r>
              <a:rPr lang="ro-RO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în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care se poate introduce conceptul </a:t>
            </a:r>
            <a:r>
              <a:rPr lang="ro-RO" sz="28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CHAB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const</a:t>
            </a:r>
            <a:r>
              <a:rPr lang="ro-RO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o-RO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în</a:t>
            </a:r>
            <a:r>
              <a:rPr lang="ro-R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o-RO" sz="28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Gazeificarea </a:t>
            </a:r>
            <a:r>
              <a:rPr lang="ro-RO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termo-chimică 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biomasei f</a:t>
            </a:r>
            <a:r>
              <a:rPr lang="ro-RO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ro-RO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reducerea </a:t>
            </a:r>
            <a:r>
              <a:rPr lang="ro-R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</a:t>
            </a:r>
            <a:r>
              <a:rPr lang="ro-RO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ro-R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carbonului </a:t>
            </a:r>
            <a:r>
              <a:rPr lang="ro-RO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în 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gaz, 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care produce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ro-RO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00000"/>
              </a:lnSpc>
            </a:pPr>
            <a:endParaRPr lang="ro-RO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en-US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</a:t>
            </a:r>
            <a:r>
              <a:rPr lang="ro-RO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 </a:t>
            </a:r>
            <a:r>
              <a:rPr lang="ro-RO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combustibil </a:t>
            </a:r>
            <a:r>
              <a:rPr lang="ro-RO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 putere calorifică </a:t>
            </a:r>
            <a:r>
              <a:rPr lang="ro-R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redusă </a:t>
            </a:r>
            <a:r>
              <a:rPr lang="ro-RO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ș</a:t>
            </a:r>
            <a:r>
              <a:rPr lang="ro-R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</a:t>
            </a:r>
            <a:r>
              <a:rPr lang="ro-R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fără </a:t>
            </a:r>
            <a:r>
              <a:rPr lang="ro-RO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particule solide 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PM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 care se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poate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produce:</a:t>
            </a:r>
          </a:p>
          <a:p>
            <a:pPr algn="just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- </a:t>
            </a:r>
            <a:r>
              <a:rPr lang="en-US" sz="28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</a:t>
            </a:r>
            <a:r>
              <a:rPr lang="en-US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termic</a:t>
            </a:r>
            <a:r>
              <a:rPr lang="ro-RO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prin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ardere</a:t>
            </a:r>
            <a:endParaRPr lang="en-US" sz="2800" strike="noStrike" spc="-1" dirty="0" smtClean="0">
              <a:uFill>
                <a:solidFill>
                  <a:srgbClr val="FFFFFF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- </a:t>
            </a:r>
            <a:r>
              <a:rPr lang="en-US" sz="2800" b="1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</a:t>
            </a:r>
            <a:r>
              <a:rPr lang="en-US" sz="2800" b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electric</a:t>
            </a:r>
            <a:r>
              <a:rPr lang="ro-RO" sz="2800" b="1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 </a:t>
            </a:r>
            <a:r>
              <a:rPr lang="en-US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moto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generatoare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(concept </a:t>
            </a:r>
            <a:r>
              <a:rPr lang="en-US" sz="28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CHPAB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)</a:t>
            </a:r>
          </a:p>
          <a:p>
            <a:pPr algn="just">
              <a:lnSpc>
                <a:spcPct val="100000"/>
              </a:lnSpc>
            </a:pPr>
            <a:endParaRPr lang="ro-RO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ro-RO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2. </a:t>
            </a:r>
            <a:r>
              <a:rPr lang="en-US" sz="2800" b="1" strike="noStrike" spc="-1" dirty="0" smtClean="0"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BIOCHAR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calitate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superioar</a:t>
            </a:r>
            <a:r>
              <a:rPr lang="ro-R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ă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pentru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o-RO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î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ncorporare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o-RO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în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sol.</a:t>
            </a:r>
            <a:endParaRPr lang="ro-RO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3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92" y="696801"/>
            <a:ext cx="7544902" cy="57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1012432" y="1423499"/>
            <a:ext cx="10376004" cy="4746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Produce </a:t>
            </a:r>
            <a:r>
              <a:rPr lang="ro-RO" sz="2400" b="1" i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energie termică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şi </a:t>
            </a:r>
            <a:r>
              <a:rPr lang="ro-RO" sz="2400" b="1" strike="noStrike" spc="-1" dirty="0" smtClean="0">
                <a:uFill>
                  <a:solidFill>
                    <a:srgbClr val="FFFFFF"/>
                  </a:solidFill>
                </a:uFill>
                <a:latin typeface="Arial Unicode MS"/>
              </a:rPr>
              <a:t>BIOCHAR </a:t>
            </a:r>
            <a:r>
              <a:rPr lang="ro-RO" sz="2400" b="1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– </a:t>
            </a:r>
            <a:r>
              <a:rPr lang="ro-RO" sz="2400" spc="-1" dirty="0" smtClean="0"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în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concept </a:t>
            </a:r>
            <a:r>
              <a:rPr lang="ro-RO" sz="2800" b="1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CHAB</a:t>
            </a:r>
            <a:r>
              <a:rPr lang="ro-RO" sz="24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endParaRPr lang="ro-RO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Produce </a:t>
            </a:r>
            <a:r>
              <a:rPr lang="ro-RO" sz="2400" b="1" i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gaz combustibil </a:t>
            </a:r>
            <a:r>
              <a:rPr lang="ro-RO" sz="24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care arde curat</a:t>
            </a:r>
            <a:endParaRPr lang="ro-RO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</a:t>
            </a:r>
            <a:r>
              <a:rPr lang="ro-RO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Produce </a:t>
            </a:r>
            <a:r>
              <a:rPr lang="ro-R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energie termică ieftină</a:t>
            </a:r>
            <a:r>
              <a:rPr lang="ro-RO" sz="2800" b="1" spc="-1" dirty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2400" b="1" spc="-1" dirty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</a:rPr>
              <a:t>CÂND şi CÂT este NECESAR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Unicode MS"/>
            </a:endParaRPr>
          </a:p>
          <a:p>
            <a:pPr>
              <a:lnSpc>
                <a:spcPct val="15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  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Produce </a:t>
            </a:r>
            <a:r>
              <a:rPr lang="ro-RO" sz="2800" b="1" strike="noStrike" spc="-1" dirty="0" smtClean="0">
                <a:uFill>
                  <a:solidFill>
                    <a:srgbClr val="FFFFFF"/>
                  </a:solidFill>
                </a:uFill>
                <a:latin typeface="Arial Unicode MS"/>
              </a:rPr>
              <a:t>BIOCHAR</a:t>
            </a:r>
            <a:r>
              <a:rPr lang="ro-RO" sz="2400" b="1" i="1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de calitate</a:t>
            </a:r>
            <a:r>
              <a:rPr lang="ro-RO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2400" b="1" i="1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premium</a:t>
            </a:r>
            <a:r>
              <a:rPr lang="ro-RO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la 650 - 750</a:t>
            </a:r>
            <a:r>
              <a:rPr lang="ro-RO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°C</a:t>
            </a:r>
            <a:r>
              <a:rPr lang="ro-RO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endParaRPr lang="ro-RO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  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Func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ţionează cu</a:t>
            </a:r>
            <a:r>
              <a:rPr lang="ro-RO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</a:t>
            </a:r>
            <a:r>
              <a:rPr lang="ro-RO" sz="2400" b="1" i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Bilanţ</a:t>
            </a:r>
            <a:r>
              <a:rPr lang="ro-RO" sz="24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</a:t>
            </a:r>
            <a:r>
              <a:rPr lang="ro-RO" sz="2400" b="1" i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negativ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de carbon  </a:t>
            </a:r>
            <a:endParaRPr lang="ro-RO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           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  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Este </a:t>
            </a:r>
            <a:r>
              <a:rPr lang="ro-RO" sz="2400" b="1" i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ieftin, simplu</a:t>
            </a:r>
            <a:r>
              <a:rPr lang="ro-RO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</a:t>
            </a:r>
            <a:r>
              <a:rPr lang="ro-RO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şi </a:t>
            </a:r>
            <a:r>
              <a:rPr lang="ro-RO" sz="2400" b="1" i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sigur în funcţionare</a:t>
            </a:r>
            <a:endParaRPr lang="ro-RO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              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  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Este </a:t>
            </a:r>
            <a:r>
              <a:rPr lang="ro-RO" sz="2400" b="1" i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tolerant</a:t>
            </a:r>
            <a:r>
              <a:rPr lang="ro-RO" sz="24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la tipul de biomasă utilizată</a:t>
            </a:r>
            <a:endParaRPr lang="ro-RO" sz="2400" b="1" i="1" strike="noStrike" spc="-1" dirty="0" smtClean="0">
              <a:solidFill>
                <a:schemeClr val="accent6">
                  <a:lumMod val="50000"/>
                </a:schemeClr>
              </a:solidFill>
              <a:uFill>
                <a:solidFill>
                  <a:srgbClr val="FFFFFF"/>
                </a:solidFill>
              </a:uFill>
              <a:ea typeface="Arial Unicode MS"/>
            </a:endParaRPr>
          </a:p>
          <a:p>
            <a:pPr>
              <a:lnSpc>
                <a:spcPct val="15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                    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 </a:t>
            </a: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Pormovează </a:t>
            </a:r>
            <a:r>
              <a:rPr lang="ro-RO" sz="24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dezvoltare economică </a:t>
            </a:r>
            <a:r>
              <a:rPr lang="ro-RO" sz="24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locală </a:t>
            </a:r>
            <a:r>
              <a:rPr lang="ro-RO" sz="2400" b="1" i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durabil</a:t>
            </a:r>
            <a:r>
              <a:rPr lang="ro-RO" sz="24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ă</a:t>
            </a:r>
          </a:p>
          <a:p>
            <a:pPr>
              <a:lnSpc>
                <a:spcPct val="150000"/>
              </a:lnSpc>
            </a:pPr>
            <a:endParaRPr lang="ro-RO" sz="1800" b="1" i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621346" y="682902"/>
            <a:ext cx="1076709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32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De ce micro-gazeificare cu procedeu</a:t>
            </a:r>
            <a:r>
              <a:rPr lang="en-US" sz="32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l </a:t>
            </a:r>
            <a:r>
              <a:rPr lang="ro-RO" sz="36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TLUD</a:t>
            </a:r>
            <a:r>
              <a:rPr lang="en-US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-</a:t>
            </a:r>
            <a:r>
              <a:rPr lang="en-US" sz="36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GAZMER ?</a:t>
            </a:r>
            <a:endParaRPr lang="ro-RO" sz="36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7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 rotWithShape="1">
          <a:blip r:embed="rId3"/>
          <a:srcRect l="3823" t="2071" r="4516" b="1354"/>
          <a:stretch/>
        </p:blipFill>
        <p:spPr>
          <a:xfrm>
            <a:off x="5808809" y="1579418"/>
            <a:ext cx="2273009" cy="4337616"/>
          </a:xfrm>
          <a:prstGeom prst="rect">
            <a:avLst/>
          </a:prstGeom>
          <a:ln>
            <a:noFill/>
          </a:ln>
        </p:spPr>
      </p:pic>
      <p:pic>
        <p:nvPicPr>
          <p:cNvPr id="5" name="Picture 2"/>
          <p:cNvPicPr/>
          <p:nvPr/>
        </p:nvPicPr>
        <p:blipFill rotWithShape="1">
          <a:blip r:embed="rId4"/>
          <a:srcRect l="6253" t="1551" r="8006" b="1866"/>
          <a:stretch/>
        </p:blipFill>
        <p:spPr>
          <a:xfrm>
            <a:off x="8081818" y="1400153"/>
            <a:ext cx="1320800" cy="4501883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/>
          <p:nvPr/>
        </p:nvPicPr>
        <p:blipFill>
          <a:blip r:embed="rId5"/>
          <a:stretch/>
        </p:blipFill>
        <p:spPr>
          <a:xfrm>
            <a:off x="2737854" y="2456872"/>
            <a:ext cx="2305202" cy="3733629"/>
          </a:xfrm>
          <a:prstGeom prst="rect">
            <a:avLst/>
          </a:prstGeom>
          <a:ln>
            <a:noFill/>
          </a:ln>
        </p:spPr>
      </p:pic>
      <p:sp>
        <p:nvSpPr>
          <p:cNvPr id="9" name="CustomShape 1"/>
          <p:cNvSpPr/>
          <p:nvPr/>
        </p:nvSpPr>
        <p:spPr>
          <a:xfrm>
            <a:off x="923666" y="673693"/>
            <a:ext cx="9770286" cy="984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o-RO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Procedeul de </a:t>
            </a:r>
            <a:r>
              <a:rPr lang="ro-RO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micro-gazeificare</a:t>
            </a:r>
            <a:r>
              <a:rPr lang="ro-RO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28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TLUD</a:t>
            </a:r>
            <a:r>
              <a:rPr lang="en-US" sz="28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( Top-Lit-Up-Draft )</a:t>
            </a:r>
          </a:p>
          <a:p>
            <a:pPr algn="ctr">
              <a:lnSpc>
                <a:spcPct val="100000"/>
              </a:lnSpc>
            </a:pPr>
            <a:r>
              <a:rPr lang="en-US" sz="2800" b="1" i="1" spc="-1" dirty="0" smtClean="0">
                <a:uFill>
                  <a:solidFill>
                    <a:srgbClr val="FFFFFF"/>
                  </a:solidFill>
                </a:uFill>
                <a:latin typeface="Arial Unicode MS"/>
              </a:rPr>
              <a:t>Thomas Reed (1985)</a:t>
            </a:r>
            <a:endParaRPr lang="ro-RO" sz="1800" b="0" i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9" y="911005"/>
            <a:ext cx="37867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C00000"/>
                </a:solidFill>
              </a:rPr>
              <a:t>BIOCHAR</a:t>
            </a:r>
            <a:r>
              <a:rPr lang="ro-RO" sz="2400" b="1" dirty="0" smtClean="0"/>
              <a:t>-ul ob</a:t>
            </a:r>
            <a:r>
              <a:rPr lang="ro-RO" sz="2400" b="1" spc="-1" dirty="0" smtClean="0"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ţ</a:t>
            </a:r>
            <a:r>
              <a:rPr lang="ro-RO" sz="2400" b="1" dirty="0" smtClean="0"/>
              <a:t>inut cu gazogen TLUD-GAZMER </a:t>
            </a:r>
          </a:p>
          <a:p>
            <a:pPr algn="ctr"/>
            <a:r>
              <a:rPr lang="ro-RO" sz="2400" b="1" spc="-1" dirty="0" smtClean="0"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în </a:t>
            </a:r>
            <a:r>
              <a:rPr lang="ro-RO" sz="2400" b="1" dirty="0" smtClean="0"/>
              <a:t>concept CHAB</a:t>
            </a:r>
          </a:p>
          <a:p>
            <a:pPr algn="ctr"/>
            <a:r>
              <a:rPr lang="ro-RO" sz="2400" b="1" dirty="0" smtClean="0"/>
              <a:t>este produs cu</a:t>
            </a:r>
          </a:p>
          <a:p>
            <a:pPr algn="ctr"/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</a:rPr>
              <a:t>Bilan</a:t>
            </a:r>
            <a:r>
              <a:rPr lang="ro-RO" sz="2800" b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ţ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</a:rPr>
              <a:t>  CO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</a:rPr>
              <a:t> negativ </a:t>
            </a:r>
          </a:p>
          <a:p>
            <a:r>
              <a:rPr lang="ro-RO" sz="2400" b="1" dirty="0" smtClean="0"/>
              <a:t>     </a:t>
            </a:r>
            <a:r>
              <a:rPr lang="ro-RO" sz="3200" b="1" dirty="0" smtClean="0"/>
              <a:t>+</a:t>
            </a:r>
            <a:r>
              <a:rPr lang="ro-RO" sz="2400" b="1" dirty="0" smtClean="0"/>
              <a:t>  </a:t>
            </a:r>
            <a:r>
              <a:rPr lang="ro-RO" sz="3200" b="1" dirty="0" smtClean="0"/>
              <a:t>SIGUR          </a:t>
            </a:r>
          </a:p>
          <a:p>
            <a:r>
              <a:rPr lang="ro-RO" sz="3200" b="1" dirty="0" smtClean="0"/>
              <a:t>    + SIMPLU</a:t>
            </a:r>
          </a:p>
          <a:p>
            <a:r>
              <a:rPr lang="ro-RO" sz="3200" b="1" dirty="0" smtClean="0"/>
              <a:t>    + IEFTIN</a:t>
            </a:r>
          </a:p>
          <a:p>
            <a:pPr algn="ctr"/>
            <a:r>
              <a:rPr lang="ro-RO" sz="3200" b="1" dirty="0" smtClean="0"/>
              <a:t>+ </a:t>
            </a:r>
            <a:r>
              <a:rPr lang="ro-RO" sz="2400" b="1" dirty="0" smtClean="0"/>
              <a:t>Sarcin</a:t>
            </a:r>
            <a:r>
              <a:rPr lang="ro-RO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ă</a:t>
            </a:r>
            <a:r>
              <a:rPr lang="ro-RO" sz="2400" b="1" dirty="0" smtClean="0"/>
              <a:t> termic</a:t>
            </a:r>
            <a:r>
              <a:rPr lang="ro-RO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ă</a:t>
            </a:r>
            <a:r>
              <a:rPr lang="ro-RO" sz="2400" b="1" dirty="0" smtClean="0"/>
              <a:t> </a:t>
            </a:r>
            <a:r>
              <a:rPr lang="ro-RO" sz="2400" b="1" dirty="0" smtClean="0"/>
              <a:t>variabil</a:t>
            </a:r>
            <a:r>
              <a:rPr lang="ro-RO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ă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,</a:t>
            </a:r>
            <a:r>
              <a:rPr lang="ro-RO" sz="2400" b="1" dirty="0" smtClean="0"/>
              <a:t> </a:t>
            </a:r>
            <a:r>
              <a:rPr lang="ro-RO" sz="2400" b="1" dirty="0" smtClean="0"/>
              <a:t>adaptabil</a:t>
            </a:r>
            <a:r>
              <a:rPr lang="ro-RO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ă</a:t>
            </a:r>
            <a:r>
              <a:rPr lang="ro-RO" sz="2400" b="1" dirty="0" smtClean="0"/>
              <a:t> la cerin</a:t>
            </a:r>
            <a:r>
              <a:rPr lang="ro-RO" sz="2400" b="1" spc="-1" dirty="0" smtClean="0"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ţ</a:t>
            </a:r>
            <a:r>
              <a:rPr lang="ro-RO" sz="2400" b="1" dirty="0" smtClean="0"/>
              <a:t>ele de consum.</a:t>
            </a:r>
          </a:p>
          <a:p>
            <a:pPr algn="ctr"/>
            <a:r>
              <a:rPr lang="ro-RO" sz="2400" b="1" dirty="0" smtClean="0"/>
              <a:t>Puteri: </a:t>
            </a:r>
            <a:r>
              <a:rPr lang="ro-RO" sz="2400" b="1" dirty="0" smtClean="0">
                <a:solidFill>
                  <a:srgbClr val="FF0000"/>
                </a:solidFill>
              </a:rPr>
              <a:t>2 – 80 kWt</a:t>
            </a:r>
            <a:endParaRPr lang="ro-RO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49" y="757158"/>
            <a:ext cx="6561823" cy="53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97275" y="6039230"/>
            <a:ext cx="44100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o-RO" altLang="en-US" sz="1800" b="1" dirty="0"/>
              <a:t>(produc</a:t>
            </a:r>
            <a:r>
              <a:rPr lang="ro-RO" altLang="ko-KR" sz="1800" b="1" dirty="0"/>
              <a:t>ă</a:t>
            </a:r>
            <a:r>
              <a:rPr lang="ro-RO" altLang="en-US" sz="1800" b="1" dirty="0"/>
              <a:t>tor PROMECO-SD Romania)</a:t>
            </a:r>
            <a:endParaRPr lang="en-US" altLang="en-US" sz="1800" dirty="0"/>
          </a:p>
        </p:txBody>
      </p:sp>
      <p:pic>
        <p:nvPicPr>
          <p:cNvPr id="13" name="Picture 6" descr="SCAN0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24001" r="13702" b="7770"/>
          <a:stretch>
            <a:fillRect/>
          </a:stretch>
        </p:blipFill>
        <p:spPr bwMode="auto">
          <a:xfrm>
            <a:off x="839787" y="752712"/>
            <a:ext cx="6244777" cy="41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43000" y="5078550"/>
            <a:ext cx="95480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/>
              <a:t>Generatoare</a:t>
            </a:r>
            <a:r>
              <a:rPr lang="en-US" altLang="en-US" sz="2800" b="1" dirty="0" smtClean="0"/>
              <a:t> de </a:t>
            </a:r>
            <a:r>
              <a:rPr lang="en-US" altLang="en-US" sz="2800" b="1" dirty="0" err="1" smtClean="0"/>
              <a:t>aer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cald</a:t>
            </a:r>
            <a:r>
              <a:rPr lang="en-US" altLang="en-US" sz="2800" b="1" dirty="0" smtClean="0"/>
              <a:t> de 20 - 40 </a:t>
            </a:r>
            <a:r>
              <a:rPr lang="en-US" altLang="en-US" sz="2800" b="1" dirty="0" err="1" smtClean="0"/>
              <a:t>kW</a:t>
            </a:r>
            <a:r>
              <a:rPr lang="en-US" altLang="en-US" sz="2000" b="1" dirty="0" err="1" smtClean="0"/>
              <a:t>t</a:t>
            </a:r>
            <a:r>
              <a:rPr lang="en-US" altLang="en-US" sz="2800" b="1" dirty="0" smtClean="0"/>
              <a:t> cu </a:t>
            </a:r>
            <a:r>
              <a:rPr lang="en-US" altLang="en-US" sz="2800" b="1" dirty="0" err="1" smtClean="0"/>
              <a:t>gazogen</a:t>
            </a:r>
            <a:r>
              <a:rPr lang="en-US" altLang="en-US" sz="2800" b="1" dirty="0" smtClean="0"/>
              <a:t> GAZMER.T </a:t>
            </a:r>
            <a:r>
              <a:rPr lang="ro-RO" sz="2800" b="1" spc="-1" dirty="0"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în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concept CHAB </a:t>
            </a:r>
            <a:r>
              <a:rPr lang="ro-RO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şi </a:t>
            </a:r>
            <a:r>
              <a:rPr lang="en-US" altLang="en-US" sz="2800" b="1" dirty="0" err="1" smtClean="0"/>
              <a:t>schimb</a:t>
            </a:r>
            <a:r>
              <a:rPr lang="ro-RO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ă</a:t>
            </a:r>
            <a:r>
              <a:rPr lang="en-US" altLang="en-US" sz="2800" b="1" dirty="0" smtClean="0"/>
              <a:t>tor de c</a:t>
            </a:r>
            <a:r>
              <a:rPr lang="ro-RO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ă</a:t>
            </a:r>
            <a:r>
              <a:rPr lang="en-US" altLang="en-US" sz="2800" b="1" dirty="0" err="1" smtClean="0"/>
              <a:t>ldur</a:t>
            </a:r>
            <a:r>
              <a:rPr lang="ro-RO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ă</a:t>
            </a:r>
            <a:endParaRPr lang="ro-RO" alt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10475" y="616890"/>
            <a:ext cx="330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DA</a:t>
            </a:r>
            <a:r>
              <a:rPr lang="ro-RO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este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CHAB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!</a:t>
            </a:r>
            <a:endParaRPr lang="ro-RO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3" t="17245" r="22534" b="6868"/>
          <a:stretch/>
        </p:blipFill>
        <p:spPr>
          <a:xfrm>
            <a:off x="7535900" y="1363576"/>
            <a:ext cx="3248026" cy="35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26133" y="968097"/>
            <a:ext cx="9610295" cy="4826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2400" b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De ce</a:t>
            </a:r>
            <a:r>
              <a:rPr lang="ro-RO" sz="22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</a:t>
            </a:r>
            <a:r>
              <a:rPr lang="ro-RO" sz="2800" b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BIOMASĂ</a:t>
            </a:r>
            <a:r>
              <a:rPr lang="ro-RO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3200" b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?</a:t>
            </a:r>
            <a:endParaRPr lang="ro-RO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o-RO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o-RO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    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Există din </a:t>
            </a:r>
            <a:r>
              <a:rPr lang="ro-RO" sz="28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abundenţă</a:t>
            </a:r>
            <a:endParaRPr lang="ro-RO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      Este </a:t>
            </a:r>
            <a:r>
              <a:rPr lang="ro-RO" sz="28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ieftină</a:t>
            </a:r>
            <a:endParaRPr lang="ro-RO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         Este o sursă </a:t>
            </a:r>
            <a:r>
              <a:rPr lang="ro-RO" sz="28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regenerabilă</a:t>
            </a: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de energie</a:t>
            </a:r>
            <a:endParaRPr lang="ro-RO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o-RO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            Produce energie </a:t>
            </a:r>
            <a:r>
              <a:rPr lang="ro-RO" sz="28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curată</a:t>
            </a:r>
          </a:p>
          <a:p>
            <a:pPr>
              <a:lnSpc>
                <a:spcPct val="150000"/>
              </a:lnSpc>
            </a:pPr>
            <a:r>
              <a:rPr lang="ro-RO" sz="2800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                </a:t>
            </a:r>
            <a:r>
              <a:rPr lang="ro-RO" sz="2800" spc="-1" dirty="0" smtClean="0">
                <a:uFill>
                  <a:solidFill>
                    <a:srgbClr val="FFFFFF"/>
                  </a:solidFill>
                </a:uFill>
                <a:latin typeface="Arial Unicode MS"/>
              </a:rPr>
              <a:t>Surs</a:t>
            </a:r>
            <a:r>
              <a:rPr lang="ro-R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ă</a:t>
            </a:r>
            <a:r>
              <a:rPr lang="ro-RO" sz="2800" spc="-1" dirty="0" smtClean="0">
                <a:uFill>
                  <a:solidFill>
                    <a:srgbClr val="FFFFFF"/>
                  </a:solidFill>
                </a:uFill>
                <a:latin typeface="Arial Unicode MS"/>
              </a:rPr>
              <a:t> de </a:t>
            </a:r>
            <a:r>
              <a:rPr lang="ro-RO" sz="28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BIOCHAR</a:t>
            </a:r>
            <a:r>
              <a:rPr lang="ro-RO" sz="2800" b="1" spc="-1" dirty="0" smtClean="0"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2800" spc="-1" dirty="0" smtClean="0">
                <a:uFill>
                  <a:solidFill>
                    <a:srgbClr val="FFFFFF"/>
                  </a:solidFill>
                </a:uFill>
                <a:latin typeface="Arial Unicode MS"/>
              </a:rPr>
              <a:t>de calitate</a:t>
            </a:r>
            <a:r>
              <a:rPr lang="ro-RO" sz="220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ro-RO" sz="2200" b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                                                     </a:t>
            </a:r>
            <a:r>
              <a:rPr lang="ro-RO" sz="2800" b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CÂND</a:t>
            </a:r>
            <a:r>
              <a:rPr lang="ro-RO" sz="2200" b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şi </a:t>
            </a:r>
            <a:r>
              <a:rPr lang="ro-RO" sz="2800" b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CÂT</a:t>
            </a:r>
            <a:r>
              <a:rPr lang="ro-RO" sz="2200" b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este </a:t>
            </a:r>
            <a:r>
              <a:rPr lang="ro-RO" sz="2800" b="1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NECESAR</a:t>
            </a:r>
            <a:r>
              <a:rPr lang="ro-RO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 </a:t>
            </a:r>
            <a:r>
              <a:rPr lang="ro-RO" sz="3200" b="0" strike="noStrike" spc="-1" dirty="0" smtClean="0">
                <a:solidFill>
                  <a:srgbClr val="28AB21"/>
                </a:solidFill>
                <a:uFill>
                  <a:solidFill>
                    <a:srgbClr val="FFFFFF"/>
                  </a:solidFill>
                </a:uFill>
                <a:latin typeface="Arial Unicode MS"/>
              </a:rPr>
              <a:t>!</a:t>
            </a:r>
            <a:endParaRPr lang="ro-RO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5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36295" y="1703187"/>
            <a:ext cx="872690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/>
              <a:t>1</a:t>
            </a:r>
            <a:r>
              <a:rPr lang="en-US" altLang="en-US" sz="3200" dirty="0"/>
              <a:t>.</a:t>
            </a:r>
            <a:r>
              <a:rPr lang="en-US" altLang="en-US" dirty="0"/>
              <a:t> </a:t>
            </a:r>
            <a:r>
              <a:rPr lang="ro-RO" altLang="en-US" sz="2600" dirty="0"/>
              <a:t>Producerea concomitentă de </a:t>
            </a:r>
            <a:r>
              <a:rPr lang="ro-RO" altLang="en-US" sz="2600" b="1" dirty="0">
                <a:solidFill>
                  <a:srgbClr val="FF0000"/>
                </a:solidFill>
              </a:rPr>
              <a:t>energie termică </a:t>
            </a:r>
            <a:r>
              <a:rPr lang="ro-RO" altLang="en-US" sz="2600" dirty="0"/>
              <a:t>şi </a:t>
            </a:r>
            <a:r>
              <a:rPr lang="ro-RO" altLang="en-US" sz="2600" b="1" dirty="0"/>
              <a:t>biochar</a:t>
            </a:r>
            <a:r>
              <a:rPr lang="ro-RO" altLang="en-US" sz="2600" dirty="0"/>
              <a:t> caracterizată prin conceptul sinergic denumit </a:t>
            </a:r>
            <a:r>
              <a:rPr lang="ro-RO" altLang="en-US" sz="3200" b="1" dirty="0" smtClean="0">
                <a:solidFill>
                  <a:srgbClr val="CC0000"/>
                </a:solidFill>
              </a:rPr>
              <a:t>CHAB</a:t>
            </a:r>
            <a:r>
              <a:rPr lang="ro-RO" altLang="en-US" sz="2600" dirty="0" smtClean="0"/>
              <a:t>,</a:t>
            </a:r>
            <a:r>
              <a:rPr lang="en-US" altLang="en-US" sz="2600" dirty="0" smtClean="0"/>
              <a:t> </a:t>
            </a:r>
            <a:r>
              <a:rPr lang="ro-RO" altLang="en-US" sz="2600" dirty="0" smtClean="0"/>
              <a:t>reprezintă </a:t>
            </a:r>
            <a:r>
              <a:rPr lang="ro-RO" altLang="en-US" sz="2600" dirty="0"/>
              <a:t>o modalitate economică şi ecologică de valorificare integrală a </a:t>
            </a:r>
            <a:r>
              <a:rPr lang="ro-RO" altLang="en-US" sz="2600" b="1" dirty="0" smtClean="0">
                <a:solidFill>
                  <a:srgbClr val="00B050"/>
                </a:solidFill>
              </a:rPr>
              <a:t>biomasei reziduale</a:t>
            </a:r>
            <a:r>
              <a:rPr lang="ro-RO" altLang="en-US" sz="2600" b="1" dirty="0">
                <a:solidFill>
                  <a:srgbClr val="00B050"/>
                </a:solidFill>
              </a:rPr>
              <a:t> agricolă</a:t>
            </a:r>
            <a:r>
              <a:rPr lang="ro-RO" altLang="en-US" sz="2600" b="1" dirty="0" smtClean="0">
                <a:solidFill>
                  <a:srgbClr val="00B050"/>
                </a:solidFill>
              </a:rPr>
              <a:t> şi </a:t>
            </a:r>
            <a:r>
              <a:rPr lang="ro-RO" altLang="en-US" sz="2600" b="1" dirty="0" smtClean="0">
                <a:solidFill>
                  <a:srgbClr val="00B050"/>
                </a:solidFill>
              </a:rPr>
              <a:t>forestieră</a:t>
            </a:r>
            <a:r>
              <a:rPr lang="ro-RO" altLang="en-US" sz="2600" dirty="0" smtClean="0"/>
              <a:t>, </a:t>
            </a:r>
            <a:r>
              <a:rPr lang="ro-RO" altLang="en-US" sz="2600" dirty="0"/>
              <a:t>locale şi regionale, pentru creşterea nivelului de independenţă energetică </a:t>
            </a:r>
            <a:r>
              <a:rPr lang="en-US" altLang="en-US" sz="2600" b="1" dirty="0" err="1">
                <a:solidFill>
                  <a:srgbClr val="FF0000"/>
                </a:solidFill>
              </a:rPr>
              <a:t>casnic</a:t>
            </a:r>
            <a:r>
              <a:rPr lang="ro-RO" altLang="en-US" sz="2600" b="1" dirty="0">
                <a:solidFill>
                  <a:srgbClr val="FF0000"/>
                </a:solidFill>
              </a:rPr>
              <a:t>ă</a:t>
            </a:r>
            <a:r>
              <a:rPr lang="ro-RO" altLang="en-US" sz="2600" dirty="0"/>
              <a:t> şi </a:t>
            </a:r>
            <a:r>
              <a:rPr lang="ro-RO" altLang="en-US" sz="2600" b="1" dirty="0"/>
              <a:t>tehnologică</a:t>
            </a:r>
            <a:r>
              <a:rPr lang="ro-RO" altLang="en-US" sz="2600" dirty="0"/>
              <a:t>, creşterea </a:t>
            </a:r>
            <a:r>
              <a:rPr lang="ro-RO" altLang="en-US" sz="2600" dirty="0" smtClean="0"/>
              <a:t>potenţialului </a:t>
            </a:r>
            <a:r>
              <a:rPr lang="ro-RO" altLang="en-US" sz="2600" dirty="0"/>
              <a:t>productiv al terenurilor agricole, precum şi de sechestrare în sol pe perioade lungi a carbonului atmosferic.</a:t>
            </a:r>
            <a:r>
              <a:rPr lang="ro-RO" altLang="en-US" dirty="0"/>
              <a:t>	</a:t>
            </a:r>
            <a:endParaRPr lang="ro-RO" altLang="en-US" b="1" dirty="0">
              <a:solidFill>
                <a:srgbClr val="28AB2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5865" y="664143"/>
            <a:ext cx="285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CONCLUZII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02340" y="1711910"/>
            <a:ext cx="8646560" cy="38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o-RO" altLang="en-US" sz="3200" b="1" dirty="0"/>
              <a:t>2.</a:t>
            </a:r>
            <a:r>
              <a:rPr lang="ro-RO" altLang="en-US" sz="2800" dirty="0"/>
              <a:t> </a:t>
            </a:r>
            <a:r>
              <a:rPr lang="ro-RO" altLang="en-US" sz="2600" dirty="0" smtClean="0"/>
              <a:t>Aplicarea conceptului </a:t>
            </a:r>
            <a:r>
              <a:rPr lang="ro-RO" altLang="en-US" sz="2600" b="1" dirty="0" smtClean="0">
                <a:solidFill>
                  <a:srgbClr val="CC0000"/>
                </a:solidFill>
              </a:rPr>
              <a:t>CHAB</a:t>
            </a:r>
            <a:r>
              <a:rPr lang="ro-RO" altLang="en-US" sz="2600" dirty="0" smtClean="0"/>
              <a:t> are ca rezultat o reducere semnificativă a costului energiei termice, în special în cazul utilizării locale a biomasei reziduale tocată şi uscată natural sau forţat.</a:t>
            </a:r>
          </a:p>
          <a:p>
            <a:pPr algn="just">
              <a:lnSpc>
                <a:spcPct val="110000"/>
              </a:lnSpc>
            </a:pPr>
            <a:endParaRPr lang="ro-RO" altLang="en-US" sz="1000" dirty="0" smtClean="0"/>
          </a:p>
          <a:p>
            <a:pPr algn="just">
              <a:lnSpc>
                <a:spcPct val="110000"/>
              </a:lnSpc>
            </a:pPr>
            <a:r>
              <a:rPr lang="ro-RO" altLang="en-US" sz="2600" dirty="0" smtClean="0"/>
              <a:t>  </a:t>
            </a:r>
            <a:r>
              <a:rPr lang="ro-RO" altLang="en-US" sz="2600" b="1" dirty="0" smtClean="0">
                <a:solidFill>
                  <a:schemeClr val="accent6">
                    <a:lumMod val="75000"/>
                  </a:schemeClr>
                </a:solidFill>
              </a:rPr>
              <a:t>Prin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valorificarea</a:t>
            </a:r>
            <a:r>
              <a:rPr lang="ro-RO" alt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directă în ferme a resurselor proprii de biomasă se poate obţine energie termică cu costuri aproape de zero şi </a:t>
            </a:r>
            <a:r>
              <a:rPr lang="ro-RO" altLang="en-US" sz="2600" b="1" dirty="0" smtClean="0">
                <a:solidFill>
                  <a:srgbClr val="FF0000"/>
                </a:solidFill>
              </a:rPr>
              <a:t>se reduce semnificativ consumul de combustibili fosili</a:t>
            </a:r>
            <a:r>
              <a:rPr lang="ro-RO" altLang="en-US" sz="2600" b="1" dirty="0" smtClean="0">
                <a:solidFill>
                  <a:srgbClr val="28AB21"/>
                </a:solidFill>
              </a:rPr>
              <a:t>.</a:t>
            </a:r>
            <a:endParaRPr lang="ro-RO" altLang="en-US" sz="2600" b="1" dirty="0">
              <a:solidFill>
                <a:srgbClr val="28AB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7258" y="664243"/>
            <a:ext cx="285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CONCLUZII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18321" y="1560995"/>
            <a:ext cx="9179093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/>
              <a:t>3.</a:t>
            </a:r>
            <a:r>
              <a:rPr lang="en-US" altLang="en-US" sz="2600" dirty="0"/>
              <a:t> </a:t>
            </a:r>
            <a:r>
              <a:rPr lang="ro-RO" altLang="en-US" sz="2600" dirty="0" smtClean="0"/>
              <a:t>Prin încorporarea biocharului în solurile agricole se obţine o </a:t>
            </a:r>
            <a:r>
              <a:rPr lang="en-US" altLang="en-US" sz="2600" dirty="0" smtClean="0"/>
              <a:t>m</a:t>
            </a:r>
            <a:r>
              <a:rPr lang="ro-RO" altLang="en-US" sz="2600" dirty="0" smtClean="0"/>
              <a:t>ă</a:t>
            </a:r>
            <a:r>
              <a:rPr lang="en-US" altLang="en-US" sz="2600" dirty="0" err="1" smtClean="0"/>
              <a:t>rire</a:t>
            </a:r>
            <a:r>
              <a:rPr lang="en-US" altLang="en-US" sz="2600" dirty="0" smtClean="0"/>
              <a:t> </a:t>
            </a:r>
            <a:r>
              <a:rPr lang="ro-RO" altLang="en-US" sz="2600" dirty="0" smtClean="0"/>
              <a:t>a fertilităţii concretizată prin </a:t>
            </a:r>
            <a:r>
              <a:rPr lang="ro-RO" altLang="en-US" sz="2600" b="1" dirty="0" smtClean="0">
                <a:solidFill>
                  <a:schemeClr val="accent6">
                    <a:lumMod val="75000"/>
                  </a:schemeClr>
                </a:solidFill>
              </a:rPr>
              <a:t>creşteri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&gt; </a:t>
            </a:r>
            <a:r>
              <a:rPr lang="ro-RO" altLang="en-US" sz="2600" b="1" dirty="0" smtClean="0">
                <a:solidFill>
                  <a:schemeClr val="accent6">
                    <a:lumMod val="75000"/>
                  </a:schemeClr>
                </a:solidFill>
              </a:rPr>
              <a:t>10% a producţiei vegetale. </a:t>
            </a:r>
          </a:p>
          <a:p>
            <a:pPr algn="just"/>
            <a:r>
              <a:rPr lang="ro-RO" altLang="en-US" sz="1000" dirty="0" smtClean="0"/>
              <a:t> </a:t>
            </a:r>
            <a:endParaRPr lang="en-US" altLang="en-US" sz="1000" dirty="0" smtClean="0"/>
          </a:p>
          <a:p>
            <a:pPr algn="just"/>
            <a:r>
              <a:rPr lang="en-US" altLang="en-US" sz="2600" dirty="0" smtClean="0"/>
              <a:t>   </a:t>
            </a:r>
            <a:r>
              <a:rPr lang="ro-RO" altLang="en-US" sz="2600" dirty="0" smtClean="0"/>
              <a:t>Se sechestrează ecologic carbonul atmosferic, în medie circa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>
                <a:solidFill>
                  <a:srgbClr val="28AB21"/>
                </a:solidFill>
              </a:rPr>
              <a:t>5</a:t>
            </a:r>
            <a:r>
              <a:rPr lang="ro-RO" altLang="en-US" sz="2600" b="1" dirty="0" smtClean="0">
                <a:solidFill>
                  <a:srgbClr val="28AB21"/>
                </a:solidFill>
              </a:rPr>
              <a:t>00 </a:t>
            </a:r>
            <a:r>
              <a:rPr lang="ro-RO" altLang="en-US" sz="2600" b="1" dirty="0" smtClean="0">
                <a:solidFill>
                  <a:srgbClr val="28AB21"/>
                </a:solidFill>
              </a:rPr>
              <a:t>kg.CO2/t.bm</a:t>
            </a:r>
            <a:r>
              <a:rPr lang="ro-RO" altLang="en-US" sz="2600" dirty="0" smtClean="0"/>
              <a:t>, modalitate care este foarte economică comparativ cu alte procedee propuse şi</a:t>
            </a:r>
            <a:r>
              <a:rPr lang="ro-RO" altLang="ko-KR" sz="2600" dirty="0" smtClean="0"/>
              <a:t> încercate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r>
              <a:rPr lang="ro-RO" altLang="ko-KR" sz="1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altLang="ko-KR" sz="2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en-US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Se preconizeaz</a:t>
            </a:r>
            <a:r>
              <a:rPr lang="ro-RO" altLang="en-US" sz="2600" dirty="0" smtClean="0"/>
              <a:t>ă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acordarea de </a:t>
            </a:r>
            <a:r>
              <a:rPr lang="ro-RO" altLang="ko-KR" sz="2600" b="1" i="1" dirty="0" smtClean="0">
                <a:solidFill>
                  <a:srgbClr val="28AB2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certificate verzi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pentru masa de carbon </a:t>
            </a:r>
            <a:r>
              <a:rPr lang="ro-RO" altLang="en-US" sz="2600" dirty="0" smtClean="0"/>
              <a:t>î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ncorporat</a:t>
            </a:r>
            <a:r>
              <a:rPr lang="ro-RO" altLang="en-US" sz="2600" dirty="0" smtClean="0"/>
              <a:t>ă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o-RO" altLang="en-US" sz="2600" dirty="0" smtClean="0"/>
              <a:t>în</a:t>
            </a:r>
            <a:r>
              <a:rPr lang="ro-RO" altLang="ko-KR" sz="2600" dirty="0" smtClean="0"/>
              <a:t> 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sol, ceea ce face va face ca conceptul </a:t>
            </a:r>
            <a:r>
              <a:rPr lang="ro-RO" altLang="ko-KR" sz="2800" b="1" dirty="0" smtClean="0">
                <a:solidFill>
                  <a:srgbClr val="CC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CHAB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s</a:t>
            </a:r>
            <a:r>
              <a:rPr lang="ro-RO" altLang="en-US" sz="2600" dirty="0" smtClean="0"/>
              <a:t>ă</a:t>
            </a:r>
            <a:r>
              <a:rPr lang="ro-RO" altLang="ko-KR" sz="2600" dirty="0" smtClean="0"/>
              <a:t> 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fie </a:t>
            </a:r>
            <a:r>
              <a:rPr lang="ro-RO" altLang="en-US" sz="2600" dirty="0" smtClean="0"/>
              <a:t>şi</a:t>
            </a:r>
            <a:r>
              <a:rPr lang="ro-RO" altLang="ko-KR" dirty="0" smtClean="0"/>
              <a:t> </a:t>
            </a:r>
            <a:r>
              <a:rPr lang="ro-RO" altLang="ko-KR" sz="2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mai </a:t>
            </a:r>
            <a:r>
              <a:rPr lang="ro-RO" altLang="ko-KR" sz="2800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atractiv economic. </a:t>
            </a:r>
            <a:endParaRPr lang="ro-RO" altLang="en-US" sz="2800" b="1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248" y="673768"/>
            <a:ext cx="285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CONCLUZII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493" y="683393"/>
            <a:ext cx="285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CONCLUZII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7757" y="1614653"/>
            <a:ext cx="8629717" cy="39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en-US" sz="3200" b="1" dirty="0" smtClean="0"/>
              <a:t>4</a:t>
            </a:r>
            <a:r>
              <a:rPr lang="ro-RO" altLang="en-US" sz="3200" b="1" dirty="0" smtClean="0"/>
              <a:t>.</a:t>
            </a:r>
            <a:r>
              <a:rPr lang="ro-RO" altLang="en-US" sz="2800" dirty="0" smtClean="0"/>
              <a:t> Producerea de energie termică şi de biochar din biomasa reziduală agricolă şi forestieră se poate face </a:t>
            </a:r>
            <a:r>
              <a:rPr lang="ro-RO" altLang="en-US" sz="2800" b="1" dirty="0" smtClean="0">
                <a:solidFill>
                  <a:srgbClr val="FF0000"/>
                </a:solidFill>
              </a:rPr>
              <a:t>efficient</a:t>
            </a:r>
            <a:r>
              <a:rPr lang="ro-RO" altLang="en-US" sz="2800" dirty="0" smtClean="0"/>
              <a:t> şi </a:t>
            </a:r>
            <a:r>
              <a:rPr lang="ro-RO" altLang="en-US" sz="2800" b="1" dirty="0" smtClean="0">
                <a:solidFill>
                  <a:srgbClr val="FF0000"/>
                </a:solidFill>
              </a:rPr>
              <a:t>ieftin</a:t>
            </a:r>
            <a:r>
              <a:rPr lang="ro-RO" altLang="en-US" sz="2800" dirty="0" smtClean="0"/>
              <a:t> cu </a:t>
            </a:r>
            <a:r>
              <a:rPr lang="ro-RO" altLang="en-US" sz="2800" b="1" dirty="0" smtClean="0"/>
              <a:t>instalaţii concepute şi produse în ROMANIA.</a:t>
            </a:r>
          </a:p>
          <a:p>
            <a:pPr algn="just">
              <a:lnSpc>
                <a:spcPct val="110000"/>
              </a:lnSpc>
            </a:pPr>
            <a:r>
              <a:rPr lang="en-US" altLang="en-US" sz="2800" dirty="0" smtClean="0"/>
              <a:t>   </a:t>
            </a:r>
            <a:r>
              <a:rPr lang="ro-RO" altLang="en-US" sz="2800" dirty="0" smtClean="0"/>
              <a:t>Se valorifică astfel cea mai mare resursă naţională de energie regenerabilă pentru reducerea sărăciei energetice şi pentru dezvoltarea durabilă a </a:t>
            </a:r>
            <a:r>
              <a:rPr lang="ro-RO" altLang="en-US" sz="2800" b="1" dirty="0" smtClean="0"/>
              <a:t>ROMANIEI</a:t>
            </a:r>
            <a:r>
              <a:rPr lang="ro-RO" alt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3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9786" y="2348565"/>
            <a:ext cx="903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i="1" dirty="0">
                <a:solidFill>
                  <a:schemeClr val="accent6">
                    <a:lumMod val="75000"/>
                  </a:schemeClr>
                </a:solidFill>
              </a:rPr>
              <a:t>Biomasa, un viitor sigur pentru </a:t>
            </a:r>
            <a:endParaRPr lang="en-US" sz="3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</a:t>
            </a:r>
            <a:r>
              <a:rPr lang="ro-RO" sz="3600" b="1" i="1" dirty="0" smtClean="0">
                <a:solidFill>
                  <a:schemeClr val="accent6">
                    <a:lumMod val="75000"/>
                  </a:schemeClr>
                </a:solidFill>
              </a:rPr>
              <a:t>dezvoltarea agriculturii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521" y="1020278"/>
            <a:ext cx="3128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</a:rPr>
              <a:t>S-a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</a:rPr>
              <a:t>prezentat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32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7420842" y="5013323"/>
            <a:ext cx="3657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Va</a:t>
            </a:r>
            <a:r>
              <a:rPr lang="en-US" sz="3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multumim</a:t>
            </a:r>
            <a:r>
              <a:rPr lang="en-US" sz="3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pentru</a:t>
            </a:r>
            <a:r>
              <a:rPr lang="en-US" sz="3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atentie</a:t>
            </a:r>
            <a:r>
              <a:rPr lang="en-US" sz="3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36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86" y="1617394"/>
            <a:ext cx="7439025" cy="4181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278" y="721895"/>
            <a:ext cx="1036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</a:rPr>
              <a:t>Biomasa agricolă rezidual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</a:rPr>
              <a:t> 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</a:rPr>
              <a:t>sursă regenerabilă de energi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83" y="664143"/>
            <a:ext cx="7484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solidFill>
                  <a:srgbClr val="FF0000"/>
                </a:solidFill>
              </a:rPr>
              <a:t>Eficien</a:t>
            </a:r>
            <a:r>
              <a:rPr lang="ro-RO" altLang="en-US" sz="2800" b="1" dirty="0" smtClean="0">
                <a:solidFill>
                  <a:srgbClr val="FF0000"/>
                </a:solidFill>
              </a:rPr>
              <a:t>ţ</a:t>
            </a:r>
            <a:r>
              <a:rPr lang="ro-RO" sz="2800" b="1" dirty="0" smtClean="0">
                <a:solidFill>
                  <a:srgbClr val="FF0000"/>
                </a:solidFill>
              </a:rPr>
              <a:t>a energetic</a:t>
            </a:r>
            <a:r>
              <a:rPr lang="ro-RO" altLang="en-US" sz="2800" b="1" dirty="0" smtClean="0">
                <a:solidFill>
                  <a:srgbClr val="FF0000"/>
                </a:solidFill>
              </a:rPr>
              <a:t>ă</a:t>
            </a:r>
            <a:r>
              <a:rPr lang="ro-RO" sz="2800" b="1" dirty="0" smtClean="0">
                <a:solidFill>
                  <a:srgbClr val="FF0000"/>
                </a:solidFill>
              </a:rPr>
              <a:t> a culturi</a:t>
            </a:r>
            <a:r>
              <a:rPr lang="en-US" sz="2800" b="1" dirty="0" err="1" smtClean="0">
                <a:solidFill>
                  <a:srgbClr val="FF0000"/>
                </a:solidFill>
              </a:rPr>
              <a:t>lor</a:t>
            </a:r>
            <a:r>
              <a:rPr lang="ro-RO" sz="2800" b="1" dirty="0" smtClean="0">
                <a:solidFill>
                  <a:srgbClr val="FF0000"/>
                </a:solidFill>
              </a:rPr>
              <a:t> agricole</a:t>
            </a:r>
            <a:endParaRPr lang="ro-RO" b="1" dirty="0" smtClean="0"/>
          </a:p>
          <a:p>
            <a:pPr algn="ctr"/>
            <a:endParaRPr lang="ro-RO" sz="1200" b="1" dirty="0" smtClean="0"/>
          </a:p>
          <a:p>
            <a:pPr algn="ctr"/>
            <a:r>
              <a:rPr lang="ro-RO" sz="2400" b="1" dirty="0" smtClean="0"/>
              <a:t>EFEN = (Ebal+Ebr)/Econs = EFENp + EFENs</a:t>
            </a:r>
            <a:r>
              <a:rPr lang="en-US" sz="2400" b="1" dirty="0" smtClean="0"/>
              <a:t> &gt; 1</a:t>
            </a:r>
            <a:endParaRPr lang="ro-RO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1901"/>
              </p:ext>
            </p:extLst>
          </p:nvPr>
        </p:nvGraphicFramePr>
        <p:xfrm>
          <a:off x="1280161" y="1887907"/>
          <a:ext cx="9587898" cy="40116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97313"/>
                <a:gridCol w="1058836"/>
                <a:gridCol w="1071654"/>
                <a:gridCol w="1095217"/>
                <a:gridCol w="1529173"/>
                <a:gridCol w="904775"/>
                <a:gridCol w="1039528"/>
                <a:gridCol w="991402"/>
              </a:tblGrid>
              <a:tr h="7181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noProof="0" dirty="0" smtClean="0">
                          <a:effectLst/>
                        </a:rPr>
                        <a:t>Cultura</a:t>
                      </a:r>
                    </a:p>
                    <a:p>
                      <a:pPr algn="l" fontAlgn="ctr"/>
                      <a:r>
                        <a:rPr lang="ro-RO" sz="1400" u="none" strike="noStrike" noProof="0" dirty="0" smtClean="0">
                          <a:effectLst/>
                        </a:rPr>
                        <a:t> </a:t>
                      </a:r>
                      <a:endParaRPr lang="ro-RO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noProof="0" dirty="0" smtClean="0">
                          <a:effectLst/>
                        </a:rPr>
                        <a:t>Energie produs</a:t>
                      </a:r>
                      <a:r>
                        <a:rPr lang="ro-RO" sz="2000" b="1" dirty="0" smtClean="0"/>
                        <a:t>ă</a:t>
                      </a:r>
                      <a:endParaRPr lang="ro-RO" sz="20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noProof="0" dirty="0" smtClean="0">
                          <a:effectLst/>
                        </a:rPr>
                        <a:t>Energie consumat</a:t>
                      </a:r>
                      <a:r>
                        <a:rPr lang="ro-RO" sz="2000" b="1" dirty="0" smtClean="0"/>
                        <a:t>ă</a:t>
                      </a:r>
                      <a:endParaRPr lang="ro-RO" sz="20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Eficien</a:t>
                      </a:r>
                      <a:r>
                        <a:rPr lang="ro-RO" altLang="en-US" sz="2000" b="1" dirty="0" smtClean="0">
                          <a:solidFill>
                            <a:schemeClr val="tx1"/>
                          </a:solidFill>
                        </a:rPr>
                        <a:t>ţ</a:t>
                      </a:r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ă</a:t>
                      </a:r>
                      <a:r>
                        <a:rPr lang="ro-RO" sz="20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 energetic</a:t>
                      </a:r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ă</a:t>
                      </a:r>
                      <a:endParaRPr lang="ro-RO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Etotal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Ebal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Ebr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effectLst/>
                        </a:rPr>
                        <a:t>Econs</a:t>
                      </a:r>
                      <a:endParaRPr lang="ro-RO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EFEN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EFENp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EFENs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715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kWh/ha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kWh/ha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kWh/ha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noProof="0" dirty="0" smtClean="0">
                          <a:effectLst/>
                        </a:rPr>
                        <a:t>kWh/ha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15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noProof="0" dirty="0" smtClean="0">
                          <a:effectLst/>
                        </a:rPr>
                        <a:t>Porumb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91029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41054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49975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5163</a:t>
                      </a:r>
                      <a:endParaRPr lang="ro-RO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17,63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7,95</a:t>
                      </a:r>
                      <a:endParaRPr lang="ro-RO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9,68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585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noProof="0" dirty="0" smtClean="0">
                          <a:effectLst/>
                        </a:rPr>
                        <a:t>Grau de toamna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41017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16773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24244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5764</a:t>
                      </a:r>
                      <a:endParaRPr lang="ro-RO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7,12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2,91</a:t>
                      </a:r>
                      <a:endParaRPr lang="ro-RO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4,21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585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noProof="0" dirty="0" smtClean="0">
                          <a:effectLst/>
                        </a:rPr>
                        <a:t>Fasole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21227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10585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10642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3254</a:t>
                      </a:r>
                      <a:endParaRPr lang="ro-RO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6,52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3,25</a:t>
                      </a:r>
                      <a:endParaRPr lang="ro-RO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3,27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585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noProof="0" dirty="0" smtClean="0">
                          <a:effectLst/>
                        </a:rPr>
                        <a:t>Floarea soarelui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19807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4970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14837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4982</a:t>
                      </a:r>
                      <a:endParaRPr lang="ro-RO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3,98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1,00</a:t>
                      </a:r>
                      <a:endParaRPr lang="ro-RO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2,98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585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noProof="0" dirty="0" smtClean="0">
                          <a:effectLst/>
                        </a:rPr>
                        <a:t>Soia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29517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18550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10967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4643</a:t>
                      </a:r>
                      <a:endParaRPr lang="ro-RO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6,36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3,99</a:t>
                      </a:r>
                      <a:endParaRPr lang="ro-RO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2,36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585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noProof="0" dirty="0" smtClean="0">
                          <a:effectLst/>
                        </a:rPr>
                        <a:t>Prun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23981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12775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11206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12833</a:t>
                      </a:r>
                      <a:endParaRPr lang="ro-RO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1,87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1,00</a:t>
                      </a:r>
                      <a:endParaRPr lang="ro-RO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0,87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585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noProof="0" dirty="0" smtClean="0">
                          <a:effectLst/>
                        </a:rPr>
                        <a:t>Struguri de vin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17547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8381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9167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16028</a:t>
                      </a:r>
                      <a:endParaRPr lang="ro-RO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1,09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0,52</a:t>
                      </a:r>
                      <a:endParaRPr lang="ro-RO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0,57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585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noProof="0" dirty="0" smtClean="0">
                          <a:effectLst/>
                        </a:rPr>
                        <a:t>Mar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22372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noProof="0" dirty="0" smtClean="0">
                          <a:effectLst/>
                        </a:rPr>
                        <a:t>14467</a:t>
                      </a:r>
                      <a:endParaRPr lang="ro-RO" sz="16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7906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17383</a:t>
                      </a:r>
                      <a:endParaRPr lang="ro-RO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u="none" strike="noStrike" noProof="0" dirty="0" smtClean="0">
                          <a:effectLst/>
                        </a:rPr>
                        <a:t>1,29</a:t>
                      </a:r>
                      <a:endParaRPr lang="ro-RO" sz="16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0,83</a:t>
                      </a:r>
                      <a:endParaRPr lang="ro-RO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0,45</a:t>
                      </a:r>
                      <a:endParaRPr lang="ro-RO" sz="16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7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3160" y="654518"/>
            <a:ext cx="10125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Produc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ţ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ia agricol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vegetal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consum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energia 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Econs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produs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din combustibili fosili care dau o amprent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ă 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de carbon 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pozitivă 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Cf0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î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n atmosfer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. Bilan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ţ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ul de 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atmospheric este 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Bca0=Cf0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o-RO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 Datorit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consum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rii biomasei alimentare </a:t>
            </a:r>
            <a:r>
              <a:rPr lang="ro-RO" altLang="ko-KR" sz="2000" dirty="0" smtClean="0">
                <a:solidFill>
                  <a:schemeClr val="accent6">
                    <a:lumMod val="75000"/>
                  </a:schemeClr>
                </a:solidFill>
              </a:rPr>
              <a:t>ş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i a circuitului natural al carbonului cea mai mare parte din  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Cbal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altLang="ko-KR" sz="2000" dirty="0" smtClean="0">
                <a:solidFill>
                  <a:schemeClr val="accent6">
                    <a:lumMod val="75000"/>
                  </a:schemeClr>
                </a:solidFill>
              </a:rPr>
              <a:t>ş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i din </a:t>
            </a: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</a:rPr>
              <a:t>Cbr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 se re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î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ntoarce 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î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n atmosfer</a:t>
            </a:r>
            <a:r>
              <a:rPr lang="ro-RO" altLang="en-US" sz="2000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o-RO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85" y="2470400"/>
            <a:ext cx="6389821" cy="38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03" y="688257"/>
            <a:ext cx="9332445" cy="56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0002" y="804814"/>
            <a:ext cx="10949940" cy="520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en-US" sz="2400" dirty="0" smtClean="0"/>
              <a:t>    </a:t>
            </a:r>
            <a:r>
              <a:rPr lang="ro-RO" altLang="en-US" sz="2800" dirty="0" smtClean="0"/>
              <a:t>Ca alternativă la modalităţile curente de producere a energiei termice prin procedee de ardere a biomasei se extinde utilizarea conceptului </a:t>
            </a:r>
            <a:r>
              <a:rPr lang="ro-RO" altLang="en-US" sz="3200" b="1" dirty="0" smtClean="0">
                <a:solidFill>
                  <a:srgbClr val="CC0000"/>
                </a:solidFill>
              </a:rPr>
              <a:t>CHAB</a:t>
            </a:r>
            <a:r>
              <a:rPr lang="ro-RO" altLang="en-US" sz="2800" dirty="0" smtClean="0">
                <a:solidFill>
                  <a:srgbClr val="28AB21"/>
                </a:solidFill>
              </a:rPr>
              <a:t> </a:t>
            </a:r>
            <a:r>
              <a:rPr lang="ro-RO" altLang="en-US" sz="2800" dirty="0" smtClean="0"/>
              <a:t>(</a:t>
            </a:r>
            <a:r>
              <a:rPr lang="ro-RO" altLang="en-US" sz="2800" b="1" i="1" dirty="0" smtClean="0"/>
              <a:t>C</a:t>
            </a:r>
            <a:r>
              <a:rPr lang="ro-RO" altLang="en-US" sz="2800" i="1" dirty="0" smtClean="0"/>
              <a:t>ombined </a:t>
            </a:r>
            <a:r>
              <a:rPr lang="ro-RO" altLang="en-US" sz="2800" b="1" i="1" dirty="0" smtClean="0"/>
              <a:t>H</a:t>
            </a:r>
            <a:r>
              <a:rPr lang="ro-RO" altLang="en-US" sz="2800" i="1" dirty="0" smtClean="0"/>
              <a:t>eat </a:t>
            </a:r>
            <a:r>
              <a:rPr lang="ro-RO" altLang="en-US" sz="2800" b="1" i="1" dirty="0" smtClean="0"/>
              <a:t>A</a:t>
            </a:r>
            <a:r>
              <a:rPr lang="ro-RO" altLang="en-US" sz="2800" i="1" dirty="0" smtClean="0"/>
              <a:t>nd </a:t>
            </a:r>
            <a:r>
              <a:rPr lang="ro-RO" altLang="en-US" sz="2800" b="1" i="1" dirty="0" smtClean="0"/>
              <a:t>B</a:t>
            </a:r>
            <a:r>
              <a:rPr lang="ro-RO" altLang="en-US" sz="2800" i="1" dirty="0" smtClean="0"/>
              <a:t>iochar production</a:t>
            </a:r>
            <a:r>
              <a:rPr lang="ro-RO" altLang="en-US" sz="2800" dirty="0" smtClean="0"/>
              <a:t>) care combină sinergic producerea de </a:t>
            </a:r>
            <a:r>
              <a:rPr lang="ro-RO" altLang="en-US" sz="2800" b="1" dirty="0" smtClean="0">
                <a:solidFill>
                  <a:srgbClr val="FF0000"/>
                </a:solidFill>
              </a:rPr>
              <a:t>energie termică </a:t>
            </a:r>
            <a:r>
              <a:rPr lang="ro-RO" altLang="ko-KR" sz="2800" dirty="0" smtClean="0"/>
              <a:t>şi</a:t>
            </a:r>
            <a:r>
              <a:rPr lang="ro-RO" altLang="en-US" sz="2800" dirty="0" smtClean="0"/>
              <a:t> </a:t>
            </a:r>
            <a:r>
              <a:rPr lang="ro-RO" altLang="en-US" sz="2800" b="1" dirty="0" smtClean="0"/>
              <a:t>BIOCHAR </a:t>
            </a:r>
            <a:r>
              <a:rPr lang="ro-RO" altLang="en-US" sz="2800" dirty="0" smtClean="0"/>
              <a:t>(</a:t>
            </a:r>
            <a:r>
              <a:rPr lang="ro-RO" altLang="en-US" sz="2800" b="1" dirty="0" smtClean="0">
                <a:solidFill>
                  <a:srgbClr val="CC0000"/>
                </a:solidFill>
              </a:rPr>
              <a:t>BCH</a:t>
            </a:r>
            <a:r>
              <a:rPr lang="ro-RO" altLang="en-US" sz="2800" dirty="0" smtClean="0"/>
              <a:t>) cu emisii foarte reduse de PM </a:t>
            </a:r>
            <a:r>
              <a:rPr lang="ro-RO" altLang="ko-KR" sz="2800" dirty="0" smtClean="0"/>
              <a:t>ş</a:t>
            </a:r>
            <a:r>
              <a:rPr lang="ro-RO" altLang="en-US" sz="2800" dirty="0" smtClean="0"/>
              <a:t>i CO, precum </a:t>
            </a:r>
            <a:r>
              <a:rPr lang="ro-RO" altLang="ko-KR" sz="2800" dirty="0" smtClean="0"/>
              <a:t>ş</a:t>
            </a:r>
            <a:r>
              <a:rPr lang="ro-RO" altLang="en-US" sz="2800" dirty="0" smtClean="0"/>
              <a:t>i cu un bilanţ final negativ de </a:t>
            </a:r>
            <a:r>
              <a:rPr lang="ro-RO" altLang="en-US" sz="2800" b="1" dirty="0" smtClean="0"/>
              <a:t>CO2</a:t>
            </a:r>
            <a:r>
              <a:rPr lang="ro-RO" altLang="en-US" sz="2800" dirty="0" smtClean="0"/>
              <a:t> atmosferic.</a:t>
            </a:r>
            <a:r>
              <a:rPr lang="ro-RO" altLang="ko-KR" sz="2800" dirty="0" smtClean="0"/>
              <a:t> </a:t>
            </a:r>
          </a:p>
          <a:p>
            <a:pPr algn="just" eaLnBrk="1" hangingPunct="1">
              <a:lnSpc>
                <a:spcPct val="110000"/>
              </a:lnSpc>
            </a:pPr>
            <a:endParaRPr lang="ro-RO" altLang="en-US" sz="1400" dirty="0" smtClean="0"/>
          </a:p>
          <a:p>
            <a:pPr algn="just">
              <a:lnSpc>
                <a:spcPct val="110000"/>
              </a:lnSpc>
            </a:pPr>
            <a:r>
              <a:rPr lang="ro-RO" altLang="en-US" sz="2800" dirty="0" smtClean="0"/>
              <a:t>     Prin procedee de piroliză anoxică sau gazeificare controlată din biomasă se obţine gaz combustibil </a:t>
            </a:r>
            <a:r>
              <a:rPr lang="ro-RO" altLang="ko-KR" sz="2800" dirty="0" smtClean="0"/>
              <a:t>ş</a:t>
            </a:r>
            <a:r>
              <a:rPr lang="ro-RO" altLang="en-US" sz="2800" dirty="0" smtClean="0"/>
              <a:t>i un cărbune vegetal activ, steril, cu o mare capacitate de absorbţie de gaze </a:t>
            </a:r>
            <a:r>
              <a:rPr lang="ro-RO" altLang="ko-KR" sz="2800" dirty="0" smtClean="0"/>
              <a:t>ş</a:t>
            </a:r>
            <a:r>
              <a:rPr lang="ro-RO" altLang="en-US" sz="2800" dirty="0" smtClean="0"/>
              <a:t>i lichide, care este denumit </a:t>
            </a:r>
            <a:r>
              <a:rPr lang="ro-RO" altLang="en-US" sz="3200" b="1" dirty="0" smtClean="0"/>
              <a:t>BIOCHAR</a:t>
            </a:r>
            <a:r>
              <a:rPr lang="ro-RO" altLang="en-US" sz="2800" b="1" dirty="0" smtClean="0"/>
              <a:t>.</a:t>
            </a:r>
            <a:endParaRPr lang="ro-RO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02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36" y="737775"/>
            <a:ext cx="9725676" cy="54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11265</TotalTime>
  <Words>2178</Words>
  <Application>Microsoft Office PowerPoint</Application>
  <PresentationFormat>Widescreen</PresentationFormat>
  <Paragraphs>459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 Unicode MS</vt:lpstr>
      <vt:lpstr>Arial</vt:lpstr>
      <vt:lpstr>Arial Black</vt:lpstr>
      <vt:lpstr>바탕</vt:lpstr>
      <vt:lpstr>바탕</vt:lpstr>
      <vt:lpstr>Calibri</vt:lpstr>
      <vt:lpstr>굴림</vt:lpstr>
      <vt:lpstr>Palatino Linotype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erol murad</dc:creator>
  <cp:lastModifiedBy>erol murad</cp:lastModifiedBy>
  <cp:revision>364</cp:revision>
  <dcterms:created xsi:type="dcterms:W3CDTF">2016-06-07T17:08:33Z</dcterms:created>
  <dcterms:modified xsi:type="dcterms:W3CDTF">2017-10-18T16:16:37Z</dcterms:modified>
</cp:coreProperties>
</file>