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7" r:id="rId1"/>
  </p:sldMasterIdLst>
  <p:notesMasterIdLst>
    <p:notesMasterId r:id="rId9"/>
  </p:notesMasterIdLst>
  <p:sldIdLst>
    <p:sldId id="519" r:id="rId2"/>
    <p:sldId id="530" r:id="rId3"/>
    <p:sldId id="528" r:id="rId4"/>
    <p:sldId id="526" r:id="rId5"/>
    <p:sldId id="529" r:id="rId6"/>
    <p:sldId id="472" r:id="rId7"/>
    <p:sldId id="486" r:id="rId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0"/>
      </p:ext>
    </p:extLst>
  </p:showPr>
  <p:clrMru>
    <a:srgbClr val="009900"/>
    <a:srgbClr val="00CC00"/>
    <a:srgbClr val="F1900F"/>
    <a:srgbClr val="D9B2A3"/>
    <a:srgbClr val="EBCDDD"/>
    <a:srgbClr val="D3D89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4022" autoAdjust="0"/>
    <p:restoredTop sz="94662" autoAdjust="0"/>
  </p:normalViewPr>
  <p:slideViewPr>
    <p:cSldViewPr>
      <p:cViewPr>
        <p:scale>
          <a:sx n="100" d="100"/>
          <a:sy n="100" d="100"/>
        </p:scale>
        <p:origin x="-1860" y="-330"/>
      </p:cViewPr>
      <p:guideLst>
        <p:guide orient="horz" pos="2160"/>
        <p:guide pos="2880"/>
      </p:guideLst>
    </p:cSldViewPr>
  </p:slideViewPr>
  <p:outlineViewPr>
    <p:cViewPr>
      <p:scale>
        <a:sx n="33" d="100"/>
        <a:sy n="33" d="100"/>
      </p:scale>
      <p:origin x="0" y="954"/>
    </p:cViewPr>
  </p:outlineViewPr>
  <p:notesTextViewPr>
    <p:cViewPr>
      <p:scale>
        <a:sx n="100" d="100"/>
        <a:sy n="100" d="100"/>
      </p:scale>
      <p:origin x="0" y="0"/>
    </p:cViewPr>
  </p:notesTextViewPr>
  <p:notesViewPr>
    <p:cSldViewPr>
      <p:cViewPr varScale="1">
        <p:scale>
          <a:sx n="56" d="100"/>
          <a:sy n="56" d="100"/>
        </p:scale>
        <p:origin x="-1554" y="-78"/>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pitchFamily="34" charset="0"/>
                <a:cs typeface="Arial" pitchFamily="34" charset="0"/>
              </a:defRPr>
            </a:lvl1pPr>
          </a:lstStyle>
          <a:p>
            <a:pPr>
              <a:defRPr/>
            </a:pPr>
            <a:endParaRPr lang="en-US"/>
          </a:p>
        </p:txBody>
      </p:sp>
      <p:sp>
        <p:nvSpPr>
          <p:cNvPr id="3075"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pitchFamily="34" charset="0"/>
                <a:cs typeface="Arial" pitchFamily="34" charset="0"/>
              </a:defRPr>
            </a:lvl1pPr>
          </a:lstStyle>
          <a:p>
            <a:pPr>
              <a:defRPr/>
            </a:pPr>
            <a:endParaRPr lang="en-US"/>
          </a:p>
        </p:txBody>
      </p:sp>
      <p:sp>
        <p:nvSpPr>
          <p:cNvPr id="3482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pitchFamily="34" charset="0"/>
                <a:cs typeface="Arial" pitchFamily="34" charset="0"/>
              </a:defRPr>
            </a:lvl1pPr>
          </a:lstStyle>
          <a:p>
            <a:pPr>
              <a:defRPr/>
            </a:pPr>
            <a:endParaRPr lang="en-US"/>
          </a:p>
        </p:txBody>
      </p:sp>
      <p:sp>
        <p:nvSpPr>
          <p:cNvPr id="3079"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pitchFamily="34" charset="0"/>
                <a:cs typeface="Arial" pitchFamily="34" charset="0"/>
              </a:defRPr>
            </a:lvl1pPr>
          </a:lstStyle>
          <a:p>
            <a:pPr>
              <a:defRPr/>
            </a:pPr>
            <a:fld id="{A34F8225-5D49-413E-AB7E-6FB909D2773F}" type="slidenum">
              <a:rPr lang="en-US"/>
              <a:pPr>
                <a:defRPr/>
              </a:pPr>
              <a:t>‹#›</a:t>
            </a:fld>
            <a:endParaRPr lang="en-US"/>
          </a:p>
        </p:txBody>
      </p:sp>
    </p:spTree>
    <p:extLst>
      <p:ext uri="{BB962C8B-B14F-4D97-AF65-F5344CB8AC3E}">
        <p14:creationId xmlns="" xmlns:p14="http://schemas.microsoft.com/office/powerpoint/2010/main" val="28890778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p:spPr>
        <p:txBody>
          <a:bodyPr/>
          <a:lstStyle/>
          <a:p>
            <a:endParaRPr lang="en-US"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ro-R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ro-RO"/>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468B849-C086-49FD-B1E1-1E983549B623}"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211BBCB-0B95-473F-86D6-BE448199AE25}"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ro-R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0C0C386-CD88-41C6-81B5-C30E35248924}"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C3F25D5-B752-4C27-9F28-838C1D58C485}"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ro-R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E772246-969B-4798-A271-AC9FECBF31FC}"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1655E0E-BC10-4142-A105-E2E4B02DA424}"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ro-R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59BE4F90-027C-47A1-B64B-457EE357EB1D}"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9DE8DDF6-88E4-4DD3-BFC5-695C87429680}"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9828864-A4F4-471F-A45F-F40B2C8AECC9}"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ro-R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A48CA34-1E4D-476D-82A5-C06DD5A2EACE}"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ro-R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FD0A3C2-825C-4D07-A436-84C086AE9F6B}"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ro-R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48C5475-007A-4EA3-A26F-37C32F09187B}"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008" r:id="rId1"/>
    <p:sldLayoutId id="2147484009" r:id="rId2"/>
    <p:sldLayoutId id="2147484010" r:id="rId3"/>
    <p:sldLayoutId id="2147484011" r:id="rId4"/>
    <p:sldLayoutId id="2147484012" r:id="rId5"/>
    <p:sldLayoutId id="2147484013" r:id="rId6"/>
    <p:sldLayoutId id="2147484014" r:id="rId7"/>
    <p:sldLayoutId id="2147484015" r:id="rId8"/>
    <p:sldLayoutId id="2147484016" r:id="rId9"/>
    <p:sldLayoutId id="2147484017" r:id="rId10"/>
    <p:sldLayoutId id="214748401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file:///C:\Documents%20and%20Settings\User\Sintact%202.0\cache\Legislatie\temp\00094251.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Autofit/>
          </a:bodyPr>
          <a:lstStyle/>
          <a:p>
            <a:pPr algn="ctr">
              <a:buNone/>
            </a:pPr>
            <a:r>
              <a:rPr lang="ro-RO" sz="2800" b="1" i="1" dirty="0" smtClean="0">
                <a:solidFill>
                  <a:srgbClr val="009900"/>
                </a:solidFill>
              </a:rPr>
              <a:t>Asociatia Profesionistilor</a:t>
            </a:r>
            <a:endParaRPr lang="en-US" sz="2800" b="1" i="1" dirty="0" smtClean="0">
              <a:solidFill>
                <a:srgbClr val="009900"/>
              </a:solidFill>
            </a:endParaRPr>
          </a:p>
          <a:p>
            <a:pPr algn="ctr">
              <a:buNone/>
            </a:pPr>
            <a:r>
              <a:rPr lang="ro-RO" sz="2800" b="1" i="1" dirty="0" smtClean="0">
                <a:solidFill>
                  <a:srgbClr val="009900"/>
                </a:solidFill>
              </a:rPr>
              <a:t> in Protectia Mediului Inconjurator </a:t>
            </a:r>
            <a:endParaRPr lang="en-US" sz="1600" i="1" dirty="0" smtClean="0">
              <a:latin typeface="Times New Roman" pitchFamily="18" charset="0"/>
              <a:ea typeface="Arial Unicode MS" pitchFamily="34" charset="-128"/>
              <a:cs typeface="Times New Roman" pitchFamily="18" charset="0"/>
            </a:endParaRPr>
          </a:p>
          <a:p>
            <a:pPr algn="ctr">
              <a:buNone/>
            </a:pPr>
            <a:r>
              <a:rPr lang="en-US" sz="2400" b="1" i="1" dirty="0" smtClean="0"/>
              <a:t>                                                                </a:t>
            </a:r>
            <a:r>
              <a:rPr lang="ro-RO" sz="2400" b="1" i="1" dirty="0" smtClean="0"/>
              <a:t>Prof. dr. Mircea Vintilescu, Decan</a:t>
            </a:r>
            <a:endParaRPr lang="en-US" sz="2400" b="1" i="1" dirty="0" smtClean="0"/>
          </a:p>
          <a:p>
            <a:pPr algn="ctr">
              <a:buNone/>
            </a:pPr>
            <a:r>
              <a:rPr lang="ro-RO" sz="1600" i="1" dirty="0" smtClean="0">
                <a:latin typeface="Times New Roman" pitchFamily="18" charset="0"/>
                <a:ea typeface="Arial Unicode MS" pitchFamily="34" charset="-128"/>
                <a:cs typeface="Times New Roman" pitchFamily="18" charset="0"/>
              </a:rPr>
              <a:t/>
            </a:r>
            <a:br>
              <a:rPr lang="ro-RO" sz="1600" i="1" dirty="0" smtClean="0">
                <a:latin typeface="Times New Roman" pitchFamily="18" charset="0"/>
                <a:ea typeface="Arial Unicode MS" pitchFamily="34" charset="-128"/>
                <a:cs typeface="Times New Roman" pitchFamily="18" charset="0"/>
              </a:rPr>
            </a:br>
            <a:r>
              <a:rPr lang="ro-RO" sz="2800" b="1" i="1" dirty="0" smtClean="0"/>
              <a:t> </a:t>
            </a:r>
            <a:r>
              <a:rPr lang="ro-RO" sz="2800" b="1" i="1" dirty="0" smtClean="0">
                <a:solidFill>
                  <a:srgbClr val="009900"/>
                </a:solidFill>
              </a:rPr>
              <a:t>Biomasa, un impact pozitiv major asupra mediului, a sănătaţii plantelor şi a populaţiei</a:t>
            </a:r>
            <a:endParaRPr lang="en-US" sz="2800" b="1" i="1" dirty="0" smtClean="0">
              <a:solidFill>
                <a:srgbClr val="009900"/>
              </a:solidFill>
            </a:endParaRPr>
          </a:p>
          <a:p>
            <a:pPr algn="ctr">
              <a:buNone/>
            </a:pPr>
            <a:endParaRPr lang="ro-RO" sz="2800" dirty="0" smtClean="0"/>
          </a:p>
          <a:p>
            <a:r>
              <a:rPr lang="ro-RO" sz="2400" dirty="0" smtClean="0"/>
              <a:t> Constituția României, art. 35</a:t>
            </a:r>
            <a:r>
              <a:rPr lang="en-US" sz="2400" dirty="0" smtClean="0"/>
              <a:t> </a:t>
            </a:r>
            <a:r>
              <a:rPr lang="ro-RO" sz="2400" dirty="0" smtClean="0"/>
              <a:t> garanteaza</a:t>
            </a:r>
            <a:r>
              <a:rPr lang="en-US" sz="2400" dirty="0" smtClean="0"/>
              <a:t>:</a:t>
            </a:r>
            <a:r>
              <a:rPr lang="ro-RO" sz="2400" dirty="0" smtClean="0"/>
              <a:t> ”Dreptul oricărei persoane la un mediu înconjurător sănătos și echilibrat ecologic”, </a:t>
            </a:r>
            <a:r>
              <a:rPr lang="ro-RO" sz="2400" b="1" dirty="0" smtClean="0"/>
              <a:t> </a:t>
            </a:r>
            <a:endParaRPr lang="en-US" sz="2400" b="1" dirty="0" smtClean="0"/>
          </a:p>
          <a:p>
            <a:endParaRPr lang="ro-RO" sz="2400" dirty="0" smtClean="0"/>
          </a:p>
          <a:p>
            <a:r>
              <a:rPr lang="ro-RO" sz="2400" dirty="0" smtClean="0"/>
              <a:t>În România avem un cadru legislativ favorabil pentru trecerea la valorificarea biomasa</a:t>
            </a:r>
            <a:endParaRPr lang="en-US" sz="2400" dirty="0" smtClean="0"/>
          </a:p>
          <a:p>
            <a:endParaRPr lang="en-US" sz="2400" dirty="0" smtClean="0"/>
          </a:p>
          <a:p>
            <a:r>
              <a:rPr lang="en-US" sz="2400" b="1" i="1" dirty="0" err="1" smtClean="0"/>
              <a:t>Aplicarea</a:t>
            </a:r>
            <a:r>
              <a:rPr lang="en-US" sz="2400" b="1" i="1" dirty="0" smtClean="0"/>
              <a:t> </a:t>
            </a:r>
            <a:r>
              <a:rPr lang="en-US" sz="2400" b="1" i="1" dirty="0" err="1" smtClean="0"/>
              <a:t>prevederilor</a:t>
            </a:r>
            <a:r>
              <a:rPr lang="en-US" sz="2400" b="1" i="1" dirty="0" smtClean="0"/>
              <a:t> au</a:t>
            </a:r>
            <a:r>
              <a:rPr lang="ro-RO" sz="2400" b="1" i="1" dirty="0" smtClean="0"/>
              <a:t> caracter strict declarativ și formal, pentru că în acest domeniu nu s-a prea făcut mai nimic.</a:t>
            </a:r>
          </a:p>
          <a:p>
            <a:r>
              <a:rPr lang="ro-RO" sz="2800" dirty="0" smtClean="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0"/>
            <a:ext cx="8610600" cy="6705600"/>
          </a:xfrm>
        </p:spPr>
        <p:txBody>
          <a:bodyPr>
            <a:normAutofit fontScale="25000" lnSpcReduction="20000"/>
          </a:bodyPr>
          <a:lstStyle/>
          <a:p>
            <a:pPr algn="ctr">
              <a:buNone/>
            </a:pPr>
            <a:endParaRPr lang="en-US" sz="8000" b="1" u="sng" dirty="0" smtClean="0">
              <a:hlinkClick r:id="rId2"/>
            </a:endParaRPr>
          </a:p>
          <a:p>
            <a:pPr algn="ctr">
              <a:buNone/>
            </a:pPr>
            <a:r>
              <a:rPr lang="ro-RO" sz="8000" b="1" u="sng" dirty="0" smtClean="0">
                <a:hlinkClick r:id="rId2"/>
              </a:rPr>
              <a:t>LEGEA nr. 265/2006</a:t>
            </a:r>
            <a:r>
              <a:rPr lang="ro-RO" sz="8000" b="1" dirty="0" smtClean="0"/>
              <a:t> privind protecția mediului</a:t>
            </a:r>
            <a:endParaRPr lang="en-US" sz="8000" b="1" dirty="0" smtClean="0"/>
          </a:p>
          <a:p>
            <a:pPr algn="ctr">
              <a:buNone/>
            </a:pPr>
            <a:endParaRPr lang="en-US" sz="8000" b="1" dirty="0" smtClean="0"/>
          </a:p>
          <a:p>
            <a:pPr>
              <a:buNone/>
            </a:pPr>
            <a:r>
              <a:rPr lang="ro-RO" sz="6400" b="1" i="1" dirty="0" smtClean="0">
                <a:solidFill>
                  <a:srgbClr val="FF0000"/>
                </a:solidFill>
              </a:rPr>
              <a:t>art. 3.</a:t>
            </a:r>
            <a:r>
              <a:rPr lang="en-US" sz="6400" b="1" i="1" dirty="0" smtClean="0">
                <a:solidFill>
                  <a:srgbClr val="FF0000"/>
                </a:solidFill>
              </a:rPr>
              <a:t> </a:t>
            </a:r>
            <a:r>
              <a:rPr lang="ro-RO" sz="6400" b="1" i="1" dirty="0" smtClean="0"/>
              <a:t>”Principiile și elementele strategice ce stau la baza acestei legi”,</a:t>
            </a:r>
          </a:p>
          <a:p>
            <a:pPr>
              <a:buNone/>
            </a:pPr>
            <a:r>
              <a:rPr lang="ro-RO" sz="6400" b="1" i="1" dirty="0" smtClean="0"/>
              <a:t> </a:t>
            </a:r>
          </a:p>
          <a:p>
            <a:pPr>
              <a:buNone/>
            </a:pPr>
            <a:r>
              <a:rPr lang="ro-RO" sz="6400" b="1" i="1" dirty="0" smtClean="0"/>
              <a:t>d). principiul reținerii poluanților la sursa;</a:t>
            </a:r>
          </a:p>
          <a:p>
            <a:pPr>
              <a:buNone/>
            </a:pPr>
            <a:endParaRPr lang="ro-RO" sz="6400" b="1" i="1" dirty="0" smtClean="0"/>
          </a:p>
          <a:p>
            <a:pPr>
              <a:buNone/>
            </a:pPr>
            <a:r>
              <a:rPr lang="ro-RO" sz="6400" b="1" i="1" dirty="0" smtClean="0"/>
              <a:t>e). principiul "poluatorul plătește";</a:t>
            </a:r>
          </a:p>
          <a:p>
            <a:pPr>
              <a:buNone/>
            </a:pPr>
            <a:r>
              <a:rPr lang="ro-RO" sz="6400" b="1" i="1" dirty="0" smtClean="0"/>
              <a:t> </a:t>
            </a:r>
          </a:p>
          <a:p>
            <a:pPr>
              <a:buNone/>
            </a:pPr>
            <a:r>
              <a:rPr lang="ro-RO" sz="6400" b="1" i="1" dirty="0" smtClean="0"/>
              <a:t>f). principiul conservării biodiversității și a ecosistemelor specifice cadrului biogeografic natural;</a:t>
            </a:r>
          </a:p>
          <a:p>
            <a:pPr>
              <a:buNone/>
            </a:pPr>
            <a:r>
              <a:rPr lang="ro-RO" sz="6400" b="1" i="1" dirty="0" smtClean="0"/>
              <a:t> </a:t>
            </a:r>
          </a:p>
          <a:p>
            <a:pPr>
              <a:buNone/>
            </a:pPr>
            <a:r>
              <a:rPr lang="ro-RO" sz="6400" b="1" i="1" dirty="0" smtClean="0"/>
              <a:t>g). utilizarea durabilă a resurselor naturale și în special al celor locale;</a:t>
            </a:r>
          </a:p>
          <a:p>
            <a:pPr>
              <a:buNone/>
            </a:pPr>
            <a:r>
              <a:rPr lang="ro-RO" sz="6400" b="1" i="1" dirty="0" smtClean="0"/>
              <a:t> </a:t>
            </a:r>
          </a:p>
          <a:p>
            <a:pPr>
              <a:buNone/>
            </a:pPr>
            <a:r>
              <a:rPr lang="ro-RO" sz="6400" b="1" i="1" dirty="0" smtClean="0">
                <a:solidFill>
                  <a:srgbClr val="FF0000"/>
                </a:solidFill>
              </a:rPr>
              <a:t>art. 4</a:t>
            </a:r>
            <a:r>
              <a:rPr lang="en-US" sz="6400" b="1" i="1" dirty="0" smtClean="0"/>
              <a:t>. </a:t>
            </a:r>
            <a:r>
              <a:rPr lang="ro-RO" sz="6400" b="1" i="1" dirty="0" smtClean="0"/>
              <a:t>modalități de implementare</a:t>
            </a:r>
            <a:endParaRPr lang="en-US" sz="6400" b="1" i="1" dirty="0" smtClean="0"/>
          </a:p>
          <a:p>
            <a:pPr>
              <a:buNone/>
            </a:pPr>
            <a:endParaRPr lang="ro-RO" sz="6400" b="1" i="1" dirty="0" smtClean="0"/>
          </a:p>
          <a:p>
            <a:pPr>
              <a:buNone/>
            </a:pPr>
            <a:r>
              <a:rPr lang="ro-RO" sz="6400" b="1" i="1" dirty="0" smtClean="0"/>
              <a:t>a). prevenirea și controlul integrat al poluării prin utilizarea celor mai bune tehnici disponibile pentru activitățile cu impact semnificativ asupra mediului;</a:t>
            </a:r>
          </a:p>
          <a:p>
            <a:pPr>
              <a:buNone/>
            </a:pPr>
            <a:r>
              <a:rPr lang="ro-RO" sz="6400" b="1" i="1" dirty="0" smtClean="0"/>
              <a:t> </a:t>
            </a:r>
          </a:p>
          <a:p>
            <a:pPr>
              <a:buNone/>
            </a:pPr>
            <a:r>
              <a:rPr lang="ro-RO" sz="6400" b="1" i="1" dirty="0" smtClean="0"/>
              <a:t>f). introducerea și utilizarea pârghiilor și instrumentelor economice stimulative sau coercitive;</a:t>
            </a:r>
          </a:p>
          <a:p>
            <a:pPr>
              <a:buNone/>
            </a:pPr>
            <a:r>
              <a:rPr lang="ro-RO" sz="6400" b="1" i="1" dirty="0" smtClean="0"/>
              <a:t> </a:t>
            </a:r>
          </a:p>
          <a:p>
            <a:pPr>
              <a:buNone/>
            </a:pPr>
            <a:r>
              <a:rPr lang="ro-RO" sz="6400" b="1" i="1" dirty="0" smtClean="0"/>
              <a:t>k). recunoașterea produselor cu impact redus asupra mediului;</a:t>
            </a:r>
          </a:p>
          <a:p>
            <a:pPr>
              <a:buNone/>
            </a:pPr>
            <a:r>
              <a:rPr lang="ro-RO" sz="6400" b="1" i="1" dirty="0" smtClean="0"/>
              <a:t> </a:t>
            </a:r>
          </a:p>
          <a:p>
            <a:pPr>
              <a:buNone/>
            </a:pPr>
            <a:r>
              <a:rPr lang="ro-RO" sz="6400" b="1" i="1" dirty="0" smtClean="0"/>
              <a:t>l). menținerea și ameliorarea calității mediului;</a:t>
            </a:r>
          </a:p>
          <a:p>
            <a:pPr>
              <a:buNone/>
            </a:pPr>
            <a:r>
              <a:rPr lang="ro-RO" sz="6400" b="1" i="1" dirty="0" smtClean="0"/>
              <a:t> </a:t>
            </a:r>
          </a:p>
          <a:p>
            <a:pPr>
              <a:buNone/>
            </a:pPr>
            <a:r>
              <a:rPr lang="ro-RO" sz="6400" b="1" i="1" dirty="0" smtClean="0"/>
              <a:t>m). reabilitarea zonelor afectate de poluare;</a:t>
            </a:r>
          </a:p>
          <a:p>
            <a:pPr>
              <a:buNone/>
            </a:pPr>
            <a:r>
              <a:rPr lang="ro-RO" sz="6400" b="1" i="1" dirty="0" smtClean="0"/>
              <a:t> </a:t>
            </a:r>
          </a:p>
          <a:p>
            <a:pPr>
              <a:buNone/>
            </a:pPr>
            <a:r>
              <a:rPr lang="ro-RO" sz="6400" b="1" i="1" dirty="0" smtClean="0"/>
              <a:t>t). înlăturarea cu prioritate a poluanților care periclitează nemijlocit și grav sănătatea oamenilor.</a:t>
            </a:r>
            <a:endParaRPr lang="en-US" sz="6400" b="1" i="1" dirty="0" smtClean="0"/>
          </a:p>
          <a:p>
            <a:pPr>
              <a:buNone/>
            </a:pPr>
            <a:r>
              <a:rPr lang="ro-RO" sz="6000" b="1" i="1" dirty="0" smtClean="0"/>
              <a:t> </a:t>
            </a:r>
          </a:p>
          <a:p>
            <a:pPr algn="ctr">
              <a:buNone/>
            </a:pPr>
            <a:endParaRPr lang="ro-RO" sz="5500" i="1" dirty="0" smtClean="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90600"/>
            <a:ext cx="9144000" cy="5867400"/>
          </a:xfrm>
        </p:spPr>
        <p:txBody>
          <a:bodyPr>
            <a:normAutofit/>
          </a:bodyPr>
          <a:lstStyle/>
          <a:p>
            <a:pPr>
              <a:buNone/>
            </a:pPr>
            <a:r>
              <a:rPr lang="en-US" sz="2000" dirty="0" smtClean="0"/>
              <a:t>          </a:t>
            </a:r>
            <a:r>
              <a:rPr lang="ro-RO" sz="2000" dirty="0" smtClean="0"/>
              <a:t>Pentru dezvoltarea viitoare a României trebuie să punem accentul conceptului modern de promovare a </a:t>
            </a:r>
            <a:r>
              <a:rPr lang="ro-RO" sz="2000" b="1" dirty="0" smtClean="0"/>
              <a:t>antreprenoriatului și al inovației.</a:t>
            </a:r>
            <a:endParaRPr lang="en-US" sz="2000" b="1" dirty="0" smtClean="0"/>
          </a:p>
          <a:p>
            <a:pPr>
              <a:buNone/>
            </a:pPr>
            <a:endParaRPr lang="ro-RO" sz="2000" dirty="0" smtClean="0"/>
          </a:p>
          <a:p>
            <a:pPr>
              <a:buNone/>
            </a:pPr>
            <a:r>
              <a:rPr lang="en-US" sz="2000" dirty="0" smtClean="0"/>
              <a:t>          </a:t>
            </a:r>
            <a:r>
              <a:rPr lang="ro-RO" sz="2000" dirty="0" smtClean="0"/>
              <a:t>Despre inovație pot spune că s-au prezentat numeroase elemente care ne determină să-i felicităm pe autorii acestor tehnologii novatoare și mai ales să-i îndemn să sfideze toate greutățile pe care a trebuit să le învingă și mai ales să ierte acestă ignoranță prin care toate guvernele României de după anul 1990 au manifestat-o față de acești creatori și întreprinzători privați care se străduiesc singuri, prin sudoarea minții lor creative să promoveze soluții tehnice moderne în valorificarea energetică superioară nu numai a biomasei, ci și a unei largi categorii de deșeuri. </a:t>
            </a:r>
          </a:p>
          <a:p>
            <a:endParaRPr lang="ro-RO" sz="2000" dirty="0" smtClean="0"/>
          </a:p>
          <a:p>
            <a:pPr>
              <a:buNone/>
            </a:pPr>
            <a:r>
              <a:rPr lang="en-US" sz="2000" dirty="0" smtClean="0"/>
              <a:t>           </a:t>
            </a:r>
            <a:r>
              <a:rPr lang="ro-RO" sz="2000" dirty="0" smtClean="0"/>
              <a:t>Cu toate că acești bravi creatori au pus la punct aproape toate procesele tehnologice care reprezintă o noutate în industria producției energetice, noutăți care sunt generatoare de progres și mai ales de prosperitate pentru statul și populația noastră, constatăm că încă autoritățile noastre manifestă mari rezerve pentru a sprijini și mai ales pentru a implementa cît mai rapid la nivel național, produsul efectiv al acestor inovații.</a:t>
            </a:r>
          </a:p>
          <a:p>
            <a:endParaRPr lang="ro-RO" sz="2000" dirty="0" smtClean="0"/>
          </a:p>
          <a:p>
            <a:endParaRPr lang="ro-RO" sz="2000" dirty="0"/>
          </a:p>
        </p:txBody>
      </p:sp>
      <p:sp>
        <p:nvSpPr>
          <p:cNvPr id="6" name="Rectangle 5"/>
          <p:cNvSpPr/>
          <p:nvPr/>
        </p:nvSpPr>
        <p:spPr>
          <a:xfrm>
            <a:off x="0" y="304800"/>
            <a:ext cx="9144000" cy="461665"/>
          </a:xfrm>
          <a:prstGeom prst="rect">
            <a:avLst/>
          </a:prstGeom>
        </p:spPr>
        <p:txBody>
          <a:bodyPr wrap="square">
            <a:spAutoFit/>
          </a:bodyPr>
          <a:lstStyle/>
          <a:p>
            <a:pPr algn="ctr">
              <a:buNone/>
            </a:pPr>
            <a:r>
              <a:rPr lang="en-US" sz="2400" b="1" i="1" dirty="0" err="1" smtClean="0">
                <a:solidFill>
                  <a:srgbClr val="009900"/>
                </a:solidFill>
              </a:rPr>
              <a:t>Mobilizarea</a:t>
            </a:r>
            <a:r>
              <a:rPr lang="en-US" sz="2400" b="1" i="1" dirty="0" smtClean="0">
                <a:solidFill>
                  <a:srgbClr val="009900"/>
                </a:solidFill>
              </a:rPr>
              <a:t> </a:t>
            </a:r>
            <a:r>
              <a:rPr lang="en-US" sz="2400" b="1" i="1" dirty="0" err="1" smtClean="0">
                <a:solidFill>
                  <a:srgbClr val="009900"/>
                </a:solidFill>
              </a:rPr>
              <a:t>biomasei</a:t>
            </a:r>
            <a:r>
              <a:rPr lang="en-US" sz="2400" b="1" i="1" dirty="0" smtClean="0">
                <a:solidFill>
                  <a:srgbClr val="009900"/>
                </a:solidFill>
              </a:rPr>
              <a:t> – </a:t>
            </a:r>
            <a:r>
              <a:rPr lang="en-US" sz="2400" b="1" i="1" dirty="0" err="1" smtClean="0">
                <a:solidFill>
                  <a:srgbClr val="009900"/>
                </a:solidFill>
              </a:rPr>
              <a:t>Dreptul</a:t>
            </a:r>
            <a:r>
              <a:rPr lang="en-US" sz="2400" b="1" i="1" dirty="0" smtClean="0">
                <a:solidFill>
                  <a:srgbClr val="009900"/>
                </a:solidFill>
              </a:rPr>
              <a:t> la </a:t>
            </a:r>
            <a:r>
              <a:rPr lang="en-US" sz="2400" b="1" i="1" dirty="0" err="1" smtClean="0">
                <a:solidFill>
                  <a:srgbClr val="009900"/>
                </a:solidFill>
              </a:rPr>
              <a:t>energie</a:t>
            </a:r>
            <a:endParaRPr lang="ro-RO" sz="2400" dirty="0" smtClean="0">
              <a:solidFill>
                <a:srgbClr val="0099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8600" y="1219200"/>
            <a:ext cx="8915400" cy="5755422"/>
          </a:xfrm>
          <a:prstGeom prst="rect">
            <a:avLst/>
          </a:prstGeom>
        </p:spPr>
        <p:txBody>
          <a:bodyPr wrap="square">
            <a:spAutoFit/>
          </a:bodyPr>
          <a:lstStyle/>
          <a:p>
            <a:pPr algn="ctr"/>
            <a:r>
              <a:rPr lang="ro-RO" sz="2800" dirty="0" smtClean="0"/>
              <a:t> </a:t>
            </a:r>
            <a:r>
              <a:rPr lang="ro-RO" sz="2400" dirty="0" smtClean="0"/>
              <a:t>În România biomasa care se găsește din abundență poate interveni ca element nu numai </a:t>
            </a:r>
            <a:r>
              <a:rPr lang="ro-RO" sz="2400" b="1" dirty="0" smtClean="0"/>
              <a:t>complementar și alternativ</a:t>
            </a:r>
            <a:r>
              <a:rPr lang="ro-RO" sz="2400" dirty="0" smtClean="0"/>
              <a:t>, dar poate genera prin valorificarea ei judicioasă</a:t>
            </a:r>
            <a:r>
              <a:rPr lang="en-US" sz="2400" dirty="0" smtClean="0"/>
              <a:t>:</a:t>
            </a:r>
            <a:endParaRPr lang="ro-RO" sz="2400" dirty="0" smtClean="0"/>
          </a:p>
          <a:p>
            <a:r>
              <a:rPr lang="ro-RO" sz="2400" dirty="0" smtClean="0"/>
              <a:t> </a:t>
            </a:r>
          </a:p>
          <a:p>
            <a:pPr lvl="0"/>
            <a:r>
              <a:rPr lang="en-US" sz="2400" dirty="0" smtClean="0"/>
              <a:t>- </a:t>
            </a:r>
            <a:r>
              <a:rPr lang="ro-RO" sz="2400" dirty="0" smtClean="0"/>
              <a:t>Creșterea bunăstării permanente a populației;</a:t>
            </a:r>
          </a:p>
          <a:p>
            <a:r>
              <a:rPr lang="ro-RO" sz="2400" dirty="0" smtClean="0"/>
              <a:t> </a:t>
            </a:r>
          </a:p>
          <a:p>
            <a:pPr lvl="0">
              <a:buFontTx/>
              <a:buChar char="-"/>
            </a:pPr>
            <a:r>
              <a:rPr lang="en-US" sz="2400" dirty="0" smtClean="0"/>
              <a:t> </a:t>
            </a:r>
            <a:r>
              <a:rPr lang="ro-RO" sz="2400" dirty="0" smtClean="0"/>
              <a:t>Poate contribuii la creșterea standardului de viață și de confort al populației,</a:t>
            </a:r>
            <a:endParaRPr lang="en-US" sz="2400" dirty="0" smtClean="0"/>
          </a:p>
          <a:p>
            <a:pPr lvl="0"/>
            <a:r>
              <a:rPr lang="ro-RO" sz="2400" dirty="0" smtClean="0"/>
              <a:t> </a:t>
            </a:r>
          </a:p>
          <a:p>
            <a:pPr lvl="0">
              <a:buFontTx/>
              <a:buChar char="-"/>
            </a:pPr>
            <a:r>
              <a:rPr lang="en-US" sz="2400" dirty="0" smtClean="0"/>
              <a:t> </a:t>
            </a:r>
            <a:r>
              <a:rPr lang="ro-RO" sz="2400" dirty="0" smtClean="0"/>
              <a:t>Elimină cea mai mare parte din riscurile care afectează în prezent starea de sănătate a populației</a:t>
            </a:r>
            <a:endParaRPr lang="en-US" sz="2400" dirty="0" smtClean="0"/>
          </a:p>
          <a:p>
            <a:pPr lvl="0"/>
            <a:r>
              <a:rPr lang="ro-RO" sz="2400" dirty="0" smtClean="0"/>
              <a:t> </a:t>
            </a:r>
          </a:p>
          <a:p>
            <a:pPr lvl="0"/>
            <a:r>
              <a:rPr lang="en-US" sz="2400" dirty="0" smtClean="0"/>
              <a:t>- </a:t>
            </a:r>
            <a:r>
              <a:rPr lang="ro-RO" sz="2400" dirty="0" smtClean="0"/>
              <a:t>Aduce semnificative îmbunătățiri la nivelul protecției calității mediului înconjurător </a:t>
            </a:r>
          </a:p>
          <a:p>
            <a:pPr algn="ctr"/>
            <a:r>
              <a:rPr lang="en-US" sz="2800" b="1" i="1" dirty="0" smtClean="0">
                <a:solidFill>
                  <a:srgbClr val="C00000"/>
                </a:solidFill>
                <a:latin typeface="Times New Roman" pitchFamily="18" charset="0"/>
                <a:cs typeface="Times New Roman" pitchFamily="18" charset="0"/>
              </a:rPr>
              <a:t> </a:t>
            </a:r>
            <a:endParaRPr lang="ro-RO" sz="2800" b="1" i="1" dirty="0">
              <a:solidFill>
                <a:srgbClr val="C00000"/>
              </a:solidFill>
              <a:latin typeface="Times New Roman" pitchFamily="18" charset="0"/>
              <a:cs typeface="Times New Roman" pitchFamily="18" charset="0"/>
            </a:endParaRPr>
          </a:p>
        </p:txBody>
      </p:sp>
      <p:sp>
        <p:nvSpPr>
          <p:cNvPr id="10" name="Rectangle 9"/>
          <p:cNvSpPr/>
          <p:nvPr/>
        </p:nvSpPr>
        <p:spPr>
          <a:xfrm>
            <a:off x="0" y="381000"/>
            <a:ext cx="9144000" cy="461665"/>
          </a:xfrm>
          <a:prstGeom prst="rect">
            <a:avLst/>
          </a:prstGeom>
        </p:spPr>
        <p:txBody>
          <a:bodyPr wrap="square">
            <a:spAutoFit/>
          </a:bodyPr>
          <a:lstStyle/>
          <a:p>
            <a:pPr algn="ctr"/>
            <a:r>
              <a:rPr lang="en-US" sz="2400" b="1" i="1" dirty="0" err="1" smtClean="0">
                <a:solidFill>
                  <a:srgbClr val="009900"/>
                </a:solidFill>
              </a:rPr>
              <a:t>Mobilizarea</a:t>
            </a:r>
            <a:r>
              <a:rPr lang="en-US" sz="2400" b="1" i="1" dirty="0" smtClean="0">
                <a:solidFill>
                  <a:srgbClr val="009900"/>
                </a:solidFill>
              </a:rPr>
              <a:t> </a:t>
            </a:r>
            <a:r>
              <a:rPr lang="en-US" sz="2400" b="1" i="1" dirty="0" err="1" smtClean="0">
                <a:solidFill>
                  <a:srgbClr val="009900"/>
                </a:solidFill>
              </a:rPr>
              <a:t>biomasei</a:t>
            </a:r>
            <a:r>
              <a:rPr lang="en-US" sz="2400" b="1" i="1" dirty="0" smtClean="0">
                <a:solidFill>
                  <a:srgbClr val="009900"/>
                </a:solidFill>
              </a:rPr>
              <a:t> – </a:t>
            </a:r>
            <a:r>
              <a:rPr lang="en-US" sz="2400" b="1" i="1" dirty="0" err="1" smtClean="0">
                <a:solidFill>
                  <a:srgbClr val="009900"/>
                </a:solidFill>
              </a:rPr>
              <a:t>Dreptul</a:t>
            </a:r>
            <a:r>
              <a:rPr lang="en-US" sz="2400" b="1" i="1" dirty="0" smtClean="0">
                <a:solidFill>
                  <a:srgbClr val="009900"/>
                </a:solidFill>
              </a:rPr>
              <a:t> la </a:t>
            </a:r>
            <a:r>
              <a:rPr lang="en-US" sz="2400" b="1" i="1" dirty="0" err="1" smtClean="0">
                <a:solidFill>
                  <a:srgbClr val="009900"/>
                </a:solidFill>
              </a:rPr>
              <a:t>energie</a:t>
            </a:r>
            <a:endParaRPr lang="ro-RO"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066800"/>
            <a:ext cx="8915400" cy="5181600"/>
          </a:xfrm>
        </p:spPr>
        <p:txBody>
          <a:bodyPr>
            <a:noAutofit/>
          </a:bodyPr>
          <a:lstStyle/>
          <a:p>
            <a:pPr algn="l"/>
            <a:r>
              <a:rPr lang="ro-RO" sz="2400" dirty="0" smtClean="0">
                <a:solidFill>
                  <a:srgbClr val="009900"/>
                </a:solidFill>
              </a:rPr>
              <a:t/>
            </a:r>
            <a:br>
              <a:rPr lang="ro-RO" sz="2400" dirty="0" smtClean="0">
                <a:solidFill>
                  <a:srgbClr val="009900"/>
                </a:solidFill>
              </a:rPr>
            </a:br>
            <a:r>
              <a:rPr lang="en-US" sz="2400" dirty="0" smtClean="0"/>
              <a:t/>
            </a:r>
            <a:br>
              <a:rPr lang="en-US" sz="2400" dirty="0" smtClean="0"/>
            </a:br>
            <a:r>
              <a:rPr lang="en-US" sz="2400" dirty="0" smtClean="0"/>
              <a:t>       D</a:t>
            </a:r>
            <a:r>
              <a:rPr lang="ro-RO" sz="2400" dirty="0" smtClean="0"/>
              <a:t>atorită întârzierii în mod total nejustificat a programelor de sortare și colectare selectivă a deșeurilor menajere direct la sursă, s-a ajuns </a:t>
            </a:r>
            <a:r>
              <a:rPr lang="en-US" sz="2400" dirty="0" smtClean="0"/>
              <a:t>la </a:t>
            </a:r>
            <a:r>
              <a:rPr lang="ro-RO" sz="2400" dirty="0" smtClean="0"/>
              <a:t>generarea unei poluări acute și de lungă durată</a:t>
            </a:r>
            <a:r>
              <a:rPr lang="en-US" sz="2400" dirty="0" smtClean="0"/>
              <a:t>,</a:t>
            </a:r>
            <a:r>
              <a:rPr lang="ro-RO" sz="2400" dirty="0" smtClean="0"/>
              <a:t> operatorii depozit</a:t>
            </a:r>
            <a:r>
              <a:rPr lang="en-US" sz="2400" dirty="0" err="1" smtClean="0"/>
              <a:t>ind</a:t>
            </a:r>
            <a:r>
              <a:rPr lang="ro-RO" sz="2400" dirty="0" smtClean="0"/>
              <a:t> în comun deșeurile organice cu cele anorganice</a:t>
            </a:r>
            <a:r>
              <a:rPr lang="en-US" sz="2400" dirty="0" smtClean="0"/>
              <a:t>.</a:t>
            </a:r>
            <a:br>
              <a:rPr lang="en-US" sz="2400" dirty="0" smtClean="0"/>
            </a:br>
            <a:r>
              <a:rPr lang="en-US" sz="2400" b="1" i="1" dirty="0" smtClean="0">
                <a:solidFill>
                  <a:srgbClr val="009900"/>
                </a:solidFill>
              </a:rPr>
              <a:t> </a:t>
            </a:r>
            <a:r>
              <a:rPr lang="ro-RO" sz="2400" dirty="0" smtClean="0"/>
              <a:t/>
            </a:r>
            <a:br>
              <a:rPr lang="ro-RO" sz="2400" dirty="0" smtClean="0"/>
            </a:br>
            <a:r>
              <a:rPr lang="en-US" sz="2400" dirty="0" smtClean="0"/>
              <a:t>       </a:t>
            </a:r>
            <a:r>
              <a:rPr lang="ro-RO" sz="2400" dirty="0" smtClean="0"/>
              <a:t>Uniunea Europeană a ținut să informeze autoritățile române că în urma sistemului</a:t>
            </a:r>
            <a:r>
              <a:rPr lang="en-US" sz="2400" dirty="0" smtClean="0"/>
              <a:t> </a:t>
            </a:r>
            <a:r>
              <a:rPr lang="ro-RO" sz="2400" dirty="0" smtClean="0"/>
              <a:t> lor de monitorizarea a rezultat că anual mor peste 25.000 de persone și se îmbolnăvesc peste 2 milioane de oameni în urma poluării accentuate a aerului atomosferic. Cele mai afectate centre urbane sunt Bucureștiul, Brașovul, Iașul și Clujul, la care se mai asociază toate localitățile care au în vecinătatea lor gropi de gunoi.</a:t>
            </a:r>
            <a:br>
              <a:rPr lang="ro-RO" sz="2400" dirty="0" smtClean="0"/>
            </a:br>
            <a:r>
              <a:rPr lang="en-US" sz="2400" b="1" i="1" dirty="0" smtClean="0">
                <a:latin typeface="Times New Roman" pitchFamily="18" charset="0"/>
                <a:cs typeface="Times New Roman" pitchFamily="18" charset="0"/>
              </a:rPr>
              <a:t/>
            </a:r>
            <a:br>
              <a:rPr lang="en-US" sz="2400" b="1" i="1" dirty="0" smtClean="0">
                <a:latin typeface="Times New Roman" pitchFamily="18" charset="0"/>
                <a:cs typeface="Times New Roman" pitchFamily="18" charset="0"/>
              </a:rPr>
            </a:br>
            <a:endParaRPr lang="ro-RO" sz="2400" b="1" i="1" dirty="0">
              <a:latin typeface="Times New Roman" pitchFamily="18" charset="0"/>
              <a:cs typeface="Times New Roman" pitchFamily="18" charset="0"/>
            </a:endParaRPr>
          </a:p>
        </p:txBody>
      </p:sp>
      <p:sp>
        <p:nvSpPr>
          <p:cNvPr id="6" name="Rectangle 5"/>
          <p:cNvSpPr/>
          <p:nvPr/>
        </p:nvSpPr>
        <p:spPr>
          <a:xfrm>
            <a:off x="0" y="457200"/>
            <a:ext cx="9144000" cy="461665"/>
          </a:xfrm>
          <a:prstGeom prst="rect">
            <a:avLst/>
          </a:prstGeom>
        </p:spPr>
        <p:txBody>
          <a:bodyPr wrap="square">
            <a:spAutoFit/>
          </a:bodyPr>
          <a:lstStyle/>
          <a:p>
            <a:pPr algn="ctr"/>
            <a:r>
              <a:rPr lang="en-US" sz="2400" b="1" i="1" dirty="0" err="1" smtClean="0">
                <a:solidFill>
                  <a:srgbClr val="009900"/>
                </a:solidFill>
              </a:rPr>
              <a:t>Mobilizarea</a:t>
            </a:r>
            <a:r>
              <a:rPr lang="en-US" sz="2400" b="1" i="1" dirty="0" smtClean="0">
                <a:solidFill>
                  <a:srgbClr val="009900"/>
                </a:solidFill>
              </a:rPr>
              <a:t> </a:t>
            </a:r>
            <a:r>
              <a:rPr lang="en-US" sz="2400" b="1" i="1" dirty="0" err="1" smtClean="0">
                <a:solidFill>
                  <a:srgbClr val="009900"/>
                </a:solidFill>
              </a:rPr>
              <a:t>biomasei</a:t>
            </a:r>
            <a:r>
              <a:rPr lang="en-US" sz="2400" b="1" i="1" dirty="0" smtClean="0">
                <a:solidFill>
                  <a:srgbClr val="009900"/>
                </a:solidFill>
              </a:rPr>
              <a:t> – </a:t>
            </a:r>
            <a:r>
              <a:rPr lang="en-US" sz="2400" b="1" i="1" dirty="0" err="1" smtClean="0">
                <a:solidFill>
                  <a:srgbClr val="009900"/>
                </a:solidFill>
              </a:rPr>
              <a:t>Dreptul</a:t>
            </a:r>
            <a:r>
              <a:rPr lang="en-US" sz="2400" b="1" i="1" dirty="0" smtClean="0">
                <a:solidFill>
                  <a:srgbClr val="009900"/>
                </a:solidFill>
              </a:rPr>
              <a:t> la </a:t>
            </a:r>
            <a:r>
              <a:rPr lang="en-US" sz="2400" b="1" i="1" dirty="0" err="1" smtClean="0">
                <a:solidFill>
                  <a:srgbClr val="009900"/>
                </a:solidFill>
              </a:rPr>
              <a:t>energie</a:t>
            </a:r>
            <a:r>
              <a:rPr lang="en-US" sz="2400" b="1" i="1" dirty="0" smtClean="0">
                <a:solidFill>
                  <a:srgbClr val="009900"/>
                </a:solidFill>
              </a:rPr>
              <a:t> </a:t>
            </a:r>
            <a:endParaRPr lang="ro-RO"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228600" y="1143000"/>
            <a:ext cx="8915400" cy="49859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o-RO"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Din estimările noastre rezultă că anual se depune o cantitate de masă organică de circa 3 milioane t/an. La acestea se asociaza si nămolurile organice rezultate de la stațiile de epurare a apelor uzate orășenești în cantități ce depășesc 500.000 t/an. Din aceasta cantitate procesata in peleti si valorificata prin tratare termica sau termo-chimica se obțin circa </a:t>
            </a: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14.500.000 MWh.</a:t>
            </a:r>
            <a:endParaRPr kumimoji="0" lang="en-US" sz="20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o-RO"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o-RO"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Dacă s-ar procesa si valorifica deșeurile din zootehnie și din agricultură se pot obține cantități de </a:t>
            </a:r>
            <a:r>
              <a:rPr kumimoji="0" lang="ro-RO" sz="20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10 ori mai </a:t>
            </a:r>
            <a:r>
              <a:rPr kumimoji="0" lang="ro-RO"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mari de energie, </a:t>
            </a: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ro-RO"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o-RO"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În urma punerii efectiv în practică a ansamblului de practici și tehnologii specifice valorificării superioare a biomasei se poate realiza într-un sistem compensator de prețuri reabilitarea tuturor zonelor afectate de poluare, asigurându-se în mod gratuit și înlăturarea poluanților care periclitează nemijlocit și grav sănătatea oamenilor.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o-RO"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7"/>
          <p:cNvSpPr/>
          <p:nvPr/>
        </p:nvSpPr>
        <p:spPr>
          <a:xfrm>
            <a:off x="0" y="304800"/>
            <a:ext cx="9144000" cy="461665"/>
          </a:xfrm>
          <a:prstGeom prst="rect">
            <a:avLst/>
          </a:prstGeom>
        </p:spPr>
        <p:txBody>
          <a:bodyPr wrap="square">
            <a:spAutoFit/>
          </a:bodyPr>
          <a:lstStyle/>
          <a:p>
            <a:pPr algn="ctr">
              <a:buNone/>
            </a:pPr>
            <a:r>
              <a:rPr lang="en-US" sz="2400" b="1" i="1" dirty="0" err="1" smtClean="0">
                <a:solidFill>
                  <a:srgbClr val="009900"/>
                </a:solidFill>
              </a:rPr>
              <a:t>Mobilizarea</a:t>
            </a:r>
            <a:r>
              <a:rPr lang="en-US" sz="2400" b="1" i="1" dirty="0" smtClean="0">
                <a:solidFill>
                  <a:srgbClr val="009900"/>
                </a:solidFill>
              </a:rPr>
              <a:t> </a:t>
            </a:r>
            <a:r>
              <a:rPr lang="en-US" sz="2400" b="1" i="1" dirty="0" err="1" smtClean="0">
                <a:solidFill>
                  <a:srgbClr val="009900"/>
                </a:solidFill>
              </a:rPr>
              <a:t>biomasei</a:t>
            </a:r>
            <a:r>
              <a:rPr lang="en-US" sz="2400" b="1" i="1" dirty="0" smtClean="0">
                <a:solidFill>
                  <a:srgbClr val="009900"/>
                </a:solidFill>
              </a:rPr>
              <a:t> – </a:t>
            </a:r>
            <a:r>
              <a:rPr lang="en-US" sz="2400" b="1" i="1" dirty="0" err="1" smtClean="0">
                <a:solidFill>
                  <a:srgbClr val="009900"/>
                </a:solidFill>
              </a:rPr>
              <a:t>Dreptul</a:t>
            </a:r>
            <a:r>
              <a:rPr lang="en-US" sz="2400" b="1" i="1" dirty="0" smtClean="0">
                <a:solidFill>
                  <a:srgbClr val="009900"/>
                </a:solidFill>
              </a:rPr>
              <a:t> la </a:t>
            </a:r>
            <a:r>
              <a:rPr lang="en-US" sz="2400" b="1" i="1" dirty="0" err="1" smtClean="0">
                <a:solidFill>
                  <a:srgbClr val="009900"/>
                </a:solidFill>
              </a:rPr>
              <a:t>energie</a:t>
            </a:r>
            <a:endParaRPr lang="ro-RO" sz="2400" dirty="0" smtClean="0">
              <a:solidFill>
                <a:srgbClr val="0099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500034" y="3714752"/>
            <a:ext cx="8429684" cy="1446550"/>
          </a:xfrm>
          <a:prstGeom prst="rect">
            <a:avLst/>
          </a:prstGeom>
        </p:spPr>
        <p:txBody>
          <a:bodyPr wrap="square">
            <a:spAutoFit/>
          </a:bodyPr>
          <a:lstStyle/>
          <a:p>
            <a:endParaRPr lang="en-US" sz="2400" b="1" i="1" dirty="0" smtClean="0">
              <a:solidFill>
                <a:srgbClr val="FFC000"/>
              </a:solidFill>
              <a:latin typeface="Arial" pitchFamily="34" charset="0"/>
              <a:cs typeface="Arial" pitchFamily="34" charset="0"/>
            </a:endParaRPr>
          </a:p>
          <a:p>
            <a:endParaRPr lang="ro-RO" sz="2000" b="1" dirty="0" smtClean="0">
              <a:solidFill>
                <a:schemeClr val="bg1"/>
              </a:solidFill>
              <a:latin typeface="Arial" pitchFamily="34" charset="0"/>
              <a:cs typeface="Arial" pitchFamily="34" charset="0"/>
            </a:endParaRPr>
          </a:p>
          <a:p>
            <a:endParaRPr lang="en-US" sz="2000" i="1" dirty="0" smtClean="0">
              <a:solidFill>
                <a:srgbClr val="FFC000"/>
              </a:solidFill>
              <a:latin typeface="Arial" pitchFamily="34" charset="0"/>
              <a:cs typeface="Arial" pitchFamily="34" charset="0"/>
            </a:endParaRPr>
          </a:p>
          <a:p>
            <a:endParaRPr lang="en-US" sz="2400" b="1" i="1" dirty="0" smtClean="0">
              <a:solidFill>
                <a:srgbClr val="FFC000"/>
              </a:solidFill>
              <a:latin typeface="Arial" pitchFamily="34" charset="0"/>
              <a:cs typeface="Arial" pitchFamily="34" charset="0"/>
            </a:endParaRPr>
          </a:p>
        </p:txBody>
      </p:sp>
      <p:sp>
        <p:nvSpPr>
          <p:cNvPr id="5" name="Rectangle 4"/>
          <p:cNvSpPr/>
          <p:nvPr/>
        </p:nvSpPr>
        <p:spPr>
          <a:xfrm>
            <a:off x="304800" y="762000"/>
            <a:ext cx="8839200" cy="6318653"/>
          </a:xfrm>
          <a:prstGeom prst="rect">
            <a:avLst/>
          </a:prstGeom>
        </p:spPr>
        <p:txBody>
          <a:bodyPr wrap="square">
            <a:spAutoFit/>
          </a:bodyPr>
          <a:lstStyle/>
          <a:p>
            <a:pPr marL="342900" indent="-342900">
              <a:lnSpc>
                <a:spcPct val="90000"/>
              </a:lnSpc>
              <a:spcBef>
                <a:spcPct val="20000"/>
              </a:spcBef>
              <a:buClr>
                <a:schemeClr val="folHlink"/>
              </a:buClr>
              <a:buSzPct val="60000"/>
              <a:defRPr/>
            </a:pPr>
            <a:endParaRPr lang="en-GB" sz="1400" b="1" i="1" dirty="0" smtClean="0">
              <a:solidFill>
                <a:srgbClr val="0070C0"/>
              </a:solidFill>
              <a:latin typeface="Times New Roman" pitchFamily="18" charset="0"/>
              <a:cs typeface="Times New Roman" pitchFamily="18" charset="0"/>
            </a:endParaRPr>
          </a:p>
          <a:p>
            <a:r>
              <a:rPr lang="en-US" sz="2400" dirty="0" smtClean="0"/>
              <a:t>     </a:t>
            </a:r>
            <a:r>
              <a:rPr lang="ro-RO" sz="2800" dirty="0" smtClean="0"/>
              <a:t>Concluzionând putem spune că prin aceste tehnici și practici care au fost prezentate astăzi, se pun bazele unui parteneriat durabil între om și mediu înconjurător, parteneriat care va contribui la consolidarea și garantarea drepturilor fundamentale ale fiecărei persoane aflate pe teritoriul</a:t>
            </a:r>
            <a:r>
              <a:rPr lang="en-US" sz="2800" dirty="0" smtClean="0"/>
              <a:t> R</a:t>
            </a:r>
            <a:r>
              <a:rPr lang="ro-RO" sz="2800" dirty="0" smtClean="0"/>
              <a:t>omâniei</a:t>
            </a:r>
            <a:r>
              <a:rPr lang="en-US" sz="2800" dirty="0" smtClean="0"/>
              <a:t>, </a:t>
            </a:r>
            <a:r>
              <a:rPr lang="ro-RO" sz="2800" dirty="0" smtClean="0"/>
              <a:t> respectiv dreptul la viață, la sănătate, la siguranță existențială, la bunăstare, la libertate și la un mediu înconjurător sănătos care poate asigura continuitatea vieții și a civilizației umane în acest spațiu carpato-dunăreno-pontic.</a:t>
            </a:r>
            <a:endParaRPr lang="en-US" sz="2400" dirty="0" smtClean="0"/>
          </a:p>
          <a:p>
            <a:endParaRPr lang="en-US" sz="2400" dirty="0" smtClean="0"/>
          </a:p>
          <a:p>
            <a:r>
              <a:rPr lang="en-US" sz="3600" b="1" i="1" dirty="0" smtClean="0">
                <a:latin typeface="Times New Roman" pitchFamily="18" charset="0"/>
                <a:cs typeface="Times New Roman" pitchFamily="18" charset="0"/>
              </a:rPr>
              <a:t>                            </a:t>
            </a:r>
            <a:r>
              <a:rPr lang="en-US" sz="3600" b="1" i="1" dirty="0" err="1" smtClean="0">
                <a:latin typeface="Times New Roman" pitchFamily="18" charset="0"/>
                <a:cs typeface="Times New Roman" pitchFamily="18" charset="0"/>
              </a:rPr>
              <a:t>Va</a:t>
            </a:r>
            <a:r>
              <a:rPr lang="en-US" sz="3600" b="1" i="1" dirty="0" smtClean="0">
                <a:latin typeface="Times New Roman" pitchFamily="18" charset="0"/>
                <a:cs typeface="Times New Roman" pitchFamily="18" charset="0"/>
              </a:rPr>
              <a:t> </a:t>
            </a:r>
            <a:r>
              <a:rPr lang="en-US" sz="3600" b="1" i="1" dirty="0" err="1" smtClean="0">
                <a:latin typeface="Times New Roman" pitchFamily="18" charset="0"/>
                <a:cs typeface="Times New Roman" pitchFamily="18" charset="0"/>
              </a:rPr>
              <a:t>multumesc</a:t>
            </a:r>
            <a:endParaRPr lang="ro-RO" sz="3600" b="1" i="1" dirty="0" smtClean="0">
              <a:latin typeface="Times New Roman" pitchFamily="18" charset="0"/>
              <a:cs typeface="Times New Roman" pitchFamily="18" charset="0"/>
            </a:endParaRPr>
          </a:p>
          <a:p>
            <a:pPr algn="ctr"/>
            <a:endParaRPr lang="en-US" sz="2400" b="1" i="1" dirty="0" smtClean="0">
              <a:solidFill>
                <a:srgbClr val="C00000"/>
              </a:solidFill>
              <a:latin typeface="Times New Roman" pitchFamily="18" charset="0"/>
              <a:cs typeface="Times New Roman" pitchFamily="18" charset="0"/>
            </a:endParaRPr>
          </a:p>
        </p:txBody>
      </p:sp>
      <p:sp>
        <p:nvSpPr>
          <p:cNvPr id="7" name="Rectangle 6"/>
          <p:cNvSpPr/>
          <p:nvPr/>
        </p:nvSpPr>
        <p:spPr>
          <a:xfrm>
            <a:off x="0" y="304800"/>
            <a:ext cx="9144000" cy="461665"/>
          </a:xfrm>
          <a:prstGeom prst="rect">
            <a:avLst/>
          </a:prstGeom>
        </p:spPr>
        <p:txBody>
          <a:bodyPr wrap="square">
            <a:spAutoFit/>
          </a:bodyPr>
          <a:lstStyle/>
          <a:p>
            <a:pPr algn="ctr">
              <a:buNone/>
            </a:pPr>
            <a:r>
              <a:rPr lang="en-US" sz="2400" b="1" i="1" dirty="0" err="1" smtClean="0">
                <a:solidFill>
                  <a:srgbClr val="009900"/>
                </a:solidFill>
              </a:rPr>
              <a:t>Mobilizarea</a:t>
            </a:r>
            <a:r>
              <a:rPr lang="en-US" sz="2400" b="1" i="1" dirty="0" smtClean="0">
                <a:solidFill>
                  <a:srgbClr val="009900"/>
                </a:solidFill>
              </a:rPr>
              <a:t> </a:t>
            </a:r>
            <a:r>
              <a:rPr lang="en-US" sz="2400" b="1" i="1" dirty="0" err="1" smtClean="0">
                <a:solidFill>
                  <a:srgbClr val="009900"/>
                </a:solidFill>
              </a:rPr>
              <a:t>biomasei</a:t>
            </a:r>
            <a:r>
              <a:rPr lang="en-US" sz="2400" b="1" i="1" dirty="0" smtClean="0">
                <a:solidFill>
                  <a:srgbClr val="009900"/>
                </a:solidFill>
              </a:rPr>
              <a:t> – </a:t>
            </a:r>
            <a:r>
              <a:rPr lang="en-US" sz="2400" b="1" i="1" dirty="0" err="1" smtClean="0">
                <a:solidFill>
                  <a:srgbClr val="009900"/>
                </a:solidFill>
              </a:rPr>
              <a:t>Dreptul</a:t>
            </a:r>
            <a:r>
              <a:rPr lang="en-US" sz="2400" b="1" i="1" dirty="0" smtClean="0">
                <a:solidFill>
                  <a:srgbClr val="009900"/>
                </a:solidFill>
              </a:rPr>
              <a:t> la </a:t>
            </a:r>
            <a:r>
              <a:rPr lang="en-US" sz="2400" b="1" i="1" dirty="0" err="1" smtClean="0">
                <a:solidFill>
                  <a:srgbClr val="009900"/>
                </a:solidFill>
              </a:rPr>
              <a:t>energie</a:t>
            </a:r>
            <a:endParaRPr lang="ro-RO" sz="2400" dirty="0" smtClean="0">
              <a:solidFill>
                <a:srgbClr val="0099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676A55"/>
      </a:dk2>
      <a:lt2>
        <a:srgbClr val="EAEBDE"/>
      </a:lt2>
      <a:accent1>
        <a:srgbClr val="92D050"/>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16622</TotalTime>
  <Words>503</Words>
  <Application>Microsoft Office PowerPoint</Application>
  <PresentationFormat>On-screen Show (4:3)</PresentationFormat>
  <Paragraphs>71</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Slide 2</vt:lpstr>
      <vt:lpstr>Slide 3</vt:lpstr>
      <vt:lpstr>Slide 4</vt:lpstr>
      <vt:lpstr>         Datorită întârzierii în mod total nejustificat a programelor de sortare și colectare selectivă a deșeurilor menajere direct la sursă, s-a ajuns la generarea unei poluări acute și de lungă durată, operatorii depozitind în comun deșeurile organice cu cele anorganice.          Uniunea Europeană a ținut să informeze autoritățile române că în urma sistemului  lor de monitorizarea a rezultat că anual mor peste 25.000 de persone și se îmbolnăvesc peste 2 milioane de oameni în urma poluării accentuate a aerului atomosferic. Cele mai afectate centre urbane sunt Bucureștiul, Brașovul, Iașul și Clujul, la care se mai asociază toate localitățile care au în vecinătatea lor gropi de gunoi.  </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Tehnologii  inovative  pentru  arderea  ecologică  şi  eficientă  a biomasei    Aplicaţii  în  dezvoltarea  durabilă  a  comunităţilor  rurale şi  urbane</dc:title>
  <dc:creator>hh</dc:creator>
  <cp:lastModifiedBy>Iuliean</cp:lastModifiedBy>
  <cp:revision>1446</cp:revision>
  <dcterms:created xsi:type="dcterms:W3CDTF">2014-04-19T09:45:29Z</dcterms:created>
  <dcterms:modified xsi:type="dcterms:W3CDTF">2017-10-20T11:19:02Z</dcterms:modified>
</cp:coreProperties>
</file>