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256" r:id="rId2"/>
    <p:sldId id="258" r:id="rId3"/>
    <p:sldId id="257" r:id="rId4"/>
    <p:sldId id="262" r:id="rId5"/>
    <p:sldId id="261" r:id="rId6"/>
    <p:sldId id="263" r:id="rId7"/>
    <p:sldId id="276" r:id="rId8"/>
    <p:sldId id="275" r:id="rId9"/>
    <p:sldId id="259" r:id="rId10"/>
    <p:sldId id="266" r:id="rId11"/>
    <p:sldId id="269" r:id="rId12"/>
    <p:sldId id="271" r:id="rId13"/>
    <p:sldId id="273" r:id="rId14"/>
    <p:sldId id="274" r:id="rId15"/>
    <p:sldId id="272" r:id="rId16"/>
    <p:sldId id="277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FD24-C89C-9546-9583-4ED80145EBE1}" type="datetimeFigureOut">
              <a:rPr lang="en-US" smtClean="0"/>
              <a:pPr/>
              <a:t>15/10/17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74DBE8-3025-DE4D-A268-91B226857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FD24-C89C-9546-9583-4ED80145EBE1}" type="datetimeFigureOut">
              <a:rPr lang="en-US" smtClean="0"/>
              <a:pPr/>
              <a:t>15/10/17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DBE8-3025-DE4D-A268-91B226857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FD24-C89C-9546-9583-4ED80145EBE1}" type="datetimeFigureOut">
              <a:rPr lang="en-US" smtClean="0"/>
              <a:pPr/>
              <a:t>15/10/17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DBE8-3025-DE4D-A268-91B226857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FD24-C89C-9546-9583-4ED80145EBE1}" type="datetimeFigureOut">
              <a:rPr lang="en-US" smtClean="0"/>
              <a:pPr/>
              <a:t>15/10/17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DBE8-3025-DE4D-A268-91B226857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FD24-C89C-9546-9583-4ED80145EBE1}" type="datetimeFigureOut">
              <a:rPr lang="en-US" smtClean="0"/>
              <a:pPr/>
              <a:t>15/10/17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DBE8-3025-DE4D-A268-91B226857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FD24-C89C-9546-9583-4ED80145EBE1}" type="datetimeFigureOut">
              <a:rPr lang="en-US" smtClean="0"/>
              <a:pPr/>
              <a:t>15/10/17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DBE8-3025-DE4D-A268-91B226857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FD24-C89C-9546-9583-4ED80145EBE1}" type="datetimeFigureOut">
              <a:rPr lang="en-US" smtClean="0"/>
              <a:pPr/>
              <a:t>15/10/17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DBE8-3025-DE4D-A268-91B226857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FD24-C89C-9546-9583-4ED80145EBE1}" type="datetimeFigureOut">
              <a:rPr lang="en-US" smtClean="0"/>
              <a:pPr/>
              <a:t>15/10/17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DBE8-3025-DE4D-A268-91B226857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FD24-C89C-9546-9583-4ED80145EBE1}" type="datetimeFigureOut">
              <a:rPr lang="en-US" smtClean="0"/>
              <a:pPr/>
              <a:t>15/10/17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DBE8-3025-DE4D-A268-91B226857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FD24-C89C-9546-9583-4ED80145EBE1}" type="datetimeFigureOut">
              <a:rPr lang="en-US" smtClean="0"/>
              <a:pPr/>
              <a:t>15/10/17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DBE8-3025-DE4D-A268-91B226857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FD24-C89C-9546-9583-4ED80145EBE1}" type="datetimeFigureOut">
              <a:rPr lang="en-US" smtClean="0"/>
              <a:pPr/>
              <a:t>15/10/17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DBE8-3025-DE4D-A268-91B226857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79CFD24-C89C-9546-9583-4ED80145EBE1}" type="datetimeFigureOut">
              <a:rPr lang="en-US" smtClean="0"/>
              <a:pPr/>
              <a:t>15/10/17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F74DBE8-3025-DE4D-A268-91B226857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0737"/>
            <a:ext cx="9144000" cy="3478138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Mobilizarea</a:t>
            </a:r>
            <a:r>
              <a:rPr lang="en-US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biomasei</a:t>
            </a:r>
            <a:r>
              <a:rPr lang="en-US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Dreptul</a:t>
            </a:r>
            <a:r>
              <a:rPr lang="en-US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40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energie</a:t>
            </a:r>
            <a:r>
              <a:rPr lang="en-US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Biomasa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un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garant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incluziune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socială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locuri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muncă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sănătate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diminuarea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sarăciei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exploatării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energetice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3739" y="4238714"/>
            <a:ext cx="6400800" cy="1752600"/>
          </a:xfrm>
        </p:spPr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Marin Florian</a:t>
            </a:r>
          </a:p>
          <a:p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Academia de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Studii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Economice</a:t>
            </a:r>
            <a:endParaRPr lang="en-US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Octombrie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2017</a:t>
            </a:r>
            <a:endParaRPr lang="en-US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343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Mobilizarea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biomasei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Dreptul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energie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Finanțarea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mediului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rural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/>
            <a:r>
              <a:rPr lang="en-US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bordare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centralizată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incapabilă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includă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specificitatea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mediului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rural,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deplinătatea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nevoilor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acestuia</a:t>
            </a:r>
            <a:endParaRPr lang="en-US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Centrare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excesivă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autoritățile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 management,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fără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lua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calcul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specificitatea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capacitatea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operațională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beneficiarilor</a:t>
            </a:r>
            <a:endParaRPr lang="en-US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Lipsa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complementaritate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între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programe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operaționale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deși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există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obligativitatea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acestei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complementarități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absorbție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haotic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fără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planificare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prealabilă</a:t>
            </a:r>
            <a:endParaRPr lang="en-US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589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Mobilizarea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biomasei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Dreptul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energie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Capacitate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actori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interesați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r-IN" sz="3200" b="1" i="1" dirty="0" smtClean="0">
                <a:solidFill>
                  <a:srgbClr val="FF0000"/>
                </a:solidFill>
                <a:latin typeface="Times New Roman" pitchFamily="18" charset="0"/>
              </a:rPr>
              <a:t>–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UAT-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uri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9734"/>
            <a:ext cx="9144000" cy="544036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o-RO" dirty="0"/>
          </a:p>
          <a:p>
            <a:pPr algn="just"/>
            <a:r>
              <a:rPr lang="ro-RO" sz="8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Incapacitatea de a planifica coerent bugetul de venituri și cheltuieli atrage un risc considerabil în ceea ce privește planificarea sumelor ce provin din sursele financiare </a:t>
            </a:r>
            <a:r>
              <a:rPr lang="ro-RO" sz="8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nerambur</a:t>
            </a:r>
            <a:r>
              <a:rPr lang="en-US" sz="8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o-RO" sz="8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abile</a:t>
            </a:r>
            <a:endParaRPr lang="ro-RO" sz="80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o-RO" sz="80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o-RO" sz="8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Incapacitatea de a redacta cereri de finanțare datorită lipsei de expertiză</a:t>
            </a:r>
          </a:p>
          <a:p>
            <a:pPr marL="0" indent="0" algn="just">
              <a:buNone/>
            </a:pPr>
            <a:endParaRPr lang="ro-RO" sz="80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o-RO" sz="8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Lipsa de expertiză în ceea ce privește implementarea  proiectelor finanțate din fonduri europene cu referire la achizițiile publice, procedurile financiar contabile, de cunoaștere a legislației specifice și de raportare</a:t>
            </a:r>
          </a:p>
          <a:p>
            <a:pPr marL="0" indent="0" algn="just">
              <a:buNone/>
            </a:pPr>
            <a:endParaRPr lang="ro-RO" sz="80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o-RO" sz="8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Incapacitatea de a planifica proiectele astfel încât să se dezvolte un proces sinergic între efectele acestora</a:t>
            </a:r>
          </a:p>
          <a:p>
            <a:pPr marL="0" indent="0" algn="just">
              <a:buNone/>
            </a:pPr>
            <a:endParaRPr lang="ro-RO" sz="80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o-RO" sz="8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Lipsa unei coordonări între capacitățile de implementare locale, între administrația centrală și cea locală</a:t>
            </a: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075283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Mobilizarea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biomasei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Dreptul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energie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Incluziunea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socială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/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Incluziune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financiară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r-IN" sz="2400" b="1" i="1" dirty="0" smtClean="0">
                <a:solidFill>
                  <a:srgbClr val="000000"/>
                </a:solidFill>
                <a:latin typeface="Times New Roman" pitchFamily="18" charset="0"/>
              </a:rPr>
              <a:t>–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imperativ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necesară</a:t>
            </a:r>
            <a:endParaRPr lang="en-US" sz="24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Ponderea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persoanelor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sărace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trăiesc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locuințe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calitate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foarte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proastă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cheltuiesc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peste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40 % din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venituri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locuință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dintre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cele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ridicate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din UE </a:t>
            </a:r>
            <a:endParaRPr lang="en-US" sz="24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Rata sărăciei în rândul persoanelor încadrate în muncă (dublă față de media UE) provine din ponderea ridicată a lucrătorilor familiali neremunerați în zonele </a:t>
            </a:r>
            <a:r>
              <a:rPr lang="ro-RO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rurale</a:t>
            </a:r>
            <a:endParaRPr lang="ro-RO" sz="24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o-RO" sz="24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Incidența mare a sărăciei este asociată cu niveluri ridicate de inactivitate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24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Mobilizarea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biomasei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Dreptul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energie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Incluziunea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socială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o-RO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o-RO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ndicatorul </a:t>
            </a:r>
            <a:r>
              <a:rPr lang="ro-RO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social de </a:t>
            </a:r>
            <a:r>
              <a:rPr lang="ro-RO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referință</a:t>
            </a:r>
            <a:r>
              <a:rPr lang="ro-RO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 a fost actualizat de la adoptarea sa în </a:t>
            </a:r>
            <a:r>
              <a:rPr lang="ro-RO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2008, </a:t>
            </a:r>
            <a:r>
              <a:rPr lang="ro-RO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însă e utilizat în asistența socială pentru nivelul prestațiilor sociale</a:t>
            </a:r>
          </a:p>
          <a:p>
            <a:pPr algn="just"/>
            <a:endParaRPr lang="ro-RO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Sărăcia este în scădere, dar persistă inegalități mari în materie de venituri</a:t>
            </a:r>
            <a:r>
              <a:rPr lang="ro-RO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o-RO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Au fost luate măsuri pentru îmbunătățirea asistenței medicale, dar sistemul medical este afectat de ineficiență, accesibilitate limitată și corupție</a:t>
            </a:r>
            <a:r>
              <a:rPr lang="ro-RO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o-RO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Oferta inegală de educație de calitate afectează potențialul capitalului </a:t>
            </a:r>
            <a:r>
              <a:rPr lang="ro-RO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uman</a:t>
            </a:r>
          </a:p>
          <a:p>
            <a:pPr marL="0" indent="0" algn="just">
              <a:buNone/>
            </a:pPr>
            <a:endParaRPr lang="ro-RO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Reforma administrației publice s-a accelerat în 2016, dar nu este încă </a:t>
            </a:r>
            <a:r>
              <a:rPr lang="ro-RO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finalizată </a:t>
            </a:r>
            <a:r>
              <a:rPr lang="mr-IN" b="1" i="1" dirty="0" smtClean="0">
                <a:solidFill>
                  <a:srgbClr val="000000"/>
                </a:solidFill>
                <a:latin typeface="Times New Roman" pitchFamily="18" charset="0"/>
              </a:rPr>
              <a:t>–</a:t>
            </a:r>
            <a:r>
              <a:rPr lang="ro-RO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condiționalități exante</a:t>
            </a:r>
            <a:endParaRPr lang="ro-RO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o-RO" dirty="0"/>
          </a:p>
          <a:p>
            <a:endParaRPr lang="ro-R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63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Mobilizarea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biomasei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Dreptul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energie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Incluziunea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socială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15169"/>
            <a:ext cx="9144000" cy="5257800"/>
          </a:xfrm>
        </p:spPr>
        <p:txBody>
          <a:bodyPr>
            <a:noAutofit/>
          </a:bodyPr>
          <a:lstStyle/>
          <a:p>
            <a:pPr algn="just"/>
            <a:r>
              <a:rPr lang="ro-RO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Disparitățile dintre zonele urbane și cele rurale împiedică dezvoltarea economică și </a:t>
            </a:r>
            <a:r>
              <a:rPr lang="ro-RO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socială</a:t>
            </a:r>
          </a:p>
          <a:p>
            <a:pPr algn="just"/>
            <a:endParaRPr lang="ro-RO" sz="28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Accesul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asistență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medicală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limitat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inegal</a:t>
            </a:r>
            <a:endParaRPr lang="en-US" sz="28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Anumite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UAT </a:t>
            </a:r>
            <a:r>
              <a:rPr lang="mr-IN" sz="2800" b="1" i="1" dirty="0" smtClean="0">
                <a:solidFill>
                  <a:srgbClr val="000000"/>
                </a:solidFill>
                <a:latin typeface="Times New Roman" pitchFamily="18" charset="0"/>
              </a:rPr>
              <a:t>–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uri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actori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interesați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depind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aproape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manieră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exclusivă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resursele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transferate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centru</a:t>
            </a:r>
            <a:endParaRPr lang="en-US" sz="28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45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Mobilizarea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biomasei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Dreptul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energie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Soluții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/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Acordarea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asistență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actorii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interesați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sărăciei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vederea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accesării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finanțări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inclusiv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europene</a:t>
            </a:r>
            <a:endParaRPr lang="en-US" sz="28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x-none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plicare pe scară largă a principiilor instrumentului ITI</a:t>
            </a:r>
          </a:p>
          <a:p>
            <a:pPr algn="just"/>
            <a:endParaRPr lang="en-US" sz="28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Măsurarea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cu o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frecvență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periodică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calității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vieții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special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mediul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rural</a:t>
            </a:r>
          </a:p>
          <a:p>
            <a:pPr algn="just"/>
            <a:endParaRPr lang="en-US" sz="28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Dezvoltarea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baze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 date 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specifice</a:t>
            </a:r>
            <a:endParaRPr lang="en-US" sz="28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86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Mobilizarea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biomasei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Dreptul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energie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Soluții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/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Facilitarea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accesului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6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inovare</a:t>
            </a:r>
            <a:r>
              <a:rPr lang="en-US" sz="2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prin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finanțare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explicită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transferului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tematic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6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tehnologie</a:t>
            </a:r>
            <a:endParaRPr lang="en-US" sz="26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6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Finanțarea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explicită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directă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6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specificității</a:t>
            </a:r>
            <a:r>
              <a:rPr lang="en-US" sz="2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mediului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rural</a:t>
            </a:r>
          </a:p>
          <a:p>
            <a:pPr algn="just"/>
            <a:endParaRPr lang="en-US" sz="26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Program de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vouchere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valorice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finanțarea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accesabilitatea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anumite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servicii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publice</a:t>
            </a:r>
            <a:endParaRPr lang="en-US" sz="26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6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abordare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integrată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finanțărilor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politicilor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reducere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sărăciei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referindu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-ne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inclusiv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diversificarea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economiei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rurale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legăturile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urban rural (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lanțuri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scurte</a:t>
            </a:r>
            <a:r>
              <a:rPr lang="en-US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etc)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756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44726"/>
            <a:ext cx="9144000" cy="1167619"/>
          </a:xfrm>
        </p:spPr>
        <p:txBody>
          <a:bodyPr>
            <a:normAutofit/>
          </a:bodyPr>
          <a:lstStyle/>
          <a:p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Vă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mulțumesc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125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2613"/>
            <a:ext cx="8229600" cy="40165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România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continuat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continuă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neglijeze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oportunitățile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oferite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mediul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rural</a:t>
            </a:r>
            <a:endParaRPr lang="en-US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65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2857"/>
            <a:ext cx="8229600" cy="1632247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rgbClr val="FF0000"/>
                </a:solidFill>
              </a:rPr>
              <a:t/>
            </a:r>
            <a:br>
              <a:rPr lang="en-US" sz="3100" dirty="0" smtClean="0">
                <a:solidFill>
                  <a:srgbClr val="FF0000"/>
                </a:solidFill>
              </a:rPr>
            </a:br>
            <a:r>
              <a:rPr lang="en-US" sz="3100" dirty="0" smtClean="0">
                <a:solidFill>
                  <a:srgbClr val="FF0000"/>
                </a:solidFill>
              </a:rPr>
              <a:t/>
            </a:r>
            <a:br>
              <a:rPr lang="en-US" sz="3100" dirty="0" smtClean="0">
                <a:solidFill>
                  <a:srgbClr val="FF0000"/>
                </a:solidFill>
              </a:rPr>
            </a:br>
            <a:r>
              <a:rPr lang="en-US" sz="36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Mobilizarea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biomasei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Dreptul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36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energie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1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Programul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Energetic </a:t>
            </a:r>
            <a:r>
              <a:rPr lang="en-US" sz="31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Național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en-US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utilizarea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biomasei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1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propus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 PIAROM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6986"/>
            <a:ext cx="8229600" cy="490101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Investiție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1,7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miliarde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euro = 1% din PIB</a:t>
            </a:r>
          </a:p>
          <a:p>
            <a:pPr algn="just"/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Locuri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munc</a:t>
            </a:r>
            <a:r>
              <a:rPr lang="ro-RO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noi</a:t>
            </a:r>
            <a:r>
              <a:rPr lang="ro-RO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în principal în mediu rural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145</a:t>
            </a:r>
            <a:r>
              <a:rPr lang="ro-RO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000 </a:t>
            </a:r>
            <a:r>
              <a:rPr lang="mr-IN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colectarea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procesarea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biomasei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peleti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o-RO" sz="28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5.000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p</a:t>
            </a:r>
            <a:r>
              <a:rPr lang="ro-RO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roducţie de energie electrică </a:t>
            </a:r>
            <a:r>
              <a:rPr lang="ro-RO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ro-RO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termică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o-RO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10.000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p</a:t>
            </a:r>
            <a:r>
              <a:rPr lang="ro-RO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roducţia de echipamente energetice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o-RO" sz="28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Stabilizarea forţei de muncă în mediul rural, în medie 5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o-RO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 locuri de muncă/comună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Profit net/an 1,5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miliarde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euro = 0,88%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aport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PIB</a:t>
            </a:r>
            <a:endParaRPr lang="en-US" sz="28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261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Mobilizarea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biomasei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Dreptul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energie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Sărăcia energetică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exploatarea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energetică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43841"/>
            <a:ext cx="9144000" cy="7540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000" b="1" i="1" dirty="0" smtClean="0">
              <a:latin typeface="Times New Roman"/>
              <a:cs typeface="Times New Roman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b="1" i="1" dirty="0" smtClean="0">
                <a:latin typeface="Times New Roman"/>
                <a:cs typeface="Times New Roman"/>
              </a:rPr>
              <a:t>  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Accesibilitatea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prețului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este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considerată</a:t>
            </a:r>
            <a:r>
              <a:rPr lang="en-US" sz="2000" b="1" i="1" dirty="0" smtClean="0">
                <a:latin typeface="Times New Roman"/>
                <a:cs typeface="Times New Roman"/>
              </a:rPr>
              <a:t> a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fi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una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dintre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principalele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provocări</a:t>
            </a:r>
            <a:r>
              <a:rPr lang="en-US" sz="2000" b="1" i="1" dirty="0" smtClean="0">
                <a:latin typeface="Times New Roman"/>
                <a:cs typeface="Times New Roman"/>
              </a:rPr>
              <a:t> ale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sistemului</a:t>
            </a:r>
            <a:r>
              <a:rPr lang="en-US" sz="2000" b="1" i="1" dirty="0" smtClean="0">
                <a:latin typeface="Times New Roman"/>
                <a:cs typeface="Times New Roman"/>
              </a:rPr>
              <a:t> energetic</a:t>
            </a:r>
          </a:p>
          <a:p>
            <a:pPr algn="just">
              <a:buFont typeface="Arial" pitchFamily="34" charset="0"/>
              <a:buChar char="•"/>
            </a:pPr>
            <a:endParaRPr lang="mr-IN" sz="2000" b="1" i="1" dirty="0" smtClean="0">
              <a:latin typeface="Times New Roman"/>
              <a:cs typeface="Times New Roman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b="1" i="1" dirty="0" smtClean="0">
                <a:latin typeface="Times New Roman"/>
                <a:cs typeface="Times New Roman"/>
              </a:rPr>
              <a:t>     A</a:t>
            </a:r>
            <a:r>
              <a:rPr lang="mr-IN" sz="2000" b="1" i="1" dirty="0" smtClean="0">
                <a:latin typeface="Times New Roman"/>
                <a:cs typeface="Times New Roman"/>
              </a:rPr>
              <a:t>vem prețuri mari la </a:t>
            </a:r>
            <a:r>
              <a:rPr lang="mr-IN" sz="2000" b="1" i="1" dirty="0" smtClean="0">
                <a:latin typeface="Times New Roman"/>
                <a:cs typeface="Times New Roman"/>
              </a:rPr>
              <a:t>energie, </a:t>
            </a:r>
            <a:r>
              <a:rPr lang="mr-IN" sz="2000" b="1" i="1" dirty="0" smtClean="0">
                <a:latin typeface="Times New Roman"/>
                <a:cs typeface="Times New Roman"/>
              </a:rPr>
              <a:t>într - un context plin de sărăcie</a:t>
            </a:r>
          </a:p>
          <a:p>
            <a:pPr algn="just">
              <a:buFont typeface="Arial" pitchFamily="34" charset="0"/>
              <a:buChar char="•"/>
            </a:pPr>
            <a:endParaRPr lang="mr-IN" sz="2000" b="1" i="1" dirty="0" smtClean="0">
              <a:latin typeface="Times New Roman"/>
              <a:cs typeface="Times New Roman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b="1" i="1" dirty="0" smtClean="0">
                <a:latin typeface="Times New Roman"/>
                <a:cs typeface="Times New Roman"/>
              </a:rPr>
              <a:t>  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Legea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venitului</a:t>
            </a:r>
            <a:r>
              <a:rPr lang="en-US" sz="2000" b="1" i="1" dirty="0" smtClean="0">
                <a:latin typeface="Times New Roman"/>
                <a:cs typeface="Times New Roman"/>
              </a:rPr>
              <a:t> minim de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incluziune</a:t>
            </a:r>
            <a:r>
              <a:rPr lang="en-US" sz="2000" b="1" i="1" dirty="0" smtClean="0">
                <a:latin typeface="Times New Roman"/>
                <a:cs typeface="Times New Roman"/>
              </a:rPr>
              <a:t> -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integrează</a:t>
            </a:r>
            <a:r>
              <a:rPr lang="en-US" sz="2000" b="1" i="1" dirty="0" smtClean="0">
                <a:latin typeface="Times New Roman"/>
                <a:cs typeface="Times New Roman"/>
              </a:rPr>
              <a:t> un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supliment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pentru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locuire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pentru</a:t>
            </a:r>
            <a:r>
              <a:rPr lang="en-US" sz="2000" b="1" i="1" dirty="0" smtClean="0">
                <a:latin typeface="Times New Roman"/>
                <a:cs typeface="Times New Roman"/>
              </a:rPr>
              <a:t> a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combate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sărăcia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energetică</a:t>
            </a:r>
            <a:endParaRPr lang="en-US" sz="2000" b="1" i="1" dirty="0" smtClean="0">
              <a:latin typeface="Times New Roman"/>
              <a:cs typeface="Times New Roman"/>
            </a:endParaRPr>
          </a:p>
          <a:p>
            <a:pPr algn="just">
              <a:buFont typeface="Arial" pitchFamily="34" charset="0"/>
              <a:buChar char="•"/>
            </a:pPr>
            <a:endParaRPr lang="en-US" sz="2000" b="1" i="1" dirty="0" smtClean="0">
              <a:latin typeface="Times New Roman"/>
              <a:cs typeface="Times New Roman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b="1" i="1" dirty="0" smtClean="0">
                <a:latin typeface="Times New Roman"/>
                <a:cs typeface="Times New Roman"/>
              </a:rPr>
              <a:t>  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Biomasa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ar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putea</a:t>
            </a:r>
            <a:r>
              <a:rPr lang="en-US" sz="2000" b="1" i="1" dirty="0" smtClean="0">
                <a:latin typeface="Times New Roman"/>
                <a:cs typeface="Times New Roman"/>
              </a:rPr>
              <a:t> fi 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soluția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eliminării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ro-RO" sz="2000" b="1" i="1" dirty="0" smtClean="0">
                <a:latin typeface="Times New Roman"/>
                <a:cs typeface="Times New Roman"/>
              </a:rPr>
              <a:t>schem</a:t>
            </a:r>
            <a:r>
              <a:rPr lang="en-US" sz="2000" b="1" i="1" dirty="0" err="1" smtClean="0">
                <a:latin typeface="Times New Roman"/>
                <a:cs typeface="Times New Roman"/>
              </a:rPr>
              <a:t>elor</a:t>
            </a:r>
            <a:r>
              <a:rPr lang="ro-RO" sz="2000" b="1" i="1" dirty="0" smtClean="0">
                <a:latin typeface="Times New Roman"/>
                <a:cs typeface="Times New Roman"/>
              </a:rPr>
              <a:t> de </a:t>
            </a:r>
            <a:r>
              <a:rPr lang="ro-RO" sz="2000" b="1" i="1" dirty="0" smtClean="0">
                <a:latin typeface="Times New Roman"/>
                <a:cs typeface="Times New Roman"/>
              </a:rPr>
              <a:t>supracompensare</a:t>
            </a:r>
            <a:endParaRPr lang="en-US" sz="2000" b="1" i="1" dirty="0" smtClean="0">
              <a:latin typeface="Times New Roman"/>
              <a:cs typeface="Times New Roman"/>
            </a:endParaRPr>
          </a:p>
          <a:p>
            <a:pPr algn="just">
              <a:buFont typeface="Arial" pitchFamily="34" charset="0"/>
              <a:buChar char="•"/>
            </a:pPr>
            <a:endParaRPr lang="en-US" sz="2000" b="1" i="1" dirty="0" smtClean="0">
              <a:latin typeface="Times New Roman"/>
              <a:cs typeface="Times New Roman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b="1" i="1" dirty="0" smtClean="0">
                <a:latin typeface="Times New Roman"/>
                <a:cs typeface="Times New Roman"/>
              </a:rPr>
              <a:t>  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Modernizarea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sistemelor</a:t>
            </a:r>
            <a:r>
              <a:rPr lang="en-US" sz="2000" b="1" i="1" dirty="0" smtClean="0">
                <a:latin typeface="Times New Roman"/>
                <a:cs typeface="Times New Roman"/>
              </a:rPr>
              <a:t> de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încălzire</a:t>
            </a:r>
            <a:r>
              <a:rPr lang="en-US" sz="2000" b="1" i="1" dirty="0" smtClean="0">
                <a:latin typeface="Times New Roman"/>
                <a:cs typeface="Times New Roman"/>
              </a:rPr>
              <a:t> din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mediu</a:t>
            </a:r>
            <a:r>
              <a:rPr lang="en-US" sz="2000" b="1" i="1" dirty="0" smtClean="0">
                <a:latin typeface="Times New Roman"/>
                <a:cs typeface="Times New Roman"/>
              </a:rPr>
              <a:t> rural </a:t>
            </a:r>
            <a:r>
              <a:rPr lang="en-US" sz="2000" b="1" i="1" dirty="0" err="1">
                <a:latin typeface="Times New Roman"/>
                <a:cs typeface="Times New Roman"/>
              </a:rPr>
              <a:t>ș</a:t>
            </a:r>
            <a:r>
              <a:rPr lang="en-US" sz="2000" b="1" i="1" dirty="0" err="1" smtClean="0">
                <a:latin typeface="Times New Roman"/>
                <a:cs typeface="Times New Roman"/>
              </a:rPr>
              <a:t>i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smtClean="0">
                <a:latin typeface="Times New Roman"/>
                <a:cs typeface="Times New Roman"/>
              </a:rPr>
              <a:t>urban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devine</a:t>
            </a:r>
            <a:r>
              <a:rPr lang="en-US" sz="2000" b="1" i="1" dirty="0" smtClean="0">
                <a:latin typeface="Times New Roman"/>
                <a:cs typeface="Times New Roman"/>
              </a:rPr>
              <a:t> o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premiză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imperativ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necesară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pentru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sistemul</a:t>
            </a:r>
            <a:r>
              <a:rPr lang="en-US" sz="2000" b="1" i="1" dirty="0" smtClean="0">
                <a:latin typeface="Times New Roman"/>
                <a:cs typeface="Times New Roman"/>
              </a:rPr>
              <a:t> energetic</a:t>
            </a:r>
            <a:endParaRPr lang="en-US" sz="2000" b="1" i="1" dirty="0" smtClean="0">
              <a:latin typeface="Times New Roman"/>
              <a:cs typeface="Times New Roman"/>
            </a:endParaRPr>
          </a:p>
          <a:p>
            <a:pPr algn="just">
              <a:buFont typeface="Arial" pitchFamily="34" charset="0"/>
              <a:buChar char="•"/>
            </a:pPr>
            <a:endParaRPr lang="en-US" sz="2000" b="1" i="1" dirty="0" smtClean="0">
              <a:latin typeface="Times New Roman"/>
              <a:cs typeface="Times New Roman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b="1" i="1" dirty="0" smtClean="0">
                <a:latin typeface="Times New Roman"/>
                <a:cs typeface="Times New Roman"/>
              </a:rPr>
              <a:t>  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Biomasa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poate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asigura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sta</a:t>
            </a:r>
            <a:r>
              <a:rPr lang="ro-RO" sz="2000" b="1" i="1" dirty="0" smtClean="0">
                <a:latin typeface="Times New Roman"/>
                <a:cs typeface="Times New Roman"/>
              </a:rPr>
              <a:t>bilita</a:t>
            </a:r>
            <a:r>
              <a:rPr lang="en-US" sz="2000" b="1" i="1" dirty="0" smtClean="0">
                <a:latin typeface="Times New Roman"/>
                <a:cs typeface="Times New Roman"/>
              </a:rPr>
              <a:t>tea</a:t>
            </a:r>
            <a:r>
              <a:rPr lang="ro-RO" sz="2000" b="1" i="1" dirty="0" smtClean="0">
                <a:latin typeface="Times New Roman"/>
                <a:cs typeface="Times New Roman"/>
              </a:rPr>
              <a:t> sistemului energetic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național</a:t>
            </a:r>
            <a:endParaRPr lang="en-US" sz="2000" b="1" i="1" dirty="0" smtClean="0">
              <a:latin typeface="Times New Roman"/>
              <a:cs typeface="Times New Roman"/>
            </a:endParaRPr>
          </a:p>
          <a:p>
            <a:pPr algn="just"/>
            <a:endParaRPr lang="en-US" sz="2000" b="1" i="1" dirty="0" smtClean="0">
              <a:latin typeface="Times New Roman"/>
              <a:cs typeface="Times New Roman"/>
            </a:endParaRPr>
          </a:p>
          <a:p>
            <a:pPr algn="just"/>
            <a:endParaRPr lang="en-US" sz="2000" b="1" i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just"/>
            <a:endParaRPr lang="en-US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just"/>
            <a:endParaRPr lang="en-US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just"/>
            <a:endParaRPr lang="en-US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just"/>
            <a:endParaRPr lang="en-US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just"/>
            <a:endParaRPr lang="en-US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just"/>
            <a:endParaRPr lang="en-US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just"/>
            <a:endParaRPr lang="en-US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just"/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0230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Mobilizarea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biomasei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Dreptul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energie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Strategie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energetică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/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Mecanismele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protecție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socială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rămân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imperativ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necesare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contextul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prevederilor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strategiei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energetice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viitoare</a:t>
            </a:r>
            <a:endParaRPr lang="en-US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Sărăcia </a:t>
            </a:r>
            <a:r>
              <a:rPr lang="ro-RO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energetică desemnează situația gospodăriilor care nu-și pot </a:t>
            </a:r>
            <a:r>
              <a:rPr lang="ro-RO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încălzi locuințele la un nivel suficient și/sau nu pot acoperi cheltuielile cu alte servicii energetice de </a:t>
            </a:r>
            <a:r>
              <a:rPr lang="ro-RO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bază</a:t>
            </a:r>
            <a:endParaRPr lang="en-US" sz="24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o-RO" sz="24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Prețul </a:t>
            </a:r>
            <a:r>
              <a:rPr lang="ro-RO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energiei nu este mare, </a:t>
            </a:r>
            <a:r>
              <a:rPr lang="ro-RO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românii </a:t>
            </a:r>
            <a:r>
              <a:rPr lang="ro-RO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sunt </a:t>
            </a:r>
            <a:r>
              <a:rPr lang="ro-RO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săraci </a:t>
            </a:r>
            <a:r>
              <a:rPr lang="mr-IN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o-RO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acest lucru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comunică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viitoarea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strategie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energetică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fără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 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indica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soluții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creștere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eficienței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energetice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același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timp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strategia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livrează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viziune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surse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alternative de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energie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ieftină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o-RO" sz="24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29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28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Mobilizarea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biomasei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Dreptul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8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energie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Sărăcia </a:t>
            </a:r>
            <a:r>
              <a:rPr lang="ro-RO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energetică </a:t>
            </a:r>
            <a:r>
              <a:rPr lang="ro-RO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în legislație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endParaRPr lang="ro-RO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o-RO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Legea </a:t>
            </a:r>
            <a:r>
              <a:rPr lang="ro-RO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200/2016 privind venitul minim de incluziune  -  o gospodărie este în situație de sărăcie energetică atunci când venitul ei este de mai puțin de 600 lei/lună</a:t>
            </a:r>
            <a:r>
              <a:rPr lang="ro-RO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en-US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o-RO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onsumatorul </a:t>
            </a:r>
            <a:r>
              <a:rPr lang="ro-RO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vulnerabil drept „clientul casnic</a:t>
            </a:r>
            <a:r>
              <a:rPr lang="ro-RO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persoana </a:t>
            </a:r>
            <a:r>
              <a:rPr lang="ro-RO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singură sau familia care nu își poate asigura din bugetul propriu acoperirea integrală a cheltuielilor legate de încălzirea locuinței și ale cărei venituri sunt situate în limitele prevăzute de prezenta lege</a:t>
            </a:r>
            <a:r>
              <a:rPr lang="ro-RO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endParaRPr lang="ro-RO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151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74224"/>
            <a:ext cx="8229600" cy="1143000"/>
          </a:xfrm>
        </p:spPr>
        <p:txBody>
          <a:bodyPr/>
          <a:lstStyle/>
          <a:p>
            <a:r>
              <a:rPr lang="en-US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Sărăcia</a:t>
            </a: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cifre</a:t>
            </a:r>
            <a:endParaRPr lang="en-US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704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352669"/>
              </p:ext>
            </p:extLst>
          </p:nvPr>
        </p:nvGraphicFramePr>
        <p:xfrm>
          <a:off x="287448" y="227671"/>
          <a:ext cx="8500405" cy="6074554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360625"/>
                <a:gridCol w="856630"/>
                <a:gridCol w="856630"/>
                <a:gridCol w="856630"/>
                <a:gridCol w="856630"/>
                <a:gridCol w="856630"/>
                <a:gridCol w="856630"/>
              </a:tblGrid>
              <a:tr h="3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Denumire</a:t>
                      </a:r>
                      <a:r>
                        <a:rPr lang="en-US" sz="20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indicatori</a:t>
                      </a:r>
                      <a:endParaRPr lang="en-US" sz="2000" b="1" i="1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Persoane</a:t>
                      </a:r>
                      <a:r>
                        <a:rPr lang="en-US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expuse</a:t>
                      </a:r>
                      <a:r>
                        <a:rPr lang="en-US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riscului</a:t>
                      </a:r>
                      <a:r>
                        <a:rPr lang="en-US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2000" b="1" i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saracie</a:t>
                      </a:r>
                      <a:r>
                        <a:rPr lang="en-US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lang="en-US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excluziune</a:t>
                      </a:r>
                      <a:r>
                        <a:rPr lang="en-US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sociala</a:t>
                      </a:r>
                      <a:r>
                        <a:rPr lang="en-US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% din </a:t>
                      </a:r>
                      <a:r>
                        <a:rPr lang="en-US" sz="2000" b="1" i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populatia</a:t>
                      </a:r>
                      <a:r>
                        <a:rPr lang="en-US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totală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41,5</a:t>
                      </a:r>
                      <a:endParaRPr lang="fi-FI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40,9</a:t>
                      </a:r>
                      <a:endParaRPr lang="fi-FI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43,2</a:t>
                      </a:r>
                      <a:endParaRPr lang="is-IS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41,9</a:t>
                      </a:r>
                      <a:endParaRPr lang="fi-FI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40,3</a:t>
                      </a:r>
                      <a:endParaRPr lang="uk-UA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37,4</a:t>
                      </a:r>
                      <a:endParaRPr lang="uk-UA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Copii expuși riscului de sărăcie sau de excluziune socială (% din populația cu vârste cuprinse între 0 și 17 ani)</a:t>
                      </a:r>
                      <a:endParaRPr lang="en-US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1" i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48,1</a:t>
                      </a:r>
                      <a:endParaRPr lang="is-IS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49,2</a:t>
                      </a:r>
                      <a:endParaRPr lang="cs-CZ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1" i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52,5</a:t>
                      </a:r>
                      <a:endParaRPr lang="fi-FI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1" i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51,4</a:t>
                      </a:r>
                      <a:endParaRPr lang="fi-FI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1" i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50,7</a:t>
                      </a:r>
                      <a:endParaRPr lang="fi-FI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46,8</a:t>
                      </a:r>
                      <a:endParaRPr lang="uk-UA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Rata riscului de sărăcie (% din populația totală)</a:t>
                      </a:r>
                      <a:endParaRPr lang="en-US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  <a:endParaRPr lang="cs-CZ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22,3</a:t>
                      </a:r>
                      <a:endParaRPr lang="is-IS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1" i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22,9</a:t>
                      </a:r>
                      <a:endParaRPr lang="fi-FI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1" i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is-IS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1" i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25,1</a:t>
                      </a:r>
                      <a:endParaRPr lang="is-IS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25,4</a:t>
                      </a:r>
                      <a:endParaRPr lang="is-IS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Rata deprivării materiale severe (% din populația totală)</a:t>
                      </a:r>
                      <a:endParaRPr lang="en-US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30,5</a:t>
                      </a:r>
                      <a:endParaRPr lang="ru-RU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29,5</a:t>
                      </a:r>
                      <a:endParaRPr lang="cs-CZ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  <a:endParaRPr lang="fi-FI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29,8</a:t>
                      </a:r>
                      <a:endParaRPr lang="cs-CZ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1" i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25,9</a:t>
                      </a:r>
                      <a:endParaRPr lang="fi-FI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  <a:endParaRPr lang="fi-FI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Impactul transferurilor sociale asupra reducerii sărăciei - excluzând pensii, %</a:t>
                      </a:r>
                      <a:endParaRPr lang="en-US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1" i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22,3</a:t>
                      </a:r>
                      <a:endParaRPr lang="is-IS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1" i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  <a:endParaRPr lang="is-IS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1" i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20,5</a:t>
                      </a:r>
                      <a:endParaRPr lang="is-IS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18,4</a:t>
                      </a:r>
                      <a:endParaRPr lang="is-IS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  <a:endParaRPr lang="fi-FI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  <a:endParaRPr lang="uk-UA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Inegalitatea</a:t>
                      </a:r>
                      <a:r>
                        <a:rPr lang="en-US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distribuției</a:t>
                      </a:r>
                      <a:r>
                        <a:rPr lang="en-US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veniturilor</a:t>
                      </a:r>
                      <a:r>
                        <a:rPr lang="en-US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 </a:t>
                      </a:r>
                      <a:r>
                        <a:rPr lang="en-US" sz="2000" b="1" i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raportul</a:t>
                      </a:r>
                      <a:r>
                        <a:rPr lang="en-US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dintre</a:t>
                      </a:r>
                      <a:r>
                        <a:rPr lang="en-US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chintila</a:t>
                      </a:r>
                      <a:r>
                        <a:rPr lang="en-US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superioară</a:t>
                      </a:r>
                      <a:r>
                        <a:rPr lang="en-US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și</a:t>
                      </a:r>
                      <a:r>
                        <a:rPr lang="en-US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cea</a:t>
                      </a:r>
                      <a:r>
                        <a:rPr lang="en-US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inferiorară</a:t>
                      </a:r>
                      <a:r>
                        <a:rPr lang="en-US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S80/S20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uk-UA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cs-CZ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  <a:endParaRPr lang="uk-UA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uk-UA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7,2</a:t>
                      </a:r>
                      <a:endParaRPr lang="is-IS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lang="uk-UA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7448" y="6302225"/>
            <a:ext cx="3175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Sursa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Comisia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Europeană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623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Mobilizarea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biomasei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Dreptul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36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energie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Politici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1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dezvoltare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rurală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deficitare</a:t>
            </a:r>
            <a:endParaRPr lang="en-US" sz="31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61075"/>
            <a:ext cx="9144000" cy="47454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Ineficientă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utilizare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fondurilor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europene</a:t>
            </a:r>
            <a:endParaRPr lang="en-US" sz="30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0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Lipsa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complementarității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r-IN" sz="3000" b="1" i="1" dirty="0" smtClean="0">
                <a:solidFill>
                  <a:srgbClr val="000000"/>
                </a:solidFill>
                <a:latin typeface="Times New Roman" pitchFamily="18" charset="0"/>
              </a:rPr>
              <a:t>–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fonduri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europene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fonduri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naționale</a:t>
            </a:r>
            <a:endParaRPr lang="en-US" sz="30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0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Accent major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pilonul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 din PAC</a:t>
            </a:r>
          </a:p>
          <a:p>
            <a:pPr algn="just"/>
            <a:endParaRPr lang="en-US" sz="30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Lipsa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unei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capacități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administrare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implementare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programelor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mediul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rural</a:t>
            </a:r>
          </a:p>
          <a:p>
            <a:pPr algn="just"/>
            <a:endParaRPr lang="en-US" sz="30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Integrare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deficitară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economiei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rurale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fluxurile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producție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regionale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naționale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europene</a:t>
            </a:r>
            <a:endParaRPr lang="en-US" sz="30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2840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746</TotalTime>
  <Words>1030</Words>
  <Application>Microsoft Macintosh PowerPoint</Application>
  <PresentationFormat>On-screen Show (4:3)</PresentationFormat>
  <Paragraphs>169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 Mobilizarea biomasei – Dreptul la energie     Biomasa, un garant pentru incluziune socială, locuri de muncă, sănătate, diminuarea sarăciei şi a exploatării energetice </vt:lpstr>
      <vt:lpstr> România a continuat și continuă să  neglijeze oportunitățile oferite de mediul rural</vt:lpstr>
      <vt:lpstr>  Mobilizarea biomasei – Dreptul la energie “Programul Energetic Național -  pentru utilizarea biomasei” propus de PIAROM </vt:lpstr>
      <vt:lpstr>Mobilizarea biomasei – Dreptul la energie  Sărăcia energetică/exploatarea energetică </vt:lpstr>
      <vt:lpstr>Mobilizarea biomasei – Dreptul la energie  Strategie energetică</vt:lpstr>
      <vt:lpstr>Mobilizarea biomasei – Dreptul la energie  Sărăcia energetică  în legislație</vt:lpstr>
      <vt:lpstr>Sărăcia în cifre</vt:lpstr>
      <vt:lpstr>PowerPoint Presentation</vt:lpstr>
      <vt:lpstr>Mobilizarea biomasei – Dreptul la energie  Politici de dezvoltare rurală deficitare</vt:lpstr>
      <vt:lpstr>Mobilizarea biomasei – Dreptul la energie  Finanțarea mediului rural</vt:lpstr>
      <vt:lpstr>Mobilizarea biomasei – Dreptul la energie  Capacitate actori interesați – UAT-uri</vt:lpstr>
      <vt:lpstr>Mobilizarea biomasei – Dreptul la energie  Incluziunea socială</vt:lpstr>
      <vt:lpstr>Mobilizarea biomasei – Dreptul la energie  Incluziunea socială</vt:lpstr>
      <vt:lpstr>Mobilizarea biomasei – Dreptul la energie  Incluziunea socială</vt:lpstr>
      <vt:lpstr>Mobilizarea biomasei – Dreptul la energie  Soluții</vt:lpstr>
      <vt:lpstr>Mobilizarea biomasei – Dreptul la energie  Soluții</vt:lpstr>
      <vt:lpstr>Vă mulțumesc!</vt:lpstr>
    </vt:vector>
  </TitlesOfParts>
  <Company>Mac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 Florian</dc:creator>
  <cp:lastModifiedBy>Marin Florian</cp:lastModifiedBy>
  <cp:revision>200</cp:revision>
  <dcterms:created xsi:type="dcterms:W3CDTF">2017-10-06T17:59:20Z</dcterms:created>
  <dcterms:modified xsi:type="dcterms:W3CDTF">2017-10-15T08:10:28Z</dcterms:modified>
</cp:coreProperties>
</file>