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58" r:id="rId7"/>
    <p:sldId id="259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title>
      <c:tx>
        <c:rich>
          <a:bodyPr/>
          <a:lstStyle/>
          <a:p>
            <a:pPr>
              <a:defRPr lang="en-US"/>
            </a:pPr>
            <a:r>
              <a:rPr lang="en-US" sz="2800" dirty="0"/>
              <a:t>COMBUSTIBILI FOLOSITI DE POPULATIE </a:t>
            </a:r>
            <a:r>
              <a:rPr lang="en-US" sz="1600" dirty="0"/>
              <a:t>(1996)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3348840769903767"/>
          <c:y val="0.22570610965296012"/>
          <c:w val="0.72910979877515314"/>
          <c:h val="0.56050415573053358"/>
        </c:manualLayout>
      </c:layout>
      <c:barChart>
        <c:barDir val="col"/>
        <c:grouping val="clustered"/>
        <c:ser>
          <c:idx val="0"/>
          <c:order val="0"/>
          <c:tx>
            <c:strRef>
              <c:f>Sheet2!$D$2</c:f>
              <c:strCache>
                <c:ptCount val="1"/>
                <c:pt idx="0">
                  <c:v>(mii tep)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cat>
            <c:strRef>
              <c:f>Sheet2!$B$3:$B$8</c:f>
              <c:strCache>
                <c:ptCount val="6"/>
                <c:pt idx="0">
                  <c:v>Lemne de foc</c:v>
                </c:pt>
                <c:pt idx="1">
                  <c:v>Gaz natural</c:v>
                </c:pt>
                <c:pt idx="2">
                  <c:v>Energie termica</c:v>
                </c:pt>
                <c:pt idx="3">
                  <c:v>Energie electrica</c:v>
                </c:pt>
                <c:pt idx="4">
                  <c:v>GPL</c:v>
                </c:pt>
                <c:pt idx="5">
                  <c:v>TOTAL</c:v>
                </c:pt>
              </c:strCache>
            </c:strRef>
          </c:cat>
          <c:val>
            <c:numRef>
              <c:f>Sheet2!$D$3:$D$8</c:f>
              <c:numCache>
                <c:formatCode>0</c:formatCode>
                <c:ptCount val="6"/>
                <c:pt idx="0">
                  <c:v>4739.9604000000008</c:v>
                </c:pt>
                <c:pt idx="1">
                  <c:v>2261.4283999999998</c:v>
                </c:pt>
                <c:pt idx="2">
                  <c:v>1158.3221999999998</c:v>
                </c:pt>
                <c:pt idx="3">
                  <c:v>972.68220000000008</c:v>
                </c:pt>
                <c:pt idx="4">
                  <c:v>412.73960000000005</c:v>
                </c:pt>
                <c:pt idx="5">
                  <c:v>9545.1327999999994</c:v>
                </c:pt>
              </c:numCache>
            </c:numRef>
          </c:val>
        </c:ser>
        <c:axId val="149750912"/>
        <c:axId val="149752448"/>
      </c:barChart>
      <c:catAx>
        <c:axId val="1497509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/>
            </a:pPr>
            <a:endParaRPr lang="ro-RO"/>
          </a:p>
        </c:txPr>
        <c:crossAx val="149752448"/>
        <c:crosses val="autoZero"/>
        <c:auto val="1"/>
        <c:lblAlgn val="ctr"/>
        <c:lblOffset val="100"/>
      </c:catAx>
      <c:valAx>
        <c:axId val="14975244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en-US" sz="1600"/>
                </a:pPr>
                <a:r>
                  <a:rPr lang="en-US" sz="1600"/>
                  <a:t>(mii tep)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lang="en-US" sz="1800"/>
            </a:pPr>
            <a:endParaRPr lang="ro-RO"/>
          </a:p>
        </c:txPr>
        <c:crossAx val="149750912"/>
        <c:crosses val="autoZero"/>
        <c:crossBetween val="between"/>
        <c:majorUnit val="2000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543A4-46B0-41D2-89BC-3BB6471F099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89AEB-9EE8-4F74-908D-F4CA2EC5CD1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INCALZIRE</a:t>
          </a:r>
          <a:endParaRPr lang="en-US" dirty="0"/>
        </a:p>
      </dgm:t>
    </dgm:pt>
    <dgm:pt modelId="{1AF0466C-AF95-40C8-9991-48AD78A2AE0F}" type="parTrans" cxnId="{DDA49E56-909B-4715-8421-8818F20967F2}">
      <dgm:prSet/>
      <dgm:spPr/>
      <dgm:t>
        <a:bodyPr/>
        <a:lstStyle/>
        <a:p>
          <a:endParaRPr lang="en-US"/>
        </a:p>
      </dgm:t>
    </dgm:pt>
    <dgm:pt modelId="{A2829F3F-703F-4E08-BA45-FB100F5C0A90}" type="sibTrans" cxnId="{DDA49E56-909B-4715-8421-8818F20967F2}">
      <dgm:prSet/>
      <dgm:spPr/>
      <dgm:t>
        <a:bodyPr/>
        <a:lstStyle/>
        <a:p>
          <a:endParaRPr lang="en-US"/>
        </a:p>
      </dgm:t>
    </dgm:pt>
    <dgm:pt modelId="{C0500597-4C0A-4723-817B-2BC25906615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3,5 </a:t>
          </a:r>
          <a:r>
            <a:rPr lang="en-US" dirty="0" err="1" smtClean="0"/>
            <a:t>mil.locuinte</a:t>
          </a:r>
          <a:endParaRPr lang="en-US" dirty="0"/>
        </a:p>
      </dgm:t>
    </dgm:pt>
    <dgm:pt modelId="{9A035178-56C3-4299-802A-689A087BDF51}" type="parTrans" cxnId="{827D3E8E-8B10-487F-BF01-3A77F3CBE410}">
      <dgm:prSet/>
      <dgm:spPr/>
      <dgm:t>
        <a:bodyPr/>
        <a:lstStyle/>
        <a:p>
          <a:endParaRPr lang="en-US"/>
        </a:p>
      </dgm:t>
    </dgm:pt>
    <dgm:pt modelId="{4C6202C9-568A-4808-AE31-1F0FC6260CE6}" type="sibTrans" cxnId="{827D3E8E-8B10-487F-BF01-3A77F3CBE410}">
      <dgm:prSet/>
      <dgm:spPr/>
      <dgm:t>
        <a:bodyPr/>
        <a:lstStyle/>
        <a:p>
          <a:endParaRPr lang="en-US"/>
        </a:p>
      </dgm:t>
    </dgm:pt>
    <dgm:pt modelId="{CC284E02-ECE6-47A2-9827-FD806A2E70D4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~9,5 </a:t>
          </a:r>
          <a:r>
            <a:rPr lang="en-US" dirty="0" err="1" smtClean="0"/>
            <a:t>mil.tone</a:t>
          </a:r>
          <a:r>
            <a:rPr lang="en-US" dirty="0" smtClean="0"/>
            <a:t> “</a:t>
          </a:r>
          <a:r>
            <a:rPr lang="en-US" dirty="0" err="1" smtClean="0"/>
            <a:t>ilegal</a:t>
          </a:r>
          <a:r>
            <a:rPr lang="en-US" dirty="0" smtClean="0"/>
            <a:t>”</a:t>
          </a:r>
          <a:endParaRPr lang="en-US" dirty="0"/>
        </a:p>
      </dgm:t>
    </dgm:pt>
    <dgm:pt modelId="{94FD00AF-412B-478D-B6C3-C15E4DAAF5EF}" type="parTrans" cxnId="{F229A3C8-B81F-4010-89DE-6F1BCB0133E7}">
      <dgm:prSet/>
      <dgm:spPr/>
      <dgm:t>
        <a:bodyPr/>
        <a:lstStyle/>
        <a:p>
          <a:endParaRPr lang="en-US"/>
        </a:p>
      </dgm:t>
    </dgm:pt>
    <dgm:pt modelId="{D258D66C-07C4-43B2-88CE-FB194676C62F}" type="sibTrans" cxnId="{F229A3C8-B81F-4010-89DE-6F1BCB0133E7}">
      <dgm:prSet/>
      <dgm:spPr/>
      <dgm:t>
        <a:bodyPr/>
        <a:lstStyle/>
        <a:p>
          <a:endParaRPr lang="en-US"/>
        </a:p>
      </dgm:t>
    </dgm:pt>
    <dgm:pt modelId="{242B937D-2F3D-4D72-AEFA-344BDF7647C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~10 </a:t>
          </a:r>
          <a:r>
            <a:rPr lang="en-US" dirty="0" err="1" smtClean="0"/>
            <a:t>mil.tone</a:t>
          </a:r>
          <a:r>
            <a:rPr lang="en-US" dirty="0" smtClean="0"/>
            <a:t> “legal”</a:t>
          </a:r>
          <a:endParaRPr lang="en-US" dirty="0"/>
        </a:p>
      </dgm:t>
    </dgm:pt>
    <dgm:pt modelId="{A4248F84-5A7E-40B0-9059-FA6205DD5CDF}" type="parTrans" cxnId="{2592C7C4-9E74-4016-ACAA-08F222FD4BFA}">
      <dgm:prSet/>
      <dgm:spPr/>
      <dgm:t>
        <a:bodyPr/>
        <a:lstStyle/>
        <a:p>
          <a:endParaRPr lang="en-US"/>
        </a:p>
      </dgm:t>
    </dgm:pt>
    <dgm:pt modelId="{5EF0BA46-E619-4005-9007-E595C16CC044}" type="sibTrans" cxnId="{2592C7C4-9E74-4016-ACAA-08F222FD4BFA}">
      <dgm:prSet/>
      <dgm:spPr/>
      <dgm:t>
        <a:bodyPr/>
        <a:lstStyle/>
        <a:p>
          <a:endParaRPr lang="en-US"/>
        </a:p>
      </dgm:t>
    </dgm:pt>
    <dgm:pt modelId="{74B989BF-462F-4A3D-AA24-3535FB10FB98}" type="pres">
      <dgm:prSet presAssocID="{4C7543A4-46B0-41D2-89BC-3BB6471F09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201C0F-DE0A-49D7-81FA-0AF1D1AB3861}" type="pres">
      <dgm:prSet presAssocID="{D8089AEB-9EE8-4F74-908D-F4CA2EC5CD16}" presName="singleCycle" presStyleCnt="0"/>
      <dgm:spPr/>
    </dgm:pt>
    <dgm:pt modelId="{891FB30A-FD1E-4A59-A1AA-23F29A808D93}" type="pres">
      <dgm:prSet presAssocID="{D8089AEB-9EE8-4F74-908D-F4CA2EC5CD16}" presName="singleCenter" presStyleLbl="node1" presStyleIdx="0" presStyleCnt="4" custScaleX="137500" custScaleY="11558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A01BBB3-81BA-44CE-9890-292F6C85ADC5}" type="pres">
      <dgm:prSet presAssocID="{9A035178-56C3-4299-802A-689A087BDF5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304053F-41BC-4128-8363-82468B92B563}" type="pres">
      <dgm:prSet presAssocID="{C0500597-4C0A-4723-817B-2BC25906615E}" presName="text0" presStyleLbl="node1" presStyleIdx="1" presStyleCnt="4" custScaleX="223880" custScaleY="141091" custRadScaleRad="104008" custRadScaleInc="-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75113-401F-4022-974A-EFF3CBC65678}" type="pres">
      <dgm:prSet presAssocID="{94FD00AF-412B-478D-B6C3-C15E4DAAF5E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049C2A0-748E-4969-A307-58B68F8F0BD0}" type="pres">
      <dgm:prSet presAssocID="{CC284E02-ECE6-47A2-9827-FD806A2E70D4}" presName="text0" presStyleLbl="node1" presStyleIdx="2" presStyleCnt="4" custScaleX="254671" custScaleY="140147" custRadScaleRad="146320" custRadScaleInc="-1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D3C54-200A-416E-9242-55C322174587}" type="pres">
      <dgm:prSet presAssocID="{A4248F84-5A7E-40B0-9059-FA6205DD5CD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0CC7B62-93E4-473C-9A47-07BCBC3E8D24}" type="pres">
      <dgm:prSet presAssocID="{242B937D-2F3D-4D72-AEFA-344BDF7647CE}" presName="text0" presStyleLbl="node1" presStyleIdx="3" presStyleCnt="4" custScaleX="246320" custScaleY="139203" custRadScaleRad="154629" custRadScaleInc="13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2C7C4-9E74-4016-ACAA-08F222FD4BFA}" srcId="{D8089AEB-9EE8-4F74-908D-F4CA2EC5CD16}" destId="{242B937D-2F3D-4D72-AEFA-344BDF7647CE}" srcOrd="2" destOrd="0" parTransId="{A4248F84-5A7E-40B0-9059-FA6205DD5CDF}" sibTransId="{5EF0BA46-E619-4005-9007-E595C16CC044}"/>
    <dgm:cxn modelId="{FA42366C-A69B-43EC-AB47-C584CDF742A4}" type="presOf" srcId="{9A035178-56C3-4299-802A-689A087BDF51}" destId="{8A01BBB3-81BA-44CE-9890-292F6C85ADC5}" srcOrd="0" destOrd="0" presId="urn:microsoft.com/office/officeart/2008/layout/RadialCluster"/>
    <dgm:cxn modelId="{F229A3C8-B81F-4010-89DE-6F1BCB0133E7}" srcId="{D8089AEB-9EE8-4F74-908D-F4CA2EC5CD16}" destId="{CC284E02-ECE6-47A2-9827-FD806A2E70D4}" srcOrd="1" destOrd="0" parTransId="{94FD00AF-412B-478D-B6C3-C15E4DAAF5EF}" sibTransId="{D258D66C-07C4-43B2-88CE-FB194676C62F}"/>
    <dgm:cxn modelId="{110FE9B9-59BC-4B68-B83B-316917906E38}" type="presOf" srcId="{A4248F84-5A7E-40B0-9059-FA6205DD5CDF}" destId="{D1BD3C54-200A-416E-9242-55C322174587}" srcOrd="0" destOrd="0" presId="urn:microsoft.com/office/officeart/2008/layout/RadialCluster"/>
    <dgm:cxn modelId="{A3D0B921-009A-4B7E-9E2E-B7E381A29C05}" type="presOf" srcId="{94FD00AF-412B-478D-B6C3-C15E4DAAF5EF}" destId="{1CE75113-401F-4022-974A-EFF3CBC65678}" srcOrd="0" destOrd="0" presId="urn:microsoft.com/office/officeart/2008/layout/RadialCluster"/>
    <dgm:cxn modelId="{E6B1BFA5-5F36-45D8-A268-5A46CD45DE8F}" type="presOf" srcId="{C0500597-4C0A-4723-817B-2BC25906615E}" destId="{8304053F-41BC-4128-8363-82468B92B563}" srcOrd="0" destOrd="0" presId="urn:microsoft.com/office/officeart/2008/layout/RadialCluster"/>
    <dgm:cxn modelId="{B40E11EE-1FB0-4E38-BA73-2940A320CA2D}" type="presOf" srcId="{D8089AEB-9EE8-4F74-908D-F4CA2EC5CD16}" destId="{891FB30A-FD1E-4A59-A1AA-23F29A808D93}" srcOrd="0" destOrd="0" presId="urn:microsoft.com/office/officeart/2008/layout/RadialCluster"/>
    <dgm:cxn modelId="{4D44BA4E-C7EA-4742-8AFD-AD3F81753C73}" type="presOf" srcId="{242B937D-2F3D-4D72-AEFA-344BDF7647CE}" destId="{D0CC7B62-93E4-473C-9A47-07BCBC3E8D24}" srcOrd="0" destOrd="0" presId="urn:microsoft.com/office/officeart/2008/layout/RadialCluster"/>
    <dgm:cxn modelId="{827D3E8E-8B10-487F-BF01-3A77F3CBE410}" srcId="{D8089AEB-9EE8-4F74-908D-F4CA2EC5CD16}" destId="{C0500597-4C0A-4723-817B-2BC25906615E}" srcOrd="0" destOrd="0" parTransId="{9A035178-56C3-4299-802A-689A087BDF51}" sibTransId="{4C6202C9-568A-4808-AE31-1F0FC6260CE6}"/>
    <dgm:cxn modelId="{E4412264-408A-4754-9026-5638DB5A54B1}" type="presOf" srcId="{4C7543A4-46B0-41D2-89BC-3BB6471F0994}" destId="{74B989BF-462F-4A3D-AA24-3535FB10FB98}" srcOrd="0" destOrd="0" presId="urn:microsoft.com/office/officeart/2008/layout/RadialCluster"/>
    <dgm:cxn modelId="{FB64524F-1C9C-4829-A480-2D11DE688C8E}" type="presOf" srcId="{CC284E02-ECE6-47A2-9827-FD806A2E70D4}" destId="{0049C2A0-748E-4969-A307-58B68F8F0BD0}" srcOrd="0" destOrd="0" presId="urn:microsoft.com/office/officeart/2008/layout/RadialCluster"/>
    <dgm:cxn modelId="{DDA49E56-909B-4715-8421-8818F20967F2}" srcId="{4C7543A4-46B0-41D2-89BC-3BB6471F0994}" destId="{D8089AEB-9EE8-4F74-908D-F4CA2EC5CD16}" srcOrd="0" destOrd="0" parTransId="{1AF0466C-AF95-40C8-9991-48AD78A2AE0F}" sibTransId="{A2829F3F-703F-4E08-BA45-FB100F5C0A90}"/>
    <dgm:cxn modelId="{91CB6C88-DE7E-4496-B68C-8D80CBF8C02E}" type="presParOf" srcId="{74B989BF-462F-4A3D-AA24-3535FB10FB98}" destId="{DA201C0F-DE0A-49D7-81FA-0AF1D1AB3861}" srcOrd="0" destOrd="0" presId="urn:microsoft.com/office/officeart/2008/layout/RadialCluster"/>
    <dgm:cxn modelId="{6B193482-B756-40B1-8724-8DCFB637B36E}" type="presParOf" srcId="{DA201C0F-DE0A-49D7-81FA-0AF1D1AB3861}" destId="{891FB30A-FD1E-4A59-A1AA-23F29A808D93}" srcOrd="0" destOrd="0" presId="urn:microsoft.com/office/officeart/2008/layout/RadialCluster"/>
    <dgm:cxn modelId="{974BCD9F-6C71-4947-A76F-BA65E32FAE9A}" type="presParOf" srcId="{DA201C0F-DE0A-49D7-81FA-0AF1D1AB3861}" destId="{8A01BBB3-81BA-44CE-9890-292F6C85ADC5}" srcOrd="1" destOrd="0" presId="urn:microsoft.com/office/officeart/2008/layout/RadialCluster"/>
    <dgm:cxn modelId="{4C34D13B-93CC-4C4D-824D-31FDBB5C267A}" type="presParOf" srcId="{DA201C0F-DE0A-49D7-81FA-0AF1D1AB3861}" destId="{8304053F-41BC-4128-8363-82468B92B563}" srcOrd="2" destOrd="0" presId="urn:microsoft.com/office/officeart/2008/layout/RadialCluster"/>
    <dgm:cxn modelId="{42DB09BC-DFCB-4C2B-BC34-82434CA758E8}" type="presParOf" srcId="{DA201C0F-DE0A-49D7-81FA-0AF1D1AB3861}" destId="{1CE75113-401F-4022-974A-EFF3CBC65678}" srcOrd="3" destOrd="0" presId="urn:microsoft.com/office/officeart/2008/layout/RadialCluster"/>
    <dgm:cxn modelId="{CC0376CF-C915-4748-A58C-0AAC7E2F565D}" type="presParOf" srcId="{DA201C0F-DE0A-49D7-81FA-0AF1D1AB3861}" destId="{0049C2A0-748E-4969-A307-58B68F8F0BD0}" srcOrd="4" destOrd="0" presId="urn:microsoft.com/office/officeart/2008/layout/RadialCluster"/>
    <dgm:cxn modelId="{74E566F4-537C-4FD7-8B84-30BD7DBD0EF8}" type="presParOf" srcId="{DA201C0F-DE0A-49D7-81FA-0AF1D1AB3861}" destId="{D1BD3C54-200A-416E-9242-55C322174587}" srcOrd="5" destOrd="0" presId="urn:microsoft.com/office/officeart/2008/layout/RadialCluster"/>
    <dgm:cxn modelId="{2BBC1170-67A6-4720-A1F1-53CEBB3BF33A}" type="presParOf" srcId="{DA201C0F-DE0A-49D7-81FA-0AF1D1AB3861}" destId="{D0CC7B62-93E4-473C-9A47-07BCBC3E8D24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FB30A-FD1E-4A59-A1AA-23F29A808D93}">
      <dsp:nvSpPr>
        <dsp:cNvPr id="0" name=""/>
        <dsp:cNvSpPr/>
      </dsp:nvSpPr>
      <dsp:spPr>
        <a:xfrm>
          <a:off x="2760948" y="2044788"/>
          <a:ext cx="1906905" cy="160302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INCALZIRE</a:t>
          </a:r>
          <a:endParaRPr lang="en-US" sz="3000" kern="1200" dirty="0"/>
        </a:p>
      </dsp:txBody>
      <dsp:txXfrm>
        <a:off x="2839201" y="2123041"/>
        <a:ext cx="1750399" cy="1446514"/>
      </dsp:txXfrm>
    </dsp:sp>
    <dsp:sp modelId="{8A01BBB3-81BA-44CE-9890-292F6C85ADC5}">
      <dsp:nvSpPr>
        <dsp:cNvPr id="0" name=""/>
        <dsp:cNvSpPr/>
      </dsp:nvSpPr>
      <dsp:spPr>
        <a:xfrm rot="16187472">
          <a:off x="3343243" y="1677890"/>
          <a:ext cx="733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37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4053F-41BC-4128-8363-82468B92B563}">
      <dsp:nvSpPr>
        <dsp:cNvPr id="0" name=""/>
        <dsp:cNvSpPr/>
      </dsp:nvSpPr>
      <dsp:spPr>
        <a:xfrm>
          <a:off x="2666290" y="0"/>
          <a:ext cx="2080254" cy="131099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3,5 </a:t>
          </a:r>
          <a:r>
            <a:rPr lang="en-US" sz="2900" kern="1200" dirty="0" err="1" smtClean="0"/>
            <a:t>mil.locuinte</a:t>
          </a:r>
          <a:endParaRPr lang="en-US" sz="2900" kern="1200" dirty="0"/>
        </a:p>
      </dsp:txBody>
      <dsp:txXfrm>
        <a:off x="2730287" y="63997"/>
        <a:ext cx="1952260" cy="1182999"/>
      </dsp:txXfrm>
    </dsp:sp>
    <dsp:sp modelId="{1CE75113-401F-4022-974A-EFF3CBC65678}">
      <dsp:nvSpPr>
        <dsp:cNvPr id="0" name=""/>
        <dsp:cNvSpPr/>
      </dsp:nvSpPr>
      <dsp:spPr>
        <a:xfrm rot="1418893">
          <a:off x="4647988" y="3358695"/>
          <a:ext cx="473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1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C2A0-748E-4969-A307-58B68F8F0BD0}">
      <dsp:nvSpPr>
        <dsp:cNvPr id="0" name=""/>
        <dsp:cNvSpPr/>
      </dsp:nvSpPr>
      <dsp:spPr>
        <a:xfrm>
          <a:off x="5101240" y="3320578"/>
          <a:ext cx="2366359" cy="1302221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~9,5 </a:t>
          </a:r>
          <a:r>
            <a:rPr lang="en-US" sz="3000" kern="1200" dirty="0" err="1" smtClean="0"/>
            <a:t>mil.tone</a:t>
          </a:r>
          <a:r>
            <a:rPr lang="en-US" sz="3000" kern="1200" dirty="0" smtClean="0"/>
            <a:t> “</a:t>
          </a:r>
          <a:r>
            <a:rPr lang="en-US" sz="3000" kern="1200" dirty="0" err="1" smtClean="0"/>
            <a:t>ilegal</a:t>
          </a:r>
          <a:r>
            <a:rPr lang="en-US" sz="3000" kern="1200" dirty="0" smtClean="0"/>
            <a:t>”</a:t>
          </a:r>
          <a:endParaRPr lang="en-US" sz="3000" kern="1200" dirty="0"/>
        </a:p>
      </dsp:txBody>
      <dsp:txXfrm>
        <a:off x="5164809" y="3384147"/>
        <a:ext cx="2239221" cy="1175083"/>
      </dsp:txXfrm>
    </dsp:sp>
    <dsp:sp modelId="{D1BD3C54-200A-416E-9242-55C322174587}">
      <dsp:nvSpPr>
        <dsp:cNvPr id="0" name=""/>
        <dsp:cNvSpPr/>
      </dsp:nvSpPr>
      <dsp:spPr>
        <a:xfrm rot="9376187">
          <a:off x="2266957" y="3369220"/>
          <a:ext cx="5157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5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C7B62-93E4-473C-9A47-07BCBC3E8D24}">
      <dsp:nvSpPr>
        <dsp:cNvPr id="0" name=""/>
        <dsp:cNvSpPr/>
      </dsp:nvSpPr>
      <dsp:spPr>
        <a:xfrm>
          <a:off x="0" y="3329349"/>
          <a:ext cx="2288763" cy="12934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~10 </a:t>
          </a:r>
          <a:r>
            <a:rPr lang="en-US" sz="3000" kern="1200" dirty="0" err="1" smtClean="0"/>
            <a:t>mil.tone</a:t>
          </a:r>
          <a:r>
            <a:rPr lang="en-US" sz="3000" kern="1200" dirty="0" smtClean="0"/>
            <a:t> “legal”</a:t>
          </a:r>
          <a:endParaRPr lang="en-US" sz="3000" kern="1200" dirty="0"/>
        </a:p>
      </dsp:txBody>
      <dsp:txXfrm>
        <a:off x="63141" y="3392490"/>
        <a:ext cx="2162481" cy="116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35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83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77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4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98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39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59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70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46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65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F39A-1888-4742-A1DC-14FEF9F0609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DF42-EAFE-4DE2-878C-D012656BE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15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talin.dragostin@energy-serv.ro" TargetMode="External"/><Relationship Id="rId2" Type="http://schemas.openxmlformats.org/officeDocument/2006/relationships/hyperlink" Target="mailto:office@energy-serv.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es4less.e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bg1">
                    <a:lumMod val="50000"/>
                  </a:schemeClr>
                </a:solidFill>
              </a:rPr>
              <a:t>Dreptul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 la </a:t>
            </a:r>
            <a:r>
              <a:rPr lang="en-US" sz="4800" b="1" dirty="0" err="1" smtClean="0">
                <a:solidFill>
                  <a:schemeClr val="bg1">
                    <a:lumMod val="50000"/>
                  </a:schemeClr>
                </a:solidFill>
              </a:rPr>
              <a:t>Incalzire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Dragostin Catalin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558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Nimeni</a:t>
            </a:r>
            <a:r>
              <a:rPr lang="en-US" dirty="0" smtClean="0"/>
              <a:t> nu </a:t>
            </a:r>
            <a:r>
              <a:rPr lang="en-US" dirty="0" err="1" smtClean="0"/>
              <a:t>pomeneste</a:t>
            </a:r>
            <a:r>
              <a:rPr lang="en-US" dirty="0" smtClean="0"/>
              <a:t>, </a:t>
            </a:r>
            <a:r>
              <a:rPr lang="en-US" dirty="0" err="1" smtClean="0"/>
              <a:t>nici</a:t>
            </a:r>
            <a:r>
              <a:rPr lang="en-US" dirty="0" smtClean="0"/>
              <a:t> </a:t>
            </a:r>
            <a:r>
              <a:rPr lang="en-US" dirty="0" err="1" smtClean="0"/>
              <a:t>macar</a:t>
            </a:r>
            <a:r>
              <a:rPr lang="en-US" dirty="0" smtClean="0"/>
              <a:t> CE,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incalzirea</a:t>
            </a:r>
            <a:r>
              <a:rPr lang="en-US" dirty="0" smtClean="0"/>
              <a:t> “din </a:t>
            </a:r>
            <a:r>
              <a:rPr lang="en-US" dirty="0" err="1" smtClean="0"/>
              <a:t>nimic</a:t>
            </a:r>
            <a:r>
              <a:rPr lang="en-US" dirty="0" smtClean="0"/>
              <a:t>” (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dirty="0" err="1" smtClean="0"/>
              <a:t>Vint</a:t>
            </a:r>
            <a:r>
              <a:rPr lang="en-US" dirty="0" smtClean="0"/>
              <a:t> !)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if we need heat, should we always burn something !?</a:t>
            </a:r>
          </a:p>
          <a:p>
            <a:pPr>
              <a:buFontTx/>
              <a:buChar char="-"/>
            </a:pPr>
            <a:endParaRPr lang="en-US" sz="2800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Avem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Romania ~4000 MW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despre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care ne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vaitam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 “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cer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certificate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verzi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cind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bate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vintul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e “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prea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multa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energie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65838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333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3401"/>
            <a:ext cx="8763000" cy="39624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   CHP “BATTERY”</a:t>
            </a:r>
            <a:br>
              <a:rPr lang="en-US" sz="6000" dirty="0" smtClean="0"/>
            </a:br>
            <a:r>
              <a:rPr lang="en-US" sz="6000" dirty="0" smtClean="0"/>
              <a:t>  </a:t>
            </a:r>
            <a:r>
              <a:rPr lang="en-US" sz="3600" i="1" dirty="0" smtClean="0"/>
              <a:t>-warm up with cold wind-</a:t>
            </a:r>
            <a:r>
              <a:rPr lang="en-US" sz="4900" i="1" dirty="0" smtClean="0"/>
              <a:t/>
            </a:r>
            <a:br>
              <a:rPr lang="en-US" sz="49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000" i="1" dirty="0" smtClean="0"/>
              <a:t>(if we need heat, should we always burn something </a:t>
            </a:r>
            <a:r>
              <a:rPr lang="en-US" sz="2200" i="1" dirty="0" smtClean="0"/>
              <a:t>!?)</a:t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1400" i="1" dirty="0" smtClean="0"/>
              <a:t>Presented at:  </a:t>
            </a:r>
            <a:r>
              <a:rPr lang="en-US" sz="1400" b="1" i="1" dirty="0" smtClean="0">
                <a:solidFill>
                  <a:srgbClr val="00B050"/>
                </a:solidFill>
              </a:rPr>
              <a:t>“</a:t>
            </a:r>
            <a:r>
              <a:rPr lang="en-US" sz="1400" b="1" dirty="0" smtClean="0">
                <a:solidFill>
                  <a:srgbClr val="00B050"/>
                </a:solidFill>
              </a:rPr>
              <a:t>2nd </a:t>
            </a:r>
            <a:r>
              <a:rPr lang="en-US" sz="1400" b="1" dirty="0">
                <a:solidFill>
                  <a:srgbClr val="00B050"/>
                </a:solidFill>
              </a:rPr>
              <a:t>German‐Japanese Workshop on Renewable </a:t>
            </a:r>
            <a:r>
              <a:rPr lang="en-US" sz="1400" b="1" dirty="0" smtClean="0">
                <a:solidFill>
                  <a:srgbClr val="00B050"/>
                </a:solidFill>
              </a:rPr>
              <a:t>Energies”</a:t>
            </a:r>
            <a:r>
              <a:rPr lang="en-US" sz="1400" b="1" dirty="0">
                <a:solidFill>
                  <a:srgbClr val="00B050"/>
                </a:solidFill>
              </a:rPr>
              <a:t/>
            </a:r>
            <a:br>
              <a:rPr lang="en-US" sz="1400" b="1" dirty="0">
                <a:solidFill>
                  <a:srgbClr val="00B050"/>
                </a:solidFill>
              </a:rPr>
            </a:br>
            <a:r>
              <a:rPr lang="en-US" sz="1400" dirty="0" smtClean="0"/>
              <a:t>                                  5‐7 </a:t>
            </a:r>
            <a:r>
              <a:rPr lang="en-US" sz="1400" dirty="0"/>
              <a:t>July 2017, Stuttgart, Germany</a:t>
            </a:r>
            <a:endParaRPr lang="en-US" sz="1400" i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056390"/>
            <a:ext cx="6705600" cy="1115809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1800" dirty="0" smtClean="0"/>
              <a:t>          Dragostin Catalin – Director,  </a:t>
            </a:r>
            <a:r>
              <a:rPr lang="en-US" sz="1800" dirty="0"/>
              <a:t>SC ENERGY SERV </a:t>
            </a:r>
            <a:r>
              <a:rPr lang="en-US" sz="1800" dirty="0" smtClean="0"/>
              <a:t>SRL</a:t>
            </a:r>
          </a:p>
          <a:p>
            <a:pPr>
              <a:defRPr/>
            </a:pPr>
            <a:r>
              <a:rPr lang="en-US" sz="1800" dirty="0" smtClean="0"/>
              <a:t> </a:t>
            </a:r>
          </a:p>
          <a:p>
            <a:pPr>
              <a:defRPr/>
            </a:pPr>
            <a:r>
              <a:rPr lang="en-US" sz="1800" dirty="0" smtClean="0"/>
              <a:t> - President,  ESCOROM</a:t>
            </a: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C2-D0FE-456E-9C2E-72E97CCE666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039338"/>
            <a:ext cx="1600200" cy="4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661266"/>
            <a:ext cx="2045237" cy="42551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1"/>
            <a:ext cx="313870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2743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Patent application, </a:t>
            </a:r>
            <a:r>
              <a:rPr lang="en-US" sz="1200" dirty="0"/>
              <a:t>Legal Assistance: Law firm Ciurtin &amp; </a:t>
            </a:r>
            <a:r>
              <a:rPr lang="en-US" sz="1200" dirty="0" smtClean="0"/>
              <a:t>Associates</a:t>
            </a:r>
            <a:endParaRPr lang="en-US" sz="1200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3416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Possible Configuration Arrangements</a:t>
            </a:r>
            <a:br>
              <a:rPr lang="en-US" sz="2800" dirty="0" smtClean="0"/>
            </a:br>
            <a:r>
              <a:rPr lang="en-US" sz="2400" dirty="0" smtClean="0"/>
              <a:t>(to meet the GC- Green Certificates- regulations)</a:t>
            </a:r>
            <a:endParaRPr lang="en-US" sz="2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990600" cy="15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C2-D0FE-456E-9C2E-72E97CCE666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143000"/>
            <a:ext cx="27432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foto linie elect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1594885" cy="981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699437" y="1581594"/>
            <a:ext cx="2034363" cy="247206"/>
          </a:xfrm>
          <a:prstGeom prst="rightArrow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819400"/>
            <a:ext cx="1089837" cy="8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foto linie electr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50744"/>
            <a:ext cx="1524000" cy="927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 Arrow 7"/>
          <p:cNvSpPr/>
          <p:nvPr/>
        </p:nvSpPr>
        <p:spPr>
          <a:xfrm rot="16200000" flipV="1">
            <a:off x="1246889" y="2237489"/>
            <a:ext cx="1342803" cy="278217"/>
          </a:xfrm>
          <a:prstGeom prst="ben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>
            <a:off x="4371342" y="448748"/>
            <a:ext cx="268405" cy="5466907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074" y="1121621"/>
            <a:ext cx="1752600" cy="250995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2 12"/>
          <p:cNvSpPr/>
          <p:nvPr/>
        </p:nvSpPr>
        <p:spPr>
          <a:xfrm>
            <a:off x="2438400" y="1246446"/>
            <a:ext cx="533400" cy="307777"/>
          </a:xfrm>
          <a:prstGeom prst="borderCallout2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124644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2 GC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2285" y="289827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 Pipe&lt;10 Km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455429" y="3962400"/>
            <a:ext cx="1752600" cy="241559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0" y="4403736"/>
            <a:ext cx="990600" cy="15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98" y="5764179"/>
            <a:ext cx="1089837" cy="8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Image result for foto linie elect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594885" cy="981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79" y="3886201"/>
            <a:ext cx="27432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1788040" y="4477856"/>
            <a:ext cx="1488559" cy="284643"/>
          </a:xfrm>
          <a:prstGeom prst="rightArrow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734878" y="5638800"/>
            <a:ext cx="2608521" cy="250758"/>
          </a:xfrm>
          <a:prstGeom prst="rightArrow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18291" y="5873177"/>
            <a:ext cx="246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Dedicated Transp. Line&gt;10 Km</a:t>
            </a:r>
          </a:p>
          <a:p>
            <a:r>
              <a:rPr lang="en-US" sz="1400" dirty="0" smtClean="0"/>
              <a:t>Specific Cost ~0,1 </a:t>
            </a:r>
            <a:r>
              <a:rPr lang="en-US" sz="1400" dirty="0" err="1" smtClean="0"/>
              <a:t>mill.EUR</a:t>
            </a:r>
            <a:r>
              <a:rPr lang="en-US" sz="1400" dirty="0" smtClean="0"/>
              <a:t>/Km</a:t>
            </a:r>
            <a:endParaRPr lang="en-US" sz="1400" dirty="0"/>
          </a:p>
        </p:txBody>
      </p:sp>
      <p:sp>
        <p:nvSpPr>
          <p:cNvPr id="26" name="Line Callout 2 25"/>
          <p:cNvSpPr/>
          <p:nvPr/>
        </p:nvSpPr>
        <p:spPr>
          <a:xfrm>
            <a:off x="2479158" y="4174065"/>
            <a:ext cx="533400" cy="307777"/>
          </a:xfrm>
          <a:prstGeom prst="borderCallout2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Callout 2 26"/>
          <p:cNvSpPr/>
          <p:nvPr/>
        </p:nvSpPr>
        <p:spPr>
          <a:xfrm>
            <a:off x="2479158" y="5296855"/>
            <a:ext cx="533400" cy="307777"/>
          </a:xfrm>
          <a:prstGeom prst="borderCallout2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6500" y="418868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2 GC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6500" y="528454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2 GC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710" y="990600"/>
            <a:ext cx="102072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OPTION 1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1365" y="3856477"/>
            <a:ext cx="102072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OPTION 2</a:t>
            </a:r>
            <a:endParaRPr lang="en-US" sz="1400" b="1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7" y="6307996"/>
            <a:ext cx="1143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52400" y="3733800"/>
            <a:ext cx="8763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ent Arrow 36"/>
          <p:cNvSpPr/>
          <p:nvPr/>
        </p:nvSpPr>
        <p:spPr>
          <a:xfrm rot="5400000" flipH="1">
            <a:off x="7285462" y="5617816"/>
            <a:ext cx="389754" cy="736521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p-Down Arrow 37"/>
          <p:cNvSpPr/>
          <p:nvPr/>
        </p:nvSpPr>
        <p:spPr>
          <a:xfrm rot="5400000">
            <a:off x="5820733" y="5905791"/>
            <a:ext cx="279321" cy="4398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nt Arrow 40"/>
          <p:cNvSpPr/>
          <p:nvPr/>
        </p:nvSpPr>
        <p:spPr>
          <a:xfrm flipH="1">
            <a:off x="4877672" y="4496460"/>
            <a:ext cx="389754" cy="967997"/>
          </a:xfrm>
          <a:prstGeom prst="bentArrow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8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CONCLUSIONS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District Heating of Constanta, </a:t>
            </a:r>
            <a:r>
              <a:rPr lang="en-US" sz="2400" dirty="0" err="1" smtClean="0"/>
              <a:t>Navodari</a:t>
            </a:r>
            <a:r>
              <a:rPr lang="en-US" sz="2400" dirty="0" smtClean="0"/>
              <a:t>, Mangalia, Braila and Galati provide the highest levels of “sink energy” for balancing purposes, due to high penetration level of wind energy in Dobrogea;</a:t>
            </a:r>
          </a:p>
          <a:p>
            <a:r>
              <a:rPr lang="en-US" sz="2400" dirty="0" smtClean="0"/>
              <a:t>For each city, some energy wind operators may “associate” to supply power for CHP generation</a:t>
            </a:r>
            <a:r>
              <a:rPr lang="en-US" sz="2400" smtClean="0"/>
              <a:t>;  </a:t>
            </a:r>
            <a:endParaRPr lang="en-US" sz="2400" dirty="0" smtClean="0"/>
          </a:p>
          <a:p>
            <a:r>
              <a:rPr lang="en-US" sz="2400" dirty="0" smtClean="0"/>
              <a:t>Probably, the most cost effective way could be a dedicated power transmission line, which may be a cheap option for 3-4 operators, for a distance of max. 20-30 Km (max. 3 </a:t>
            </a:r>
            <a:r>
              <a:rPr lang="en-US" sz="2400" dirty="0" err="1" smtClean="0"/>
              <a:t>mill.EUR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 the future, probably the wind farm planners may consider the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heat supply options and not only electricity</a:t>
            </a:r>
            <a:r>
              <a:rPr lang="en-US" sz="2400" dirty="0" smtClean="0"/>
              <a:t>, for improving the operation efficiency and economics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C2-D0FE-456E-9C2E-72E97CCE666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15063"/>
            <a:ext cx="1143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2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 eaLnBrk="1" hangingPunct="1"/>
            <a:r>
              <a:rPr lang="en-US" altLang="en-US" sz="3200" dirty="0" err="1" smtClean="0"/>
              <a:t>Multumesc</a:t>
            </a:r>
            <a:r>
              <a:rPr lang="en-US" altLang="en-US" sz="3200" dirty="0" smtClean="0"/>
              <a:t> 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5438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Energy </a:t>
            </a:r>
            <a:r>
              <a:rPr lang="en-US" altLang="en-US" sz="2400" dirty="0" err="1" smtClean="0"/>
              <a:t>Serv</a:t>
            </a:r>
            <a:r>
              <a:rPr lang="en-US" altLang="en-US" sz="2400" dirty="0" smtClean="0"/>
              <a:t> SRL, </a:t>
            </a:r>
            <a:r>
              <a:rPr lang="en-US" altLang="en-US" sz="2400" dirty="0" err="1" smtClean="0"/>
              <a:t>Bucuresti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Tel: 021-311-8345</a:t>
            </a:r>
          </a:p>
          <a:p>
            <a:pPr eaLnBrk="1" hangingPunct="1"/>
            <a:r>
              <a:rPr lang="en-US" altLang="en-US" sz="2400" dirty="0" smtClean="0"/>
              <a:t>Fax: 021-319-3214</a:t>
            </a:r>
          </a:p>
          <a:p>
            <a:pPr eaLnBrk="1" hangingPunct="1"/>
            <a:r>
              <a:rPr lang="en-US" altLang="en-US" sz="2400" dirty="0" smtClean="0"/>
              <a:t>Email: </a:t>
            </a:r>
            <a:r>
              <a:rPr lang="en-US" altLang="en-US" sz="2400" dirty="0" smtClean="0">
                <a:hlinkClick r:id="rId2"/>
              </a:rPr>
              <a:t>office@energy-serv.ro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           </a:t>
            </a:r>
            <a:r>
              <a:rPr lang="en-US" altLang="en-US" sz="2400" dirty="0" smtClean="0">
                <a:hlinkClick r:id="rId3"/>
              </a:rPr>
              <a:t>catalin.dragostin@energy-serv.ro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Mobile: 0040-744-569-150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13E98C4-8305-4866-9DE7-3419FE6EF102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latin typeface="Arial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7" y="42672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43500"/>
            <a:ext cx="3933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15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CALDURA </a:t>
            </a:r>
            <a:r>
              <a:rPr lang="en-GB" sz="2400" dirty="0" smtClean="0"/>
              <a:t>: UNDE SUNTEM ASTAZI ?</a:t>
            </a:r>
            <a:br>
              <a:rPr lang="en-GB" sz="2400" dirty="0" smtClean="0"/>
            </a:br>
            <a:r>
              <a:rPr lang="en-GB" sz="2400" dirty="0" smtClean="0"/>
              <a:t>SITUATIA  INCALZIRII CENTRALIZATE  DIN ROMANIA</a:t>
            </a:r>
            <a:br>
              <a:rPr lang="en-GB" sz="2400" dirty="0" smtClean="0"/>
            </a:br>
            <a:r>
              <a:rPr lang="en-GB" sz="1400" dirty="0" err="1" smtClean="0"/>
              <a:t>Sursa</a:t>
            </a:r>
            <a:r>
              <a:rPr lang="en-GB" sz="1400" dirty="0" smtClean="0"/>
              <a:t>: COGEN-Romania, 2010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7F59D-D8E9-4B81-A363-C2BB083A26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514600"/>
            <a:ext cx="3810000" cy="523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70C0"/>
                </a:solidFill>
              </a:rPr>
              <a:t>DE CE SA REGLEMENTEZE O INVESTITIE CARE REDUCE  COSTURILE ? </a:t>
            </a:r>
            <a:r>
              <a:rPr lang="en-GB" sz="1400" b="1" i="1" dirty="0">
                <a:solidFill>
                  <a:srgbClr val="F95D6C"/>
                </a:solidFill>
              </a:rPr>
              <a:t>EPC &gt;20%</a:t>
            </a:r>
            <a:endParaRPr lang="en-US" sz="1400" b="1" i="1" dirty="0">
              <a:solidFill>
                <a:srgbClr val="F95D6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291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UNDE SUNTEM ?</a:t>
            </a:r>
            <a:br>
              <a:rPr lang="en-GB" sz="4000" dirty="0" smtClean="0"/>
            </a:br>
            <a:r>
              <a:rPr lang="en-GB" sz="4000" dirty="0" smtClean="0"/>
              <a:t>POTENTIALUL RES IN ROMANIA</a:t>
            </a:r>
            <a:br>
              <a:rPr lang="en-GB" sz="4000" dirty="0" smtClean="0"/>
            </a:br>
            <a:r>
              <a:rPr lang="en-GB" sz="1800" dirty="0" err="1" smtClean="0"/>
              <a:t>Sursa</a:t>
            </a:r>
            <a:r>
              <a:rPr lang="en-GB" sz="1800" dirty="0" smtClean="0"/>
              <a:t>: </a:t>
            </a:r>
            <a:r>
              <a:rPr lang="en-GB" sz="1800" dirty="0" err="1" smtClean="0"/>
              <a:t>Icemenerg</a:t>
            </a:r>
            <a:r>
              <a:rPr lang="en-GB" sz="1800" dirty="0" smtClean="0"/>
              <a:t>, NRAP</a:t>
            </a:r>
            <a:endParaRPr lang="en-US" sz="1800" dirty="0"/>
          </a:p>
        </p:txBody>
      </p:sp>
      <p:graphicFrame>
        <p:nvGraphicFramePr>
          <p:cNvPr id="307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0902664"/>
              </p:ext>
            </p:extLst>
          </p:nvPr>
        </p:nvGraphicFramePr>
        <p:xfrm>
          <a:off x="407988" y="1246188"/>
          <a:ext cx="7718425" cy="5202237"/>
        </p:xfrm>
        <a:graphic>
          <a:graphicData uri="http://schemas.openxmlformats.org/presentationml/2006/ole">
            <p:oleObj spid="_x0000_s1028" name="Worksheet" r:id="rId3" imgW="7715267" imgH="5200740" progId="Excel.Sheet.8">
              <p:embed/>
            </p:oleObj>
          </a:graphicData>
        </a:graphic>
      </p:graphicFrame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83060B-3A79-4C46-8702-962F8B6D7173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42013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(mii TEP)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03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AM REALIZAT DIN RES 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1879832"/>
              </p:ext>
            </p:extLst>
          </p:nvPr>
        </p:nvGraphicFramePr>
        <p:xfrm>
          <a:off x="487363" y="1676400"/>
          <a:ext cx="7558087" cy="4722813"/>
        </p:xfrm>
        <a:graphic>
          <a:graphicData uri="http://schemas.openxmlformats.org/presentationml/2006/ole">
            <p:oleObj spid="_x0000_s2053" name="Worksheet" r:id="rId3" imgW="7724722" imgH="490536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377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CALDURA</a:t>
            </a:r>
            <a:r>
              <a:rPr lang="en-GB" sz="3600" dirty="0" smtClean="0"/>
              <a:t>: UNDE SUNTEM ASTAZI ?</a:t>
            </a:r>
            <a:br>
              <a:rPr lang="en-GB" sz="3600" dirty="0" smtClean="0"/>
            </a:br>
            <a:r>
              <a:rPr lang="en-GB" sz="2000" dirty="0" smtClean="0"/>
              <a:t>Deja se </a:t>
            </a:r>
            <a:r>
              <a:rPr lang="en-GB" sz="2000" dirty="0" err="1" smtClean="0"/>
              <a:t>foloseste</a:t>
            </a:r>
            <a:r>
              <a:rPr lang="en-GB" sz="2000" dirty="0" smtClean="0"/>
              <a:t> “</a:t>
            </a:r>
            <a:r>
              <a:rPr lang="en-GB" sz="2000" dirty="0" err="1" smtClean="0"/>
              <a:t>dezordonat</a:t>
            </a:r>
            <a:r>
              <a:rPr lang="en-GB" sz="2000" dirty="0" smtClean="0"/>
              <a:t>” ~40% </a:t>
            </a:r>
            <a:r>
              <a:rPr lang="en-GB" sz="2000" dirty="0" err="1" smtClean="0"/>
              <a:t>incalzire</a:t>
            </a:r>
            <a:r>
              <a:rPr lang="en-GB" sz="2000" dirty="0" smtClean="0"/>
              <a:t> </a:t>
            </a:r>
            <a:r>
              <a:rPr lang="en-GB" sz="2000" dirty="0" err="1" smtClean="0"/>
              <a:t>pe</a:t>
            </a:r>
            <a:r>
              <a:rPr lang="en-GB" sz="2000" dirty="0" smtClean="0"/>
              <a:t> </a:t>
            </a:r>
            <a:r>
              <a:rPr lang="en-GB" sz="2000" dirty="0" err="1" smtClean="0"/>
              <a:t>lemne</a:t>
            </a:r>
            <a:r>
              <a:rPr lang="en-GB" sz="2000" dirty="0" smtClean="0"/>
              <a:t> ! (potential  COGEN 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E5430-CDB7-4D92-8E65-A5B24BC3F7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1334785"/>
              </p:ext>
            </p:extLst>
          </p:nvPr>
        </p:nvGraphicFramePr>
        <p:xfrm>
          <a:off x="457200" y="10668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48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/>
              <a:t>DATE  STATISTICE  INS CONSUM LEMN DE FOC </a:t>
            </a:r>
            <a:r>
              <a:rPr lang="en-US" sz="2000" dirty="0" smtClean="0"/>
              <a:t>(</a:t>
            </a:r>
            <a:r>
              <a:rPr lang="en-US" sz="2000" dirty="0" err="1" smtClean="0"/>
              <a:t>Preponderent</a:t>
            </a:r>
            <a:r>
              <a:rPr lang="en-US" sz="2000" dirty="0" smtClean="0"/>
              <a:t> </a:t>
            </a:r>
            <a:r>
              <a:rPr lang="en-US" sz="2000" dirty="0" err="1" smtClean="0"/>
              <a:t>Biomasa</a:t>
            </a:r>
            <a:r>
              <a:rPr lang="en-US" sz="2000" dirty="0" smtClean="0"/>
              <a:t> </a:t>
            </a:r>
            <a:r>
              <a:rPr lang="en-US" sz="2000" dirty="0" err="1" smtClean="0"/>
              <a:t>Forestiera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65A4F-C114-4B81-BA8F-39567B87B0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0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685800" y="1397000"/>
          <a:ext cx="7467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42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/>
              <a:t>INTERPRETAREA ENERGETICA </a:t>
            </a:r>
            <a:br>
              <a:rPr lang="en-US" sz="2800" dirty="0" smtClean="0"/>
            </a:br>
            <a:r>
              <a:rPr lang="en-US" sz="2800" dirty="0" smtClean="0"/>
              <a:t>A DATELOR INS DPDV “STRATEGIC”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524000"/>
            <a:ext cx="8001000" cy="449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19,5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mil.tone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/an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biomasa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= ~66,3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mil.MWh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/an</a:t>
            </a:r>
          </a:p>
          <a:p>
            <a:pPr>
              <a:defRPr/>
            </a:pPr>
            <a:r>
              <a:rPr lang="en-US" dirty="0" smtClean="0"/>
              <a:t>La o </a:t>
            </a:r>
            <a:r>
              <a:rPr lang="en-US" dirty="0" err="1" smtClean="0"/>
              <a:t>durata</a:t>
            </a:r>
            <a:r>
              <a:rPr lang="en-US" dirty="0" smtClean="0"/>
              <a:t> minim </a:t>
            </a:r>
            <a:r>
              <a:rPr lang="en-US" dirty="0" err="1" smtClean="0"/>
              <a:t>economica</a:t>
            </a:r>
            <a:r>
              <a:rPr lang="en-US" dirty="0" smtClean="0"/>
              <a:t> de 5000 h/an </a:t>
            </a:r>
            <a:r>
              <a:rPr lang="en-US" dirty="0" err="1" smtClean="0"/>
              <a:t>functionare</a:t>
            </a:r>
            <a:r>
              <a:rPr lang="en-US" dirty="0" smtClean="0"/>
              <a:t>, </a:t>
            </a:r>
            <a:r>
              <a:rPr lang="en-US" dirty="0" err="1" smtClean="0"/>
              <a:t>potentialul</a:t>
            </a:r>
            <a:r>
              <a:rPr lang="en-US" dirty="0" smtClean="0"/>
              <a:t> energetic de micro/</a:t>
            </a:r>
            <a:r>
              <a:rPr lang="en-US" dirty="0" err="1" smtClean="0"/>
              <a:t>medie-cogenerare</a:t>
            </a:r>
            <a:r>
              <a:rPr lang="en-US" dirty="0" smtClean="0"/>
              <a:t> </a:t>
            </a:r>
            <a:r>
              <a:rPr lang="en-US" dirty="0" err="1" smtClean="0"/>
              <a:t>distribuita</a:t>
            </a:r>
            <a:r>
              <a:rPr lang="en-US" dirty="0" smtClean="0"/>
              <a:t> pentru </a:t>
            </a:r>
            <a:r>
              <a:rPr lang="en-US" dirty="0" err="1" smtClean="0"/>
              <a:t>incalzire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fi 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~13.000 MW, </a:t>
            </a:r>
            <a:r>
              <a:rPr lang="en-US" dirty="0" smtClean="0"/>
              <a:t>din care :</a:t>
            </a:r>
          </a:p>
          <a:p>
            <a:pPr lvl="2">
              <a:defRPr/>
            </a:pPr>
            <a:r>
              <a:rPr lang="en-US" dirty="0" smtClean="0"/>
              <a:t>~10,000 MWh </a:t>
            </a:r>
            <a:r>
              <a:rPr lang="en-US" dirty="0" err="1" smtClean="0"/>
              <a:t>putere</a:t>
            </a:r>
            <a:r>
              <a:rPr lang="en-US" dirty="0" smtClean="0"/>
              <a:t> </a:t>
            </a:r>
            <a:r>
              <a:rPr lang="en-US" dirty="0" err="1" smtClean="0"/>
              <a:t>termica</a:t>
            </a:r>
            <a:r>
              <a:rPr lang="en-US" dirty="0" smtClean="0"/>
              <a:t> </a:t>
            </a:r>
            <a:r>
              <a:rPr lang="en-US" dirty="0" err="1" smtClean="0"/>
              <a:t>utila</a:t>
            </a:r>
            <a:r>
              <a:rPr lang="en-US" dirty="0" smtClean="0"/>
              <a:t> </a:t>
            </a:r>
            <a:r>
              <a:rPr lang="en-US" dirty="0" err="1" smtClean="0"/>
              <a:t>transformabila</a:t>
            </a:r>
            <a:r>
              <a:rPr lang="en-US" dirty="0" smtClean="0"/>
              <a:t> in </a:t>
            </a:r>
            <a:r>
              <a:rPr lang="en-US" dirty="0" err="1" smtClean="0"/>
              <a:t>caldura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electricitate</a:t>
            </a:r>
            <a:r>
              <a:rPr lang="en-US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:</a:t>
            </a:r>
          </a:p>
          <a:p>
            <a:pPr lvl="3">
              <a:defRPr/>
            </a:pPr>
            <a:r>
              <a:rPr lang="en-US" b="1" dirty="0" smtClean="0">
                <a:solidFill>
                  <a:srgbClr val="0070C0"/>
                </a:solidFill>
              </a:rPr>
              <a:t>~2500 </a:t>
            </a:r>
            <a:r>
              <a:rPr lang="en-US" b="1" dirty="0" err="1" smtClean="0">
                <a:solidFill>
                  <a:srgbClr val="0070C0"/>
                </a:solidFill>
              </a:rPr>
              <a:t>MWe</a:t>
            </a:r>
            <a:endParaRPr lang="en-US" b="1" dirty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US" b="1" dirty="0" smtClean="0">
                <a:solidFill>
                  <a:srgbClr val="0070C0"/>
                </a:solidFill>
              </a:rPr>
              <a:t>~7500 </a:t>
            </a:r>
            <a:r>
              <a:rPr lang="en-US" b="1" dirty="0" err="1" smtClean="0">
                <a:solidFill>
                  <a:srgbClr val="0070C0"/>
                </a:solidFill>
              </a:rPr>
              <a:t>MWt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 err="1" smtClean="0"/>
              <a:t>Consideram</a:t>
            </a:r>
            <a:r>
              <a:rPr lang="en-US" b="1" dirty="0" smtClean="0"/>
              <a:t> </a:t>
            </a:r>
            <a:r>
              <a:rPr lang="en-US" b="1" dirty="0" err="1" smtClean="0"/>
              <a:t>numai</a:t>
            </a:r>
            <a:r>
              <a:rPr lang="en-US" b="1" dirty="0" smtClean="0"/>
              <a:t> ~30% potential </a:t>
            </a:r>
            <a:r>
              <a:rPr lang="en-US" b="1" dirty="0" err="1" smtClean="0"/>
              <a:t>tehnic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economic </a:t>
            </a:r>
            <a:r>
              <a:rPr lang="en-US" b="1" dirty="0" err="1" smtClean="0"/>
              <a:t>realizabil</a:t>
            </a:r>
            <a:endParaRPr lang="en-US" b="1" dirty="0" smtClean="0"/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~800 </a:t>
            </a:r>
            <a:r>
              <a:rPr lang="en-US" b="1" dirty="0" err="1" smtClean="0">
                <a:solidFill>
                  <a:srgbClr val="C00000"/>
                </a:solidFill>
              </a:rPr>
              <a:t>MWe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(1 </a:t>
            </a:r>
            <a:r>
              <a:rPr lang="en-US" dirty="0" err="1" smtClean="0"/>
              <a:t>grup</a:t>
            </a:r>
            <a:r>
              <a:rPr lang="en-US" dirty="0" smtClean="0"/>
              <a:t> nuclear de la CNE </a:t>
            </a:r>
            <a:r>
              <a:rPr lang="en-US" dirty="0" err="1" smtClean="0"/>
              <a:t>Cernavoda</a:t>
            </a:r>
            <a:r>
              <a:rPr lang="en-US" dirty="0" smtClean="0"/>
              <a:t> !);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~2300 </a:t>
            </a:r>
            <a:r>
              <a:rPr lang="en-US" b="1" dirty="0" err="1" smtClean="0">
                <a:solidFill>
                  <a:srgbClr val="C00000"/>
                </a:solidFill>
              </a:rPr>
              <a:t>MWt</a:t>
            </a:r>
            <a:r>
              <a:rPr lang="en-US" dirty="0" smtClean="0"/>
              <a:t>, capacitate de </a:t>
            </a:r>
            <a:r>
              <a:rPr lang="en-US" dirty="0" err="1" smtClean="0"/>
              <a:t>incalzire</a:t>
            </a:r>
            <a:r>
              <a:rPr lang="en-US" dirty="0" smtClean="0"/>
              <a:t> a </a:t>
            </a:r>
            <a:r>
              <a:rPr lang="en-US" dirty="0" err="1" smtClean="0"/>
              <a:t>majoritatii</a:t>
            </a:r>
            <a:r>
              <a:rPr lang="en-US" dirty="0" smtClean="0"/>
              <a:t> </a:t>
            </a:r>
            <a:r>
              <a:rPr lang="en-US" dirty="0" err="1" smtClean="0"/>
              <a:t>oraselor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/</a:t>
            </a:r>
            <a:r>
              <a:rPr lang="en-US" dirty="0" err="1" smtClean="0"/>
              <a:t>medii</a:t>
            </a:r>
            <a:r>
              <a:rPr lang="en-US" dirty="0" smtClean="0"/>
              <a:t> din Romania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178D-5082-4AEB-90B8-0460218CED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0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33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hlinkClick r:id="rId2"/>
              </a:rPr>
              <a:t>Quote from: </a:t>
            </a:r>
            <a:r>
              <a:rPr lang="en-US" sz="3600" b="1" dirty="0" smtClean="0">
                <a:solidFill>
                  <a:srgbClr val="0033CC"/>
                </a:solidFill>
                <a:hlinkClick r:id="rId2"/>
              </a:rPr>
              <a:t>www.res4less.eu</a:t>
            </a:r>
            <a:r>
              <a:rPr lang="en-US" sz="2400" b="1" dirty="0" smtClean="0">
                <a:solidFill>
                  <a:srgbClr val="0033CC"/>
                </a:solidFill>
              </a:rPr>
              <a:t/>
            </a:r>
            <a:br>
              <a:rPr lang="en-US" sz="2400" b="1" dirty="0" smtClean="0">
                <a:solidFill>
                  <a:srgbClr val="0033CC"/>
                </a:solidFill>
              </a:rPr>
            </a:br>
            <a:r>
              <a:rPr lang="en-US" sz="2400" dirty="0" smtClean="0"/>
              <a:t>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8382000" cy="4831080"/>
          </a:xfrm>
        </p:spPr>
        <p:txBody>
          <a:bodyPr/>
          <a:lstStyle/>
          <a:p>
            <a:pPr marL="114300" indent="0">
              <a:buNone/>
            </a:pPr>
            <a:endParaRPr lang="en-GB" sz="2000" dirty="0" smtClean="0"/>
          </a:p>
          <a:p>
            <a:r>
              <a:rPr lang="en-GB" sz="3200" dirty="0" smtClean="0"/>
              <a:t>Romania are un </a:t>
            </a:r>
            <a:r>
              <a:rPr lang="en-GB" sz="3200" b="1" dirty="0" smtClean="0">
                <a:solidFill>
                  <a:srgbClr val="FF0000"/>
                </a:solidFill>
              </a:rPr>
              <a:t>SURPLUS (!) </a:t>
            </a:r>
            <a:r>
              <a:rPr lang="en-GB" sz="3200" dirty="0" smtClean="0"/>
              <a:t>de potential </a:t>
            </a:r>
            <a:r>
              <a:rPr lang="en-GB" sz="3200" dirty="0" err="1" smtClean="0"/>
              <a:t>productie</a:t>
            </a:r>
            <a:r>
              <a:rPr lang="en-GB" sz="3200" dirty="0" smtClean="0"/>
              <a:t> </a:t>
            </a:r>
            <a:r>
              <a:rPr lang="en-GB" sz="3200" i="1" dirty="0" err="1" smtClean="0"/>
              <a:t>numai</a:t>
            </a:r>
            <a:r>
              <a:rPr lang="en-GB" sz="3200" dirty="0" smtClean="0"/>
              <a:t> de </a:t>
            </a:r>
            <a:r>
              <a:rPr lang="en-GB" sz="3200" dirty="0" err="1" smtClean="0"/>
              <a:t>electricitate</a:t>
            </a:r>
            <a:r>
              <a:rPr lang="en-GB" sz="3200" dirty="0" smtClean="0"/>
              <a:t> din </a:t>
            </a:r>
            <a:r>
              <a:rPr lang="en-GB" sz="3200" dirty="0" err="1" smtClean="0"/>
              <a:t>biomasa</a:t>
            </a:r>
            <a:r>
              <a:rPr lang="en-GB" sz="3200" dirty="0" smtClean="0"/>
              <a:t> de 6,4 </a:t>
            </a:r>
            <a:r>
              <a:rPr lang="en-GB" sz="3200" dirty="0" err="1" smtClean="0"/>
              <a:t>TWh</a:t>
            </a:r>
            <a:r>
              <a:rPr lang="en-GB" sz="3200" dirty="0" smtClean="0"/>
              <a:t>/an   </a:t>
            </a:r>
            <a:r>
              <a:rPr lang="en-GB" b="1" dirty="0" smtClean="0"/>
              <a:t>(~1 </a:t>
            </a:r>
            <a:r>
              <a:rPr lang="en-GB" b="1" dirty="0" err="1" smtClean="0"/>
              <a:t>grup</a:t>
            </a:r>
            <a:r>
              <a:rPr lang="en-GB" b="1" dirty="0" smtClean="0"/>
              <a:t> </a:t>
            </a:r>
            <a:r>
              <a:rPr lang="en-GB" dirty="0" smtClean="0"/>
              <a:t>nuclear</a:t>
            </a:r>
            <a:r>
              <a:rPr lang="en-GB" b="1" dirty="0" smtClean="0"/>
              <a:t> </a:t>
            </a:r>
            <a:r>
              <a:rPr lang="en-GB" b="1" dirty="0"/>
              <a:t>c</a:t>
            </a:r>
            <a:r>
              <a:rPr lang="en-GB" b="1" dirty="0" smtClean="0"/>
              <a:t>a </a:t>
            </a:r>
            <a:r>
              <a:rPr lang="en-GB" b="1" dirty="0" err="1" smtClean="0"/>
              <a:t>Cernavoda</a:t>
            </a:r>
            <a:r>
              <a:rPr lang="en-GB" b="1" dirty="0" smtClean="0"/>
              <a:t> !)</a:t>
            </a:r>
          </a:p>
          <a:p>
            <a:pPr lvl="1"/>
            <a:r>
              <a:rPr lang="en-GB" sz="2000" dirty="0"/>
              <a:t>Surplus de “potential ESRE”: </a:t>
            </a:r>
            <a:r>
              <a:rPr lang="en-GB" sz="2000" dirty="0" err="1" smtClean="0"/>
              <a:t>ce</a:t>
            </a:r>
            <a:r>
              <a:rPr lang="en-GB" sz="2000" dirty="0" smtClean="0"/>
              <a:t> </a:t>
            </a:r>
            <a:r>
              <a:rPr lang="en-GB" sz="2000" dirty="0" err="1"/>
              <a:t>ramine</a:t>
            </a:r>
            <a:r>
              <a:rPr lang="en-GB" sz="2000" dirty="0"/>
              <a:t> </a:t>
            </a:r>
            <a:r>
              <a:rPr lang="en-GB" sz="2000" dirty="0" err="1"/>
              <a:t>dupa</a:t>
            </a:r>
            <a:r>
              <a:rPr lang="en-GB" sz="2000" dirty="0"/>
              <a:t> </a:t>
            </a:r>
            <a:r>
              <a:rPr lang="en-GB" sz="2000" dirty="0" err="1"/>
              <a:t>indeplinirea</a:t>
            </a:r>
            <a:r>
              <a:rPr lang="en-GB" sz="2000" dirty="0"/>
              <a:t> </a:t>
            </a:r>
            <a:r>
              <a:rPr lang="en-GB" sz="2000" dirty="0" err="1"/>
              <a:t>obligatiei</a:t>
            </a:r>
            <a:r>
              <a:rPr lang="en-GB" sz="2000" dirty="0"/>
              <a:t> ESRE </a:t>
            </a:r>
            <a:r>
              <a:rPr lang="en-GB" sz="2000" dirty="0" smtClean="0"/>
              <a:t>a </a:t>
            </a:r>
            <a:r>
              <a:rPr lang="en-GB" sz="2000" dirty="0" err="1"/>
              <a:t>statului</a:t>
            </a:r>
            <a:r>
              <a:rPr lang="en-GB" sz="2000" dirty="0"/>
              <a:t> </a:t>
            </a:r>
            <a:r>
              <a:rPr lang="en-GB" sz="2000" dirty="0" err="1"/>
              <a:t>respectiv</a:t>
            </a:r>
            <a:endParaRPr lang="en-GB" sz="2000" dirty="0"/>
          </a:p>
          <a:p>
            <a:pPr lvl="1"/>
            <a:r>
              <a:rPr lang="en-GB" sz="2000" dirty="0" err="1" smtClean="0"/>
              <a:t>Exista</a:t>
            </a:r>
            <a:r>
              <a:rPr lang="en-GB" sz="2000" dirty="0" smtClean="0"/>
              <a:t> SM  </a:t>
            </a:r>
            <a:r>
              <a:rPr lang="en-GB" sz="2000" dirty="0" err="1" smtClean="0"/>
              <a:t>interesate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investeasca</a:t>
            </a:r>
            <a:r>
              <a:rPr lang="en-GB" sz="2000" dirty="0" smtClean="0"/>
              <a:t> in </a:t>
            </a:r>
            <a:r>
              <a:rPr lang="en-GB" sz="2000" dirty="0" err="1" smtClean="0"/>
              <a:t>acest</a:t>
            </a:r>
            <a:r>
              <a:rPr lang="en-GB" sz="2000" dirty="0" smtClean="0"/>
              <a:t> potential, in </a:t>
            </a:r>
            <a:r>
              <a:rPr lang="en-GB" sz="2000" dirty="0" err="1" smtClean="0"/>
              <a:t>contul</a:t>
            </a:r>
            <a:r>
              <a:rPr lang="en-GB" sz="2000" dirty="0" smtClean="0"/>
              <a:t>   </a:t>
            </a:r>
            <a:r>
              <a:rPr lang="en-GB" sz="2000" dirty="0" err="1" smtClean="0"/>
              <a:t>obligatiei</a:t>
            </a:r>
            <a:r>
              <a:rPr lang="en-GB" sz="2000" dirty="0" smtClean="0"/>
              <a:t> </a:t>
            </a:r>
            <a:r>
              <a:rPr lang="en-GB" sz="2000" dirty="0" err="1" smtClean="0"/>
              <a:t>proprii</a:t>
            </a:r>
            <a:endParaRPr lang="en-GB" sz="2000" dirty="0" smtClean="0"/>
          </a:p>
          <a:p>
            <a:r>
              <a:rPr lang="en-GB" sz="3200" dirty="0" err="1" smtClean="0"/>
              <a:t>Riscuri</a:t>
            </a:r>
            <a:r>
              <a:rPr lang="en-GB" sz="3200" dirty="0" smtClean="0"/>
              <a:t> </a:t>
            </a:r>
            <a:r>
              <a:rPr lang="en-GB" sz="3200" dirty="0" err="1" smtClean="0"/>
              <a:t>identificate</a:t>
            </a:r>
            <a:r>
              <a:rPr lang="en-GB" sz="3200" dirty="0" smtClean="0"/>
              <a:t>:</a:t>
            </a:r>
          </a:p>
          <a:p>
            <a:pPr lvl="1"/>
            <a:r>
              <a:rPr lang="en-GB" sz="2000" b="1" dirty="0" err="1" smtClean="0">
                <a:solidFill>
                  <a:srgbClr val="FF0000"/>
                </a:solidFill>
              </a:rPr>
              <a:t>Acceptarea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politica</a:t>
            </a:r>
            <a:r>
              <a:rPr lang="en-GB" sz="2000" b="1" dirty="0" smtClean="0">
                <a:solidFill>
                  <a:srgbClr val="FF0000"/>
                </a:solidFill>
              </a:rPr>
              <a:t>;</a:t>
            </a:r>
          </a:p>
          <a:p>
            <a:pPr lvl="1"/>
            <a:r>
              <a:rPr lang="en-GB" sz="2000" b="1" dirty="0" err="1" smtClean="0">
                <a:solidFill>
                  <a:srgbClr val="FF0000"/>
                </a:solidFill>
              </a:rPr>
              <a:t>Accesul</a:t>
            </a:r>
            <a:r>
              <a:rPr lang="en-GB" sz="2000" b="1" dirty="0" smtClean="0">
                <a:solidFill>
                  <a:srgbClr val="FF0000"/>
                </a:solidFill>
              </a:rPr>
              <a:t> la </a:t>
            </a:r>
            <a:r>
              <a:rPr lang="en-GB" sz="2000" b="1" dirty="0" err="1" smtClean="0">
                <a:solidFill>
                  <a:srgbClr val="FF0000"/>
                </a:solidFill>
              </a:rPr>
              <a:t>resurse</a:t>
            </a:r>
            <a:r>
              <a:rPr lang="en-GB" sz="2000" b="1" dirty="0" smtClean="0">
                <a:solidFill>
                  <a:srgbClr val="FF0000"/>
                </a:solidFill>
              </a:rPr>
              <a:t> (</a:t>
            </a:r>
            <a:r>
              <a:rPr lang="en-GB" sz="2000" b="1" dirty="0" err="1" smtClean="0">
                <a:solidFill>
                  <a:srgbClr val="FF0000"/>
                </a:solidFill>
              </a:rPr>
              <a:t>biomasa</a:t>
            </a:r>
            <a:r>
              <a:rPr lang="en-GB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F5B2F-644C-45AB-9A22-DC81D7EAB6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42013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358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3600" dirty="0" smtClean="0"/>
              <a:t>SPRE CE TREBUIE SA NE INDREPTAM ?</a:t>
            </a:r>
            <a:br>
              <a:rPr lang="en-GB" sz="3600" dirty="0" smtClean="0"/>
            </a:br>
            <a:r>
              <a:rPr lang="en-GB" sz="3600" dirty="0" smtClean="0"/>
              <a:t>(Dir. 27/2012)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00974-55C2-42A6-89E5-19EB95C660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65838"/>
            <a:ext cx="18780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518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Dreptul la Incalzire</vt:lpstr>
      <vt:lpstr>CALDURA : UNDE SUNTEM ASTAZI ? SITUATIA  INCALZIRII CENTRALIZATE  DIN ROMANIA Sursa: COGEN-Romania, 2010</vt:lpstr>
      <vt:lpstr>UNDE SUNTEM ? POTENTIALUL RES IN ROMANIA Sursa: Icemenerg, NRAP</vt:lpstr>
      <vt:lpstr>CE AM REALIZAT DIN RES ?!</vt:lpstr>
      <vt:lpstr>CALDURA: UNDE SUNTEM ASTAZI ? Deja se foloseste “dezordonat” ~40% incalzire pe lemne ! (potential  COGEN )</vt:lpstr>
      <vt:lpstr>DATE  STATISTICE  INS CONSUM LEMN DE FOC (Preponderent Biomasa Forestiera)</vt:lpstr>
      <vt:lpstr>INTERPRETAREA ENERGETICA  A DATELOR INS DPDV “STRATEGIC”</vt:lpstr>
      <vt:lpstr>Quote from: www.res4less.eu  </vt:lpstr>
      <vt:lpstr>SPRE CE TREBUIE SA NE INDREPTAM ? (Dir. 27/2012)</vt:lpstr>
      <vt:lpstr>?</vt:lpstr>
      <vt:lpstr>   CHP “BATTERY”   -warm up with cold wind-  (if we need heat, should we always burn something !?)  Presented at:  “2nd German‐Japanese Workshop on Renewable Energies”                                   5‐7 July 2017, Stuttgart, Germany</vt:lpstr>
      <vt:lpstr>Possible Configuration Arrangements (to meet the GC- Green Certificates- regulations)</vt:lpstr>
      <vt:lpstr> CONCLUSIONS   </vt:lpstr>
      <vt:lpstr>Multumesc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CatalinD</dc:creator>
  <cp:lastModifiedBy>Iuliean</cp:lastModifiedBy>
  <cp:revision>5</cp:revision>
  <dcterms:created xsi:type="dcterms:W3CDTF">2017-10-17T12:33:52Z</dcterms:created>
  <dcterms:modified xsi:type="dcterms:W3CDTF">2017-10-17T13:57:20Z</dcterms:modified>
</cp:coreProperties>
</file>