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7" r:id="rId13"/>
    <p:sldId id="268" r:id="rId14"/>
    <p:sldId id="269" r:id="rId15"/>
    <p:sldId id="270" r:id="rId16"/>
    <p:sldId id="271" r:id="rId17"/>
    <p:sldId id="272" r:id="rId18"/>
    <p:sldId id="273" r:id="rId19"/>
    <p:sldId id="275" r:id="rId20"/>
    <p:sldId id="274" r:id="rId21"/>
    <p:sldId id="276"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76" autoAdjust="0"/>
  </p:normalViewPr>
  <p:slideViewPr>
    <p:cSldViewPr>
      <p:cViewPr varScale="1">
        <p:scale>
          <a:sx n="74" d="100"/>
          <a:sy n="74" d="100"/>
        </p:scale>
        <p:origin x="129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81E34F-A9B5-45E6-82D9-56DB614BC082}" type="datetimeFigureOut">
              <a:rPr lang="en-US" smtClean="0"/>
              <a:t>10/15/2017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0F05C4-7AFC-403C-BC4B-97627A34F7A7}" type="slidenum">
              <a:rPr lang="en-US" smtClean="0"/>
              <a:t>‹#›</a:t>
            </a:fld>
            <a:endParaRPr lang="en-US"/>
          </a:p>
        </p:txBody>
      </p:sp>
    </p:spTree>
    <p:extLst>
      <p:ext uri="{BB962C8B-B14F-4D97-AF65-F5344CB8AC3E}">
        <p14:creationId xmlns:p14="http://schemas.microsoft.com/office/powerpoint/2010/main" val="1746647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437750D5-E102-4672-B4BC-DC95583F295B}" type="slidenum">
              <a:rPr lang="en-US" altLang="en-US" smtClean="0">
                <a:latin typeface="Arial" panose="020B0604020202020204" pitchFamily="34" charset="0"/>
              </a:rPr>
              <a:pPr/>
              <a:t>20</a:t>
            </a:fld>
            <a:endParaRPr lang="en-US" altLang="en-US" smtClean="0">
              <a:latin typeface="Arial" panose="020B0604020202020204" pitchFamily="34" charset="0"/>
            </a:endParaRPr>
          </a:p>
        </p:txBody>
      </p:sp>
      <p:sp>
        <p:nvSpPr>
          <p:cNvPr id="43011" name="Rectangle 2"/>
          <p:cNvSpPr>
            <a:spLocks noGrp="1" noRot="1" noChangeAspect="1" noChangeArrowheads="1" noTextEdit="1"/>
          </p:cNvSpPr>
          <p:nvPr>
            <p:ph type="sldImg"/>
          </p:nvPr>
        </p:nvSpPr>
        <p:spPr>
          <a:xfrm>
            <a:off x="1144588" y="685800"/>
            <a:ext cx="4572000" cy="3429000"/>
          </a:xfrm>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764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8F654DA-197C-42E2-B40E-65295D53AF53}" type="datetimeFigureOut">
              <a:rPr lang="en-US" smtClean="0"/>
              <a:pPr/>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161EA-3838-4585-991A-9FE3F83376D8}" type="slidenum">
              <a:rPr lang="en-US" smtClean="0"/>
              <a:pPr/>
              <a:t>‹#›</a:t>
            </a:fld>
            <a:endParaRPr lang="en-US"/>
          </a:p>
        </p:txBody>
      </p:sp>
      <p:sp>
        <p:nvSpPr>
          <p:cNvPr id="7" name="Freeform 9"/>
          <p:cNvSpPr>
            <a:spLocks/>
          </p:cNvSpPr>
          <p:nvPr userDrawn="1"/>
        </p:nvSpPr>
        <p:spPr bwMode="auto">
          <a:xfrm flipH="1">
            <a:off x="1143000" y="-762000"/>
            <a:ext cx="8001000" cy="25908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userDrawn="1"/>
        </p:nvSpPr>
        <p:spPr bwMode="auto">
          <a:xfrm flipH="1">
            <a:off x="1600200" y="-762000"/>
            <a:ext cx="7543800" cy="24384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3"/>
          <p:cNvSpPr>
            <a:spLocks noChangeArrowheads="1"/>
          </p:cNvSpPr>
          <p:nvPr userDrawn="1"/>
        </p:nvSpPr>
        <p:spPr bwMode="auto">
          <a:xfrm>
            <a:off x="0" y="5943600"/>
            <a:ext cx="9154274" cy="1066800"/>
          </a:xfrm>
          <a:custGeom>
            <a:avLst/>
            <a:gdLst>
              <a:gd name="connsiteX0" fmla="*/ 0 w 9144000"/>
              <a:gd name="connsiteY0" fmla="*/ 0 h 3581400"/>
              <a:gd name="connsiteX1" fmla="*/ 9144000 w 9144000"/>
              <a:gd name="connsiteY1" fmla="*/ 0 h 3581400"/>
              <a:gd name="connsiteX2" fmla="*/ 9144000 w 9144000"/>
              <a:gd name="connsiteY2" fmla="*/ 3581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1905000"/>
              <a:gd name="connsiteX1" fmla="*/ 9144000 w 9144000"/>
              <a:gd name="connsiteY1" fmla="*/ 0 h 1905000"/>
              <a:gd name="connsiteX2" fmla="*/ 0 w 9144000"/>
              <a:gd name="connsiteY2" fmla="*/ 1905000 h 1905000"/>
              <a:gd name="connsiteX3" fmla="*/ 0 w 9144000"/>
              <a:gd name="connsiteY3" fmla="*/ 0 h 1905000"/>
              <a:gd name="connsiteX0" fmla="*/ 0 w 9144000"/>
              <a:gd name="connsiteY0" fmla="*/ 0 h 1905000"/>
              <a:gd name="connsiteX1" fmla="*/ 9144000 w 9144000"/>
              <a:gd name="connsiteY1" fmla="*/ 0 h 1905000"/>
              <a:gd name="connsiteX2" fmla="*/ 0 w 9144000"/>
              <a:gd name="connsiteY2" fmla="*/ 1905000 h 1905000"/>
              <a:gd name="connsiteX3" fmla="*/ 0 w 9144000"/>
              <a:gd name="connsiteY3" fmla="*/ 0 h 1905000"/>
              <a:gd name="connsiteX0" fmla="*/ 0 w 9144000"/>
              <a:gd name="connsiteY0" fmla="*/ 0 h 2349500"/>
              <a:gd name="connsiteX1" fmla="*/ 9144000 w 9144000"/>
              <a:gd name="connsiteY1" fmla="*/ 0 h 2349500"/>
              <a:gd name="connsiteX2" fmla="*/ 0 w 9144000"/>
              <a:gd name="connsiteY2" fmla="*/ 1905000 h 2349500"/>
              <a:gd name="connsiteX3" fmla="*/ 0 w 9144000"/>
              <a:gd name="connsiteY3" fmla="*/ 0 h 2349500"/>
              <a:gd name="connsiteX0" fmla="*/ 0 w 9144000"/>
              <a:gd name="connsiteY0" fmla="*/ 0 h 2349500"/>
              <a:gd name="connsiteX1" fmla="*/ 9144000 w 9144000"/>
              <a:gd name="connsiteY1" fmla="*/ 0 h 2349500"/>
              <a:gd name="connsiteX2" fmla="*/ 0 w 9144000"/>
              <a:gd name="connsiteY2" fmla="*/ 1905000 h 2349500"/>
              <a:gd name="connsiteX3" fmla="*/ 0 w 9144000"/>
              <a:gd name="connsiteY3" fmla="*/ 0 h 2349500"/>
              <a:gd name="connsiteX0" fmla="*/ 0 w 9144000"/>
              <a:gd name="connsiteY0" fmla="*/ 1 h 2349501"/>
              <a:gd name="connsiteX1" fmla="*/ 9144000 w 9144000"/>
              <a:gd name="connsiteY1" fmla="*/ 1 h 2349501"/>
              <a:gd name="connsiteX2" fmla="*/ 0 w 9144000"/>
              <a:gd name="connsiteY2" fmla="*/ 1905001 h 2349501"/>
              <a:gd name="connsiteX3" fmla="*/ 0 w 9144000"/>
              <a:gd name="connsiteY3" fmla="*/ 1 h 2349501"/>
              <a:gd name="connsiteX0" fmla="*/ 0 w 9144000"/>
              <a:gd name="connsiteY0" fmla="*/ 671286 h 3020786"/>
              <a:gd name="connsiteX1" fmla="*/ 9144000 w 9144000"/>
              <a:gd name="connsiteY1" fmla="*/ 671286 h 3020786"/>
              <a:gd name="connsiteX2" fmla="*/ 0 w 9144000"/>
              <a:gd name="connsiteY2" fmla="*/ 1905001 h 3020786"/>
              <a:gd name="connsiteX3" fmla="*/ 0 w 9144000"/>
              <a:gd name="connsiteY3" fmla="*/ 671286 h 3020786"/>
              <a:gd name="connsiteX0" fmla="*/ 0 w 9144000"/>
              <a:gd name="connsiteY0" fmla="*/ -1 h 2349499"/>
              <a:gd name="connsiteX1" fmla="*/ 9144000 w 9144000"/>
              <a:gd name="connsiteY1" fmla="*/ -1 h 2349499"/>
              <a:gd name="connsiteX2" fmla="*/ 0 w 9144000"/>
              <a:gd name="connsiteY2" fmla="*/ 1233714 h 2349499"/>
              <a:gd name="connsiteX3" fmla="*/ 0 w 9144000"/>
              <a:gd name="connsiteY3" fmla="*/ -1 h 2349499"/>
              <a:gd name="connsiteX0" fmla="*/ 0 w 9144000"/>
              <a:gd name="connsiteY0" fmla="*/ 0 h 2349500"/>
              <a:gd name="connsiteX1" fmla="*/ 9144000 w 9144000"/>
              <a:gd name="connsiteY1" fmla="*/ 0 h 2349500"/>
              <a:gd name="connsiteX2" fmla="*/ 0 w 9144000"/>
              <a:gd name="connsiteY2" fmla="*/ 1233715 h 2349500"/>
              <a:gd name="connsiteX3" fmla="*/ 0 w 9144000"/>
              <a:gd name="connsiteY3" fmla="*/ 0 h 2349500"/>
              <a:gd name="connsiteX0" fmla="*/ 0 w 9144000"/>
              <a:gd name="connsiteY0" fmla="*/ 0 h 2181679"/>
              <a:gd name="connsiteX1" fmla="*/ 9144000 w 9144000"/>
              <a:gd name="connsiteY1" fmla="*/ 0 h 2181679"/>
              <a:gd name="connsiteX2" fmla="*/ 0 w 9144000"/>
              <a:gd name="connsiteY2" fmla="*/ 1233715 h 2181679"/>
              <a:gd name="connsiteX3" fmla="*/ 0 w 9144000"/>
              <a:gd name="connsiteY3" fmla="*/ 0 h 2181679"/>
              <a:gd name="connsiteX0" fmla="*/ 0 w 9144000"/>
              <a:gd name="connsiteY0" fmla="*/ 0 h 2237619"/>
              <a:gd name="connsiteX1" fmla="*/ 9144000 w 9144000"/>
              <a:gd name="connsiteY1" fmla="*/ 0 h 2237619"/>
              <a:gd name="connsiteX2" fmla="*/ 0 w 9144000"/>
              <a:gd name="connsiteY2" fmla="*/ 1233715 h 2237619"/>
              <a:gd name="connsiteX3" fmla="*/ 0 w 9144000"/>
              <a:gd name="connsiteY3" fmla="*/ 0 h 2237619"/>
              <a:gd name="connsiteX0" fmla="*/ 0 w 10439400"/>
              <a:gd name="connsiteY0" fmla="*/ 0 h 1432615"/>
              <a:gd name="connsiteX1" fmla="*/ 9144000 w 10439400"/>
              <a:gd name="connsiteY1" fmla="*/ 0 h 1432615"/>
              <a:gd name="connsiteX2" fmla="*/ 7772400 w 10439400"/>
              <a:gd name="connsiteY2" fmla="*/ 1193397 h 1432615"/>
              <a:gd name="connsiteX3" fmla="*/ 0 w 10439400"/>
              <a:gd name="connsiteY3" fmla="*/ 1233715 h 1432615"/>
              <a:gd name="connsiteX4" fmla="*/ 0 w 10439400"/>
              <a:gd name="connsiteY4" fmla="*/ 0 h 1432615"/>
              <a:gd name="connsiteX0" fmla="*/ 0 w 10668000"/>
              <a:gd name="connsiteY0" fmla="*/ 0 h 1846539"/>
              <a:gd name="connsiteX1" fmla="*/ 9144000 w 10668000"/>
              <a:gd name="connsiteY1" fmla="*/ 0 h 1846539"/>
              <a:gd name="connsiteX2" fmla="*/ 9144000 w 10668000"/>
              <a:gd name="connsiteY2" fmla="*/ 1640920 h 1846539"/>
              <a:gd name="connsiteX3" fmla="*/ 0 w 10668000"/>
              <a:gd name="connsiteY3" fmla="*/ 1233715 h 1846539"/>
              <a:gd name="connsiteX4" fmla="*/ 0 w 10668000"/>
              <a:gd name="connsiteY4" fmla="*/ 0 h 1846539"/>
              <a:gd name="connsiteX0" fmla="*/ 0 w 10668000"/>
              <a:gd name="connsiteY0" fmla="*/ 234984 h 2081523"/>
              <a:gd name="connsiteX1" fmla="*/ 9144000 w 10668000"/>
              <a:gd name="connsiteY1" fmla="*/ 234984 h 2081523"/>
              <a:gd name="connsiteX2" fmla="*/ 9144000 w 10668000"/>
              <a:gd name="connsiteY2" fmla="*/ 1875904 h 2081523"/>
              <a:gd name="connsiteX3" fmla="*/ 0 w 10668000"/>
              <a:gd name="connsiteY3" fmla="*/ 1468699 h 2081523"/>
              <a:gd name="connsiteX4" fmla="*/ 0 w 10668000"/>
              <a:gd name="connsiteY4" fmla="*/ 234984 h 2081523"/>
              <a:gd name="connsiteX0" fmla="*/ 0 w 9144000"/>
              <a:gd name="connsiteY0" fmla="*/ 234983 h 2081522"/>
              <a:gd name="connsiteX1" fmla="*/ 9144000 w 9144000"/>
              <a:gd name="connsiteY1" fmla="*/ 234983 h 2081522"/>
              <a:gd name="connsiteX2" fmla="*/ 9144000 w 9144000"/>
              <a:gd name="connsiteY2" fmla="*/ 1875903 h 2081522"/>
              <a:gd name="connsiteX3" fmla="*/ 0 w 9144000"/>
              <a:gd name="connsiteY3" fmla="*/ 1468698 h 2081522"/>
              <a:gd name="connsiteX4" fmla="*/ 0 w 9144000"/>
              <a:gd name="connsiteY4" fmla="*/ 234983 h 2081522"/>
              <a:gd name="connsiteX0" fmla="*/ 0 w 9144000"/>
              <a:gd name="connsiteY0" fmla="*/ 730583 h 2577122"/>
              <a:gd name="connsiteX1" fmla="*/ 4940300 w 9144000"/>
              <a:gd name="connsiteY1" fmla="*/ 0 h 2577122"/>
              <a:gd name="connsiteX2" fmla="*/ 9144000 w 9144000"/>
              <a:gd name="connsiteY2" fmla="*/ 730583 h 2577122"/>
              <a:gd name="connsiteX3" fmla="*/ 9144000 w 9144000"/>
              <a:gd name="connsiteY3" fmla="*/ 2371503 h 2577122"/>
              <a:gd name="connsiteX4" fmla="*/ 0 w 9144000"/>
              <a:gd name="connsiteY4" fmla="*/ 1964298 h 2577122"/>
              <a:gd name="connsiteX5" fmla="*/ 0 w 9144000"/>
              <a:gd name="connsiteY5" fmla="*/ 730583 h 2577122"/>
              <a:gd name="connsiteX0" fmla="*/ 0 w 9144000"/>
              <a:gd name="connsiteY0" fmla="*/ 730583 h 2163196"/>
              <a:gd name="connsiteX1" fmla="*/ 4940300 w 9144000"/>
              <a:gd name="connsiteY1" fmla="*/ 0 h 2163196"/>
              <a:gd name="connsiteX2" fmla="*/ 9144000 w 9144000"/>
              <a:gd name="connsiteY2" fmla="*/ 730583 h 2163196"/>
              <a:gd name="connsiteX3" fmla="*/ 9144000 w 9144000"/>
              <a:gd name="connsiteY3" fmla="*/ 1598367 h 2163196"/>
              <a:gd name="connsiteX4" fmla="*/ 0 w 9144000"/>
              <a:gd name="connsiteY4" fmla="*/ 1964298 h 2163196"/>
              <a:gd name="connsiteX5" fmla="*/ 0 w 9144000"/>
              <a:gd name="connsiteY5" fmla="*/ 730583 h 2163196"/>
              <a:gd name="connsiteX0" fmla="*/ 0 w 9144000"/>
              <a:gd name="connsiteY0" fmla="*/ 913051 h 2345664"/>
              <a:gd name="connsiteX1" fmla="*/ 4940300 w 9144000"/>
              <a:gd name="connsiteY1" fmla="*/ 182468 h 2345664"/>
              <a:gd name="connsiteX2" fmla="*/ 9144000 w 9144000"/>
              <a:gd name="connsiteY2" fmla="*/ 296129 h 2345664"/>
              <a:gd name="connsiteX3" fmla="*/ 9144000 w 9144000"/>
              <a:gd name="connsiteY3" fmla="*/ 1780835 h 2345664"/>
              <a:gd name="connsiteX4" fmla="*/ 0 w 9144000"/>
              <a:gd name="connsiteY4" fmla="*/ 2146766 h 2345664"/>
              <a:gd name="connsiteX5" fmla="*/ 0 w 9144000"/>
              <a:gd name="connsiteY5" fmla="*/ 913051 h 2345664"/>
              <a:gd name="connsiteX0" fmla="*/ 0 w 9144000"/>
              <a:gd name="connsiteY0" fmla="*/ 833404 h 2266017"/>
              <a:gd name="connsiteX1" fmla="*/ 4940300 w 9144000"/>
              <a:gd name="connsiteY1" fmla="*/ 102821 h 2266017"/>
              <a:gd name="connsiteX2" fmla="*/ 9144000 w 9144000"/>
              <a:gd name="connsiteY2" fmla="*/ 216482 h 2266017"/>
              <a:gd name="connsiteX3" fmla="*/ 9144000 w 9144000"/>
              <a:gd name="connsiteY3" fmla="*/ 1701188 h 2266017"/>
              <a:gd name="connsiteX4" fmla="*/ 0 w 9144000"/>
              <a:gd name="connsiteY4" fmla="*/ 2067119 h 2266017"/>
              <a:gd name="connsiteX5" fmla="*/ 0 w 9144000"/>
              <a:gd name="connsiteY5" fmla="*/ 833404 h 2266017"/>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761553 h 2194166"/>
              <a:gd name="connsiteX1" fmla="*/ 9144000 w 9144000"/>
              <a:gd name="connsiteY1" fmla="*/ 144631 h 2194166"/>
              <a:gd name="connsiteX2" fmla="*/ 9144000 w 9144000"/>
              <a:gd name="connsiteY2" fmla="*/ 1629337 h 2194166"/>
              <a:gd name="connsiteX3" fmla="*/ 0 w 9144000"/>
              <a:gd name="connsiteY3" fmla="*/ 1995268 h 2194166"/>
              <a:gd name="connsiteX4" fmla="*/ 0 w 9144000"/>
              <a:gd name="connsiteY4" fmla="*/ 761553 h 2194166"/>
              <a:gd name="connsiteX0" fmla="*/ 0 w 9144000"/>
              <a:gd name="connsiteY0" fmla="*/ 761553 h 2442422"/>
              <a:gd name="connsiteX1" fmla="*/ 9144000 w 9144000"/>
              <a:gd name="connsiteY1" fmla="*/ 144631 h 2442422"/>
              <a:gd name="connsiteX2" fmla="*/ 9144000 w 9144000"/>
              <a:gd name="connsiteY2" fmla="*/ 1629337 h 2442422"/>
              <a:gd name="connsiteX3" fmla="*/ 0 w 9144000"/>
              <a:gd name="connsiteY3" fmla="*/ 1995268 h 2442422"/>
              <a:gd name="connsiteX4" fmla="*/ 0 w 9144000"/>
              <a:gd name="connsiteY4" fmla="*/ 761553 h 2442422"/>
              <a:gd name="connsiteX0" fmla="*/ 0 w 9144000"/>
              <a:gd name="connsiteY0" fmla="*/ 1711324 h 3392193"/>
              <a:gd name="connsiteX1" fmla="*/ 9144000 w 9144000"/>
              <a:gd name="connsiteY1" fmla="*/ 1094402 h 3392193"/>
              <a:gd name="connsiteX2" fmla="*/ 9144000 w 9144000"/>
              <a:gd name="connsiteY2" fmla="*/ 2579108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579110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579110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879895 h 3392193"/>
              <a:gd name="connsiteX3" fmla="*/ 0 w 9144000"/>
              <a:gd name="connsiteY3" fmla="*/ 2945039 h 3392193"/>
              <a:gd name="connsiteX4" fmla="*/ 0 w 9144000"/>
              <a:gd name="connsiteY4" fmla="*/ 1711324 h 3392193"/>
              <a:gd name="connsiteX0" fmla="*/ 0 w 9154274"/>
              <a:gd name="connsiteY0" fmla="*/ 1711324 h 3392193"/>
              <a:gd name="connsiteX1" fmla="*/ 9144000 w 9154274"/>
              <a:gd name="connsiteY1" fmla="*/ 1094402 h 3392193"/>
              <a:gd name="connsiteX2" fmla="*/ 9154274 w 9154274"/>
              <a:gd name="connsiteY2" fmla="*/ 2961568 h 3392193"/>
              <a:gd name="connsiteX3" fmla="*/ 0 w 9154274"/>
              <a:gd name="connsiteY3" fmla="*/ 2945039 h 3392193"/>
              <a:gd name="connsiteX4" fmla="*/ 0 w 9154274"/>
              <a:gd name="connsiteY4" fmla="*/ 1711324 h 3392193"/>
              <a:gd name="connsiteX0" fmla="*/ 0 w 9154274"/>
              <a:gd name="connsiteY0" fmla="*/ 1711324 h 3392193"/>
              <a:gd name="connsiteX1" fmla="*/ 9144000 w 9154274"/>
              <a:gd name="connsiteY1" fmla="*/ 1094402 h 3392193"/>
              <a:gd name="connsiteX2" fmla="*/ 9154274 w 9154274"/>
              <a:gd name="connsiteY2" fmla="*/ 3010571 h 3392193"/>
              <a:gd name="connsiteX3" fmla="*/ 0 w 9154274"/>
              <a:gd name="connsiteY3" fmla="*/ 2945039 h 3392193"/>
              <a:gd name="connsiteX4" fmla="*/ 0 w 9154274"/>
              <a:gd name="connsiteY4" fmla="*/ 1711324 h 339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274" h="3392193">
                <a:moveTo>
                  <a:pt x="0" y="1711324"/>
                </a:moveTo>
                <a:cubicBezTo>
                  <a:pt x="513708" y="3392193"/>
                  <a:pt x="5445303" y="0"/>
                  <a:pt x="9144000" y="1094402"/>
                </a:cubicBezTo>
                <a:cubicBezTo>
                  <a:pt x="9147425" y="1716791"/>
                  <a:pt x="9150849" y="2388182"/>
                  <a:pt x="9154274" y="3010571"/>
                </a:cubicBezTo>
                <a:lnTo>
                  <a:pt x="0" y="2945039"/>
                </a:lnTo>
                <a:lnTo>
                  <a:pt x="0" y="1711324"/>
                </a:lnTo>
                <a:close/>
              </a:path>
            </a:pathLst>
          </a:custGeom>
          <a:solidFill>
            <a:schemeClr val="accent3">
              <a:lumMod val="5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p:cNvSpPr>
          <p:nvPr userDrawn="1"/>
        </p:nvSpPr>
        <p:spPr bwMode="auto">
          <a:xfrm flipV="1">
            <a:off x="0" y="3048000"/>
            <a:ext cx="8839200" cy="34290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p:cNvSpPr>
          <p:nvPr userDrawn="1"/>
        </p:nvSpPr>
        <p:spPr bwMode="auto">
          <a:xfrm flipV="1">
            <a:off x="-1" y="3021106"/>
            <a:ext cx="8334103" cy="3227294"/>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alpha val="5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ctrTitle"/>
          </p:nvPr>
        </p:nvSpPr>
        <p:spPr>
          <a:xfrm>
            <a:off x="1142976" y="2571744"/>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2428860" y="4071942"/>
            <a:ext cx="6400800" cy="642942"/>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F654DA-197C-42E2-B40E-65295D53AF53}" type="datetimeFigureOut">
              <a:rPr lang="en-US" smtClean="0"/>
              <a:pPr/>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161EA-3838-4585-991A-9FE3F83376D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F654DA-197C-42E2-B40E-65295D53AF53}" type="datetimeFigureOut">
              <a:rPr lang="en-US" smtClean="0"/>
              <a:pPr/>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161EA-3838-4585-991A-9FE3F83376D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F654DA-197C-42E2-B40E-65295D53AF53}" type="datetimeFigureOut">
              <a:rPr lang="en-US" smtClean="0"/>
              <a:pPr/>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161EA-3838-4585-991A-9FE3F83376D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F654DA-197C-42E2-B40E-65295D53AF53}" type="datetimeFigureOut">
              <a:rPr lang="en-US" smtClean="0"/>
              <a:pPr/>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161EA-3838-4585-991A-9FE3F83376D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F654DA-197C-42E2-B40E-65295D53AF53}" type="datetimeFigureOut">
              <a:rPr lang="en-US" smtClean="0"/>
              <a:pPr/>
              <a:t>10/15/2017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161EA-3838-4585-991A-9FE3F83376D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F654DA-197C-42E2-B40E-65295D53AF53}" type="datetimeFigureOut">
              <a:rPr lang="en-US" smtClean="0"/>
              <a:pPr/>
              <a:t>10/15/2017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3161EA-3838-4585-991A-9FE3F83376D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F654DA-197C-42E2-B40E-65295D53AF53}" type="datetimeFigureOut">
              <a:rPr lang="en-US" smtClean="0"/>
              <a:pPr/>
              <a:t>10/15/2017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3161EA-3838-4585-991A-9FE3F83376D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F654DA-197C-42E2-B40E-65295D53AF53}" type="datetimeFigureOut">
              <a:rPr lang="en-US" smtClean="0"/>
              <a:pPr/>
              <a:t>10/15/2017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3161EA-3838-4585-991A-9FE3F83376D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F654DA-197C-42E2-B40E-65295D53AF53}" type="datetimeFigureOut">
              <a:rPr lang="en-US" smtClean="0"/>
              <a:pPr/>
              <a:t>10/15/2017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161EA-3838-4585-991A-9FE3F83376D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F654DA-197C-42E2-B40E-65295D53AF53}" type="datetimeFigureOut">
              <a:rPr lang="en-US" smtClean="0"/>
              <a:pPr/>
              <a:t>10/15/2017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161EA-3838-4585-991A-9FE3F83376D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3"/>
          <p:cNvSpPr>
            <a:spLocks noChangeArrowheads="1"/>
          </p:cNvSpPr>
          <p:nvPr/>
        </p:nvSpPr>
        <p:spPr bwMode="auto">
          <a:xfrm>
            <a:off x="0" y="5943600"/>
            <a:ext cx="9154274" cy="1066800"/>
          </a:xfrm>
          <a:custGeom>
            <a:avLst/>
            <a:gdLst>
              <a:gd name="connsiteX0" fmla="*/ 0 w 9144000"/>
              <a:gd name="connsiteY0" fmla="*/ 0 h 3581400"/>
              <a:gd name="connsiteX1" fmla="*/ 9144000 w 9144000"/>
              <a:gd name="connsiteY1" fmla="*/ 0 h 3581400"/>
              <a:gd name="connsiteX2" fmla="*/ 9144000 w 9144000"/>
              <a:gd name="connsiteY2" fmla="*/ 3581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1905000"/>
              <a:gd name="connsiteX1" fmla="*/ 9144000 w 9144000"/>
              <a:gd name="connsiteY1" fmla="*/ 0 h 1905000"/>
              <a:gd name="connsiteX2" fmla="*/ 0 w 9144000"/>
              <a:gd name="connsiteY2" fmla="*/ 1905000 h 1905000"/>
              <a:gd name="connsiteX3" fmla="*/ 0 w 9144000"/>
              <a:gd name="connsiteY3" fmla="*/ 0 h 1905000"/>
              <a:gd name="connsiteX0" fmla="*/ 0 w 9144000"/>
              <a:gd name="connsiteY0" fmla="*/ 0 h 1905000"/>
              <a:gd name="connsiteX1" fmla="*/ 9144000 w 9144000"/>
              <a:gd name="connsiteY1" fmla="*/ 0 h 1905000"/>
              <a:gd name="connsiteX2" fmla="*/ 0 w 9144000"/>
              <a:gd name="connsiteY2" fmla="*/ 1905000 h 1905000"/>
              <a:gd name="connsiteX3" fmla="*/ 0 w 9144000"/>
              <a:gd name="connsiteY3" fmla="*/ 0 h 1905000"/>
              <a:gd name="connsiteX0" fmla="*/ 0 w 9144000"/>
              <a:gd name="connsiteY0" fmla="*/ 0 h 2349500"/>
              <a:gd name="connsiteX1" fmla="*/ 9144000 w 9144000"/>
              <a:gd name="connsiteY1" fmla="*/ 0 h 2349500"/>
              <a:gd name="connsiteX2" fmla="*/ 0 w 9144000"/>
              <a:gd name="connsiteY2" fmla="*/ 1905000 h 2349500"/>
              <a:gd name="connsiteX3" fmla="*/ 0 w 9144000"/>
              <a:gd name="connsiteY3" fmla="*/ 0 h 2349500"/>
              <a:gd name="connsiteX0" fmla="*/ 0 w 9144000"/>
              <a:gd name="connsiteY0" fmla="*/ 0 h 2349500"/>
              <a:gd name="connsiteX1" fmla="*/ 9144000 w 9144000"/>
              <a:gd name="connsiteY1" fmla="*/ 0 h 2349500"/>
              <a:gd name="connsiteX2" fmla="*/ 0 w 9144000"/>
              <a:gd name="connsiteY2" fmla="*/ 1905000 h 2349500"/>
              <a:gd name="connsiteX3" fmla="*/ 0 w 9144000"/>
              <a:gd name="connsiteY3" fmla="*/ 0 h 2349500"/>
              <a:gd name="connsiteX0" fmla="*/ 0 w 9144000"/>
              <a:gd name="connsiteY0" fmla="*/ 1 h 2349501"/>
              <a:gd name="connsiteX1" fmla="*/ 9144000 w 9144000"/>
              <a:gd name="connsiteY1" fmla="*/ 1 h 2349501"/>
              <a:gd name="connsiteX2" fmla="*/ 0 w 9144000"/>
              <a:gd name="connsiteY2" fmla="*/ 1905001 h 2349501"/>
              <a:gd name="connsiteX3" fmla="*/ 0 w 9144000"/>
              <a:gd name="connsiteY3" fmla="*/ 1 h 2349501"/>
              <a:gd name="connsiteX0" fmla="*/ 0 w 9144000"/>
              <a:gd name="connsiteY0" fmla="*/ 671286 h 3020786"/>
              <a:gd name="connsiteX1" fmla="*/ 9144000 w 9144000"/>
              <a:gd name="connsiteY1" fmla="*/ 671286 h 3020786"/>
              <a:gd name="connsiteX2" fmla="*/ 0 w 9144000"/>
              <a:gd name="connsiteY2" fmla="*/ 1905001 h 3020786"/>
              <a:gd name="connsiteX3" fmla="*/ 0 w 9144000"/>
              <a:gd name="connsiteY3" fmla="*/ 671286 h 3020786"/>
              <a:gd name="connsiteX0" fmla="*/ 0 w 9144000"/>
              <a:gd name="connsiteY0" fmla="*/ -1 h 2349499"/>
              <a:gd name="connsiteX1" fmla="*/ 9144000 w 9144000"/>
              <a:gd name="connsiteY1" fmla="*/ -1 h 2349499"/>
              <a:gd name="connsiteX2" fmla="*/ 0 w 9144000"/>
              <a:gd name="connsiteY2" fmla="*/ 1233714 h 2349499"/>
              <a:gd name="connsiteX3" fmla="*/ 0 w 9144000"/>
              <a:gd name="connsiteY3" fmla="*/ -1 h 2349499"/>
              <a:gd name="connsiteX0" fmla="*/ 0 w 9144000"/>
              <a:gd name="connsiteY0" fmla="*/ 0 h 2349500"/>
              <a:gd name="connsiteX1" fmla="*/ 9144000 w 9144000"/>
              <a:gd name="connsiteY1" fmla="*/ 0 h 2349500"/>
              <a:gd name="connsiteX2" fmla="*/ 0 w 9144000"/>
              <a:gd name="connsiteY2" fmla="*/ 1233715 h 2349500"/>
              <a:gd name="connsiteX3" fmla="*/ 0 w 9144000"/>
              <a:gd name="connsiteY3" fmla="*/ 0 h 2349500"/>
              <a:gd name="connsiteX0" fmla="*/ 0 w 9144000"/>
              <a:gd name="connsiteY0" fmla="*/ 0 h 2181679"/>
              <a:gd name="connsiteX1" fmla="*/ 9144000 w 9144000"/>
              <a:gd name="connsiteY1" fmla="*/ 0 h 2181679"/>
              <a:gd name="connsiteX2" fmla="*/ 0 w 9144000"/>
              <a:gd name="connsiteY2" fmla="*/ 1233715 h 2181679"/>
              <a:gd name="connsiteX3" fmla="*/ 0 w 9144000"/>
              <a:gd name="connsiteY3" fmla="*/ 0 h 2181679"/>
              <a:gd name="connsiteX0" fmla="*/ 0 w 9144000"/>
              <a:gd name="connsiteY0" fmla="*/ 0 h 2237619"/>
              <a:gd name="connsiteX1" fmla="*/ 9144000 w 9144000"/>
              <a:gd name="connsiteY1" fmla="*/ 0 h 2237619"/>
              <a:gd name="connsiteX2" fmla="*/ 0 w 9144000"/>
              <a:gd name="connsiteY2" fmla="*/ 1233715 h 2237619"/>
              <a:gd name="connsiteX3" fmla="*/ 0 w 9144000"/>
              <a:gd name="connsiteY3" fmla="*/ 0 h 2237619"/>
              <a:gd name="connsiteX0" fmla="*/ 0 w 10439400"/>
              <a:gd name="connsiteY0" fmla="*/ 0 h 1432615"/>
              <a:gd name="connsiteX1" fmla="*/ 9144000 w 10439400"/>
              <a:gd name="connsiteY1" fmla="*/ 0 h 1432615"/>
              <a:gd name="connsiteX2" fmla="*/ 7772400 w 10439400"/>
              <a:gd name="connsiteY2" fmla="*/ 1193397 h 1432615"/>
              <a:gd name="connsiteX3" fmla="*/ 0 w 10439400"/>
              <a:gd name="connsiteY3" fmla="*/ 1233715 h 1432615"/>
              <a:gd name="connsiteX4" fmla="*/ 0 w 10439400"/>
              <a:gd name="connsiteY4" fmla="*/ 0 h 1432615"/>
              <a:gd name="connsiteX0" fmla="*/ 0 w 10668000"/>
              <a:gd name="connsiteY0" fmla="*/ 0 h 1846539"/>
              <a:gd name="connsiteX1" fmla="*/ 9144000 w 10668000"/>
              <a:gd name="connsiteY1" fmla="*/ 0 h 1846539"/>
              <a:gd name="connsiteX2" fmla="*/ 9144000 w 10668000"/>
              <a:gd name="connsiteY2" fmla="*/ 1640920 h 1846539"/>
              <a:gd name="connsiteX3" fmla="*/ 0 w 10668000"/>
              <a:gd name="connsiteY3" fmla="*/ 1233715 h 1846539"/>
              <a:gd name="connsiteX4" fmla="*/ 0 w 10668000"/>
              <a:gd name="connsiteY4" fmla="*/ 0 h 1846539"/>
              <a:gd name="connsiteX0" fmla="*/ 0 w 10668000"/>
              <a:gd name="connsiteY0" fmla="*/ 234984 h 2081523"/>
              <a:gd name="connsiteX1" fmla="*/ 9144000 w 10668000"/>
              <a:gd name="connsiteY1" fmla="*/ 234984 h 2081523"/>
              <a:gd name="connsiteX2" fmla="*/ 9144000 w 10668000"/>
              <a:gd name="connsiteY2" fmla="*/ 1875904 h 2081523"/>
              <a:gd name="connsiteX3" fmla="*/ 0 w 10668000"/>
              <a:gd name="connsiteY3" fmla="*/ 1468699 h 2081523"/>
              <a:gd name="connsiteX4" fmla="*/ 0 w 10668000"/>
              <a:gd name="connsiteY4" fmla="*/ 234984 h 2081523"/>
              <a:gd name="connsiteX0" fmla="*/ 0 w 9144000"/>
              <a:gd name="connsiteY0" fmla="*/ 234983 h 2081522"/>
              <a:gd name="connsiteX1" fmla="*/ 9144000 w 9144000"/>
              <a:gd name="connsiteY1" fmla="*/ 234983 h 2081522"/>
              <a:gd name="connsiteX2" fmla="*/ 9144000 w 9144000"/>
              <a:gd name="connsiteY2" fmla="*/ 1875903 h 2081522"/>
              <a:gd name="connsiteX3" fmla="*/ 0 w 9144000"/>
              <a:gd name="connsiteY3" fmla="*/ 1468698 h 2081522"/>
              <a:gd name="connsiteX4" fmla="*/ 0 w 9144000"/>
              <a:gd name="connsiteY4" fmla="*/ 234983 h 2081522"/>
              <a:gd name="connsiteX0" fmla="*/ 0 w 9144000"/>
              <a:gd name="connsiteY0" fmla="*/ 730583 h 2577122"/>
              <a:gd name="connsiteX1" fmla="*/ 4940300 w 9144000"/>
              <a:gd name="connsiteY1" fmla="*/ 0 h 2577122"/>
              <a:gd name="connsiteX2" fmla="*/ 9144000 w 9144000"/>
              <a:gd name="connsiteY2" fmla="*/ 730583 h 2577122"/>
              <a:gd name="connsiteX3" fmla="*/ 9144000 w 9144000"/>
              <a:gd name="connsiteY3" fmla="*/ 2371503 h 2577122"/>
              <a:gd name="connsiteX4" fmla="*/ 0 w 9144000"/>
              <a:gd name="connsiteY4" fmla="*/ 1964298 h 2577122"/>
              <a:gd name="connsiteX5" fmla="*/ 0 w 9144000"/>
              <a:gd name="connsiteY5" fmla="*/ 730583 h 2577122"/>
              <a:gd name="connsiteX0" fmla="*/ 0 w 9144000"/>
              <a:gd name="connsiteY0" fmla="*/ 730583 h 2163196"/>
              <a:gd name="connsiteX1" fmla="*/ 4940300 w 9144000"/>
              <a:gd name="connsiteY1" fmla="*/ 0 h 2163196"/>
              <a:gd name="connsiteX2" fmla="*/ 9144000 w 9144000"/>
              <a:gd name="connsiteY2" fmla="*/ 730583 h 2163196"/>
              <a:gd name="connsiteX3" fmla="*/ 9144000 w 9144000"/>
              <a:gd name="connsiteY3" fmla="*/ 1598367 h 2163196"/>
              <a:gd name="connsiteX4" fmla="*/ 0 w 9144000"/>
              <a:gd name="connsiteY4" fmla="*/ 1964298 h 2163196"/>
              <a:gd name="connsiteX5" fmla="*/ 0 w 9144000"/>
              <a:gd name="connsiteY5" fmla="*/ 730583 h 2163196"/>
              <a:gd name="connsiteX0" fmla="*/ 0 w 9144000"/>
              <a:gd name="connsiteY0" fmla="*/ 913051 h 2345664"/>
              <a:gd name="connsiteX1" fmla="*/ 4940300 w 9144000"/>
              <a:gd name="connsiteY1" fmla="*/ 182468 h 2345664"/>
              <a:gd name="connsiteX2" fmla="*/ 9144000 w 9144000"/>
              <a:gd name="connsiteY2" fmla="*/ 296129 h 2345664"/>
              <a:gd name="connsiteX3" fmla="*/ 9144000 w 9144000"/>
              <a:gd name="connsiteY3" fmla="*/ 1780835 h 2345664"/>
              <a:gd name="connsiteX4" fmla="*/ 0 w 9144000"/>
              <a:gd name="connsiteY4" fmla="*/ 2146766 h 2345664"/>
              <a:gd name="connsiteX5" fmla="*/ 0 w 9144000"/>
              <a:gd name="connsiteY5" fmla="*/ 913051 h 2345664"/>
              <a:gd name="connsiteX0" fmla="*/ 0 w 9144000"/>
              <a:gd name="connsiteY0" fmla="*/ 833404 h 2266017"/>
              <a:gd name="connsiteX1" fmla="*/ 4940300 w 9144000"/>
              <a:gd name="connsiteY1" fmla="*/ 102821 h 2266017"/>
              <a:gd name="connsiteX2" fmla="*/ 9144000 w 9144000"/>
              <a:gd name="connsiteY2" fmla="*/ 216482 h 2266017"/>
              <a:gd name="connsiteX3" fmla="*/ 9144000 w 9144000"/>
              <a:gd name="connsiteY3" fmla="*/ 1701188 h 2266017"/>
              <a:gd name="connsiteX4" fmla="*/ 0 w 9144000"/>
              <a:gd name="connsiteY4" fmla="*/ 2067119 h 2266017"/>
              <a:gd name="connsiteX5" fmla="*/ 0 w 9144000"/>
              <a:gd name="connsiteY5" fmla="*/ 833404 h 2266017"/>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761553 h 2194166"/>
              <a:gd name="connsiteX1" fmla="*/ 9144000 w 9144000"/>
              <a:gd name="connsiteY1" fmla="*/ 144631 h 2194166"/>
              <a:gd name="connsiteX2" fmla="*/ 9144000 w 9144000"/>
              <a:gd name="connsiteY2" fmla="*/ 1629337 h 2194166"/>
              <a:gd name="connsiteX3" fmla="*/ 0 w 9144000"/>
              <a:gd name="connsiteY3" fmla="*/ 1995268 h 2194166"/>
              <a:gd name="connsiteX4" fmla="*/ 0 w 9144000"/>
              <a:gd name="connsiteY4" fmla="*/ 761553 h 2194166"/>
              <a:gd name="connsiteX0" fmla="*/ 0 w 9144000"/>
              <a:gd name="connsiteY0" fmla="*/ 761553 h 2442422"/>
              <a:gd name="connsiteX1" fmla="*/ 9144000 w 9144000"/>
              <a:gd name="connsiteY1" fmla="*/ 144631 h 2442422"/>
              <a:gd name="connsiteX2" fmla="*/ 9144000 w 9144000"/>
              <a:gd name="connsiteY2" fmla="*/ 1629337 h 2442422"/>
              <a:gd name="connsiteX3" fmla="*/ 0 w 9144000"/>
              <a:gd name="connsiteY3" fmla="*/ 1995268 h 2442422"/>
              <a:gd name="connsiteX4" fmla="*/ 0 w 9144000"/>
              <a:gd name="connsiteY4" fmla="*/ 761553 h 2442422"/>
              <a:gd name="connsiteX0" fmla="*/ 0 w 9144000"/>
              <a:gd name="connsiteY0" fmla="*/ 1711324 h 3392193"/>
              <a:gd name="connsiteX1" fmla="*/ 9144000 w 9144000"/>
              <a:gd name="connsiteY1" fmla="*/ 1094402 h 3392193"/>
              <a:gd name="connsiteX2" fmla="*/ 9144000 w 9144000"/>
              <a:gd name="connsiteY2" fmla="*/ 2579108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579110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579110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879895 h 3392193"/>
              <a:gd name="connsiteX3" fmla="*/ 0 w 9144000"/>
              <a:gd name="connsiteY3" fmla="*/ 2945039 h 3392193"/>
              <a:gd name="connsiteX4" fmla="*/ 0 w 9144000"/>
              <a:gd name="connsiteY4" fmla="*/ 1711324 h 3392193"/>
              <a:gd name="connsiteX0" fmla="*/ 0 w 9154274"/>
              <a:gd name="connsiteY0" fmla="*/ 1711324 h 3392193"/>
              <a:gd name="connsiteX1" fmla="*/ 9144000 w 9154274"/>
              <a:gd name="connsiteY1" fmla="*/ 1094402 h 3392193"/>
              <a:gd name="connsiteX2" fmla="*/ 9154274 w 9154274"/>
              <a:gd name="connsiteY2" fmla="*/ 2961568 h 3392193"/>
              <a:gd name="connsiteX3" fmla="*/ 0 w 9154274"/>
              <a:gd name="connsiteY3" fmla="*/ 2945039 h 3392193"/>
              <a:gd name="connsiteX4" fmla="*/ 0 w 9154274"/>
              <a:gd name="connsiteY4" fmla="*/ 1711324 h 3392193"/>
              <a:gd name="connsiteX0" fmla="*/ 0 w 9154274"/>
              <a:gd name="connsiteY0" fmla="*/ 1711324 h 3392193"/>
              <a:gd name="connsiteX1" fmla="*/ 9144000 w 9154274"/>
              <a:gd name="connsiteY1" fmla="*/ 1094402 h 3392193"/>
              <a:gd name="connsiteX2" fmla="*/ 9154274 w 9154274"/>
              <a:gd name="connsiteY2" fmla="*/ 3010571 h 3392193"/>
              <a:gd name="connsiteX3" fmla="*/ 0 w 9154274"/>
              <a:gd name="connsiteY3" fmla="*/ 2945039 h 3392193"/>
              <a:gd name="connsiteX4" fmla="*/ 0 w 9154274"/>
              <a:gd name="connsiteY4" fmla="*/ 1711324 h 339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274" h="3392193">
                <a:moveTo>
                  <a:pt x="0" y="1711324"/>
                </a:moveTo>
                <a:cubicBezTo>
                  <a:pt x="513708" y="3392193"/>
                  <a:pt x="5445303" y="0"/>
                  <a:pt x="9144000" y="1094402"/>
                </a:cubicBezTo>
                <a:cubicBezTo>
                  <a:pt x="9147425" y="1716791"/>
                  <a:pt x="9150849" y="2388182"/>
                  <a:pt x="9154274" y="3010571"/>
                </a:cubicBezTo>
                <a:lnTo>
                  <a:pt x="0" y="2945039"/>
                </a:lnTo>
                <a:lnTo>
                  <a:pt x="0" y="1711324"/>
                </a:lnTo>
                <a:close/>
              </a:path>
            </a:pathLst>
          </a:custGeom>
          <a:solidFill>
            <a:schemeClr val="accent3">
              <a:lumMod val="5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flipV="1">
            <a:off x="0" y="3048000"/>
            <a:ext cx="8839200" cy="34290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F654DA-197C-42E2-B40E-65295D53AF53}" type="datetimeFigureOut">
              <a:rPr lang="en-US" smtClean="0"/>
              <a:pPr/>
              <a:t>10/15/2017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3161EA-3838-4585-991A-9FE3F83376D8}" type="slidenum">
              <a:rPr lang="en-US" smtClean="0"/>
              <a:pPr/>
              <a:t>‹#›</a:t>
            </a:fld>
            <a:endParaRPr lang="en-US"/>
          </a:p>
        </p:txBody>
      </p:sp>
      <p:sp>
        <p:nvSpPr>
          <p:cNvPr id="7" name="Freeform 9"/>
          <p:cNvSpPr>
            <a:spLocks/>
          </p:cNvSpPr>
          <p:nvPr/>
        </p:nvSpPr>
        <p:spPr bwMode="auto">
          <a:xfrm flipH="1">
            <a:off x="1143000" y="-762000"/>
            <a:ext cx="8001000" cy="25908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p:nvSpPr>
        <p:spPr bwMode="auto">
          <a:xfrm flipH="1">
            <a:off x="1600200" y="-762000"/>
            <a:ext cx="7543800" cy="24384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p:nvSpPr>
        <p:spPr bwMode="auto">
          <a:xfrm flipV="1">
            <a:off x="-1" y="3021106"/>
            <a:ext cx="8334103" cy="3227294"/>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alpha val="5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Business Communication</a:t>
            </a:r>
            <a:endParaRPr lang="en-US" dirty="0"/>
          </a:p>
        </p:txBody>
      </p:sp>
      <p:sp>
        <p:nvSpPr>
          <p:cNvPr id="3" name="Text Placeholder 2"/>
          <p:cNvSpPr>
            <a:spLocks noGrp="1"/>
          </p:cNvSpPr>
          <p:nvPr>
            <p:ph type="body" idx="1"/>
          </p:nvPr>
        </p:nvSpPr>
        <p:spPr>
          <a:xfrm>
            <a:off x="457200" y="1600201"/>
            <a:ext cx="8229600" cy="685800"/>
          </a:xfrm>
          <a:prstGeom prst="rect">
            <a:avLst/>
          </a:prstGeom>
        </p:spPr>
        <p:txBody>
          <a:bodyPr vert="horz" lIns="91440" tIns="45720" rIns="91440" bIns="45720" rtlCol="0">
            <a:normAutofit/>
          </a:bodyPr>
          <a:lstStyle/>
          <a:p>
            <a:pPr lvl="0"/>
            <a:r>
              <a:rPr lang="en-US" dirty="0" smtClean="0"/>
              <a:t>Company Name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0" eaLnBrk="1" latinLnBrk="0" hangingPunct="1">
        <a:spcBef>
          <a:spcPct val="0"/>
        </a:spcBef>
        <a:buNone/>
        <a:defRPr sz="4400" kern="1200">
          <a:solidFill>
            <a:schemeClr val="accent3">
              <a:lumMod val="50000"/>
            </a:schemeClr>
          </a:solidFill>
          <a:latin typeface="+mj-lt"/>
          <a:ea typeface="+mj-ea"/>
          <a:cs typeface="+mj-cs"/>
        </a:defRPr>
      </a:lvl1pPr>
    </p:titleStyle>
    <p:bodyStyle>
      <a:lvl1pPr marL="342900" indent="-342900" algn="r" defTabSz="914400" rtl="0" eaLnBrk="1" latinLnBrk="0" hangingPunct="1">
        <a:spcBef>
          <a:spcPct val="20000"/>
        </a:spcBef>
        <a:buFont typeface="Arial" pitchFamily="34" charset="0"/>
        <a:buNone/>
        <a:defRPr sz="3200" kern="1200">
          <a:solidFill>
            <a:schemeClr val="accent3">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mailto:emamut@univ-ovidius.ro"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pPr algn="l"/>
            <a:r>
              <a:rPr lang="en-US" sz="3200" dirty="0" err="1" smtClean="0"/>
              <a:t>Gestionarea</a:t>
            </a:r>
            <a:r>
              <a:rPr lang="en-US" sz="3200" dirty="0" smtClean="0"/>
              <a:t> </a:t>
            </a:r>
            <a:r>
              <a:rPr lang="en-US" sz="3200" dirty="0" err="1"/>
              <a:t>deșeurilor</a:t>
            </a:r>
            <a:r>
              <a:rPr lang="en-US" sz="3200" dirty="0"/>
              <a:t> </a:t>
            </a:r>
            <a:r>
              <a:rPr lang="en-US" sz="3200" dirty="0" err="1"/>
              <a:t>menajere</a:t>
            </a:r>
            <a:r>
              <a:rPr lang="en-US" sz="3200" dirty="0"/>
              <a:t>, </a:t>
            </a:r>
            <a:r>
              <a:rPr lang="en-US" sz="3200" dirty="0" err="1"/>
              <a:t>procesarea</a:t>
            </a:r>
            <a:r>
              <a:rPr lang="en-US" sz="3200" dirty="0"/>
              <a:t> </a:t>
            </a:r>
            <a:r>
              <a:rPr lang="en-US" sz="3200" dirty="0" err="1"/>
              <a:t>și</a:t>
            </a:r>
            <a:r>
              <a:rPr lang="en-US" sz="3200" dirty="0"/>
              <a:t> </a:t>
            </a:r>
            <a:r>
              <a:rPr lang="en-US" sz="3200" dirty="0" err="1"/>
              <a:t>valorificarea</a:t>
            </a:r>
            <a:r>
              <a:rPr lang="en-US" sz="3200" dirty="0"/>
              <a:t> </a:t>
            </a:r>
            <a:r>
              <a:rPr lang="en-US" sz="3200" dirty="0" err="1"/>
              <a:t>energetică</a:t>
            </a:r>
            <a:r>
              <a:rPr lang="en-US" sz="3200" dirty="0"/>
              <a:t> </a:t>
            </a:r>
            <a:r>
              <a:rPr lang="en-US" sz="3200" dirty="0" err="1"/>
              <a:t>acestora</a:t>
            </a:r>
            <a:r>
              <a:rPr lang="en-US" sz="3200" dirty="0"/>
              <a:t> </a:t>
            </a:r>
            <a:r>
              <a:rPr lang="en-US" sz="3200" dirty="0" err="1"/>
              <a:t>prin</a:t>
            </a:r>
            <a:r>
              <a:rPr lang="en-US" sz="3200" dirty="0"/>
              <a:t> </a:t>
            </a:r>
            <a:r>
              <a:rPr lang="en-US" sz="3200" dirty="0" err="1"/>
              <a:t>bucle</a:t>
            </a:r>
            <a:r>
              <a:rPr lang="en-US" sz="3200" dirty="0"/>
              <a:t> de </a:t>
            </a:r>
            <a:r>
              <a:rPr lang="en-US" sz="3200" dirty="0" err="1"/>
              <a:t>economie</a:t>
            </a:r>
            <a:r>
              <a:rPr lang="en-US" sz="3200" dirty="0"/>
              <a:t> </a:t>
            </a:r>
            <a:r>
              <a:rPr lang="en-US" sz="3200" dirty="0" smtClean="0"/>
              <a:t>circular</a:t>
            </a:r>
            <a:r>
              <a:rPr lang="ro-RO" sz="3200" dirty="0" smtClean="0"/>
              <a:t>ă</a:t>
            </a:r>
            <a:r>
              <a:rPr lang="en-US" sz="4000" dirty="0"/>
              <a:t/>
            </a:r>
            <a:br>
              <a:rPr lang="en-US" sz="4000" dirty="0"/>
            </a:br>
            <a:endParaRPr lang="en-US" sz="4000" dirty="0"/>
          </a:p>
        </p:txBody>
      </p:sp>
      <p:sp>
        <p:nvSpPr>
          <p:cNvPr id="5" name="Subtitle 4"/>
          <p:cNvSpPr>
            <a:spLocks noGrp="1"/>
          </p:cNvSpPr>
          <p:nvPr>
            <p:ph type="subTitle" idx="1"/>
          </p:nvPr>
        </p:nvSpPr>
        <p:spPr/>
        <p:txBody>
          <a:bodyPr>
            <a:normAutofit fontScale="62500" lnSpcReduction="20000"/>
          </a:bodyPr>
          <a:lstStyle/>
          <a:p>
            <a:r>
              <a:rPr lang="en-US" dirty="0" smtClean="0">
                <a:solidFill>
                  <a:schemeClr val="tx2"/>
                </a:solidFill>
              </a:rPr>
              <a:t>Prof</a:t>
            </a:r>
            <a:r>
              <a:rPr lang="en-US" dirty="0">
                <a:solidFill>
                  <a:schemeClr val="tx2"/>
                </a:solidFill>
              </a:rPr>
              <a:t>. </a:t>
            </a:r>
            <a:r>
              <a:rPr lang="en-US" dirty="0" err="1">
                <a:solidFill>
                  <a:schemeClr val="tx2"/>
                </a:solidFill>
              </a:rPr>
              <a:t>univ.</a:t>
            </a:r>
            <a:r>
              <a:rPr lang="en-US" dirty="0">
                <a:solidFill>
                  <a:schemeClr val="tx2"/>
                </a:solidFill>
              </a:rPr>
              <a:t> dr. </a:t>
            </a:r>
            <a:r>
              <a:rPr lang="en-US" dirty="0" err="1">
                <a:solidFill>
                  <a:schemeClr val="tx2"/>
                </a:solidFill>
              </a:rPr>
              <a:t>ing</a:t>
            </a:r>
            <a:r>
              <a:rPr lang="en-US" dirty="0">
                <a:solidFill>
                  <a:schemeClr val="tx2"/>
                </a:solidFill>
              </a:rPr>
              <a:t>. Eden </a:t>
            </a:r>
            <a:r>
              <a:rPr lang="en-US" dirty="0" smtClean="0">
                <a:solidFill>
                  <a:schemeClr val="tx2"/>
                </a:solidFill>
              </a:rPr>
              <a:t>MAMUT</a:t>
            </a:r>
            <a:r>
              <a:rPr lang="en-US" dirty="0" smtClean="0">
                <a:solidFill>
                  <a:schemeClr val="tx2"/>
                </a:solidFill>
              </a:rPr>
              <a:t>,</a:t>
            </a:r>
            <a:r>
              <a:rPr lang="ro-RO" dirty="0" smtClean="0">
                <a:solidFill>
                  <a:schemeClr val="tx2"/>
                </a:solidFill>
              </a:rPr>
              <a:t> </a:t>
            </a:r>
            <a:r>
              <a:rPr lang="en-US" dirty="0"/>
              <a:t>Dr. </a:t>
            </a:r>
            <a:r>
              <a:rPr lang="en-US" dirty="0" err="1"/>
              <a:t>ing</a:t>
            </a:r>
            <a:r>
              <a:rPr lang="en-US" dirty="0"/>
              <a:t>. Lauren</a:t>
            </a:r>
            <a:r>
              <a:rPr lang="ro-RO" dirty="0"/>
              <a:t>țiu OANCEA</a:t>
            </a:r>
            <a:r>
              <a:rPr lang="ro-RO" dirty="0" smtClean="0"/>
              <a:t>,</a:t>
            </a:r>
            <a:r>
              <a:rPr lang="en-US" dirty="0" smtClean="0">
                <a:solidFill>
                  <a:schemeClr val="tx2"/>
                </a:solidFill>
              </a:rPr>
              <a:t> </a:t>
            </a:r>
            <a:endParaRPr lang="en-US" dirty="0" smtClean="0">
              <a:solidFill>
                <a:schemeClr val="tx2"/>
              </a:solidFill>
            </a:endParaRPr>
          </a:p>
          <a:p>
            <a:r>
              <a:rPr lang="en-US" dirty="0" err="1" smtClean="0">
                <a:solidFill>
                  <a:schemeClr val="tx2"/>
                </a:solidFill>
              </a:rPr>
              <a:t>Universitatea</a:t>
            </a:r>
            <a:r>
              <a:rPr lang="en-US" dirty="0" smtClean="0">
                <a:solidFill>
                  <a:schemeClr val="tx2"/>
                </a:solidFill>
              </a:rPr>
              <a:t> </a:t>
            </a:r>
            <a:r>
              <a:rPr lang="en-US" dirty="0" err="1">
                <a:solidFill>
                  <a:schemeClr val="tx2"/>
                </a:solidFill>
              </a:rPr>
              <a:t>Ovidius</a:t>
            </a:r>
            <a:r>
              <a:rPr lang="en-US" dirty="0">
                <a:solidFill>
                  <a:schemeClr val="tx2"/>
                </a:solidFill>
              </a:rPr>
              <a:t> din </a:t>
            </a:r>
            <a:r>
              <a:rPr lang="en-US" dirty="0" err="1">
                <a:solidFill>
                  <a:schemeClr val="tx2"/>
                </a:solidFill>
              </a:rPr>
              <a:t>Constanța</a:t>
            </a:r>
            <a:endParaRPr lang="en-US"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r>
              <a:rPr lang="ro-RO" altLang="en-US" dirty="0" smtClean="0"/>
              <a:t>DEȘEURI DIN MASE PLASTICE</a:t>
            </a:r>
            <a:endParaRPr lang="en-US" altLang="en-US" dirty="0" smtClean="0"/>
          </a:p>
        </p:txBody>
      </p:sp>
      <p:sp>
        <p:nvSpPr>
          <p:cNvPr id="21507" name="Content Placeholder 2"/>
          <p:cNvSpPr>
            <a:spLocks noGrp="1"/>
          </p:cNvSpPr>
          <p:nvPr>
            <p:ph idx="1"/>
          </p:nvPr>
        </p:nvSpPr>
        <p:spPr>
          <a:xfrm>
            <a:off x="304800" y="2017713"/>
            <a:ext cx="8458200" cy="4114800"/>
          </a:xfrm>
        </p:spPr>
        <p:txBody>
          <a:bodyPr>
            <a:normAutofit lnSpcReduction="10000"/>
          </a:bodyPr>
          <a:lstStyle/>
          <a:p>
            <a:pPr algn="just"/>
            <a:r>
              <a:rPr lang="ro-RO" altLang="en-US" sz="2000" dirty="0" smtClean="0">
                <a:latin typeface="Times New Roman" panose="02020603050405020304" pitchFamily="18" charset="0"/>
                <a:cs typeface="Times New Roman" panose="02020603050405020304" pitchFamily="18" charset="0"/>
              </a:rPr>
              <a:t>	</a:t>
            </a:r>
            <a:r>
              <a:rPr lang="ro-RO" altLang="en-US" sz="2000" dirty="0" smtClean="0">
                <a:solidFill>
                  <a:schemeClr val="tx1"/>
                </a:solidFill>
                <a:latin typeface="Times New Roman" panose="02020603050405020304" pitchFamily="18" charset="0"/>
                <a:cs typeface="Times New Roman" panose="02020603050405020304" pitchFamily="18" charset="0"/>
              </a:rPr>
              <a:t>În </a:t>
            </a:r>
            <a:r>
              <a:rPr lang="ro-RO" altLang="en-US" sz="2000" dirty="0" smtClean="0">
                <a:solidFill>
                  <a:schemeClr val="tx1"/>
                </a:solidFill>
                <a:latin typeface="Times New Roman" panose="02020603050405020304" pitchFamily="18" charset="0"/>
                <a:cs typeface="Times New Roman" panose="02020603050405020304" pitchFamily="18" charset="0"/>
              </a:rPr>
              <a:t>conformitate cu rezultatele unui studiu publicat recent de Comisia Europeană și Programul Națiunilor Unite pentru Dezvoltare (UNDP) Marea Neagră are în termeni specifici o rată dublă de mase plastice aflate în flotație în comparație cu oricare altă mare din UE.</a:t>
            </a:r>
            <a:r>
              <a:rPr lang="en-US" altLang="en-US" sz="2000" dirty="0" smtClean="0">
                <a:solidFill>
                  <a:schemeClr val="tx1"/>
                </a:solidFill>
                <a:latin typeface="Times New Roman" panose="02020603050405020304" pitchFamily="18" charset="0"/>
                <a:cs typeface="Times New Roman" panose="02020603050405020304" pitchFamily="18" charset="0"/>
              </a:rPr>
              <a:t> </a:t>
            </a:r>
            <a:endParaRPr lang="ro-RO" altLang="en-US" sz="2000" dirty="0" smtClean="0">
              <a:solidFill>
                <a:schemeClr val="tx1"/>
              </a:solidFill>
              <a:latin typeface="Times New Roman" panose="02020603050405020304" pitchFamily="18" charset="0"/>
              <a:cs typeface="Times New Roman" panose="02020603050405020304" pitchFamily="18" charset="0"/>
            </a:endParaRPr>
          </a:p>
          <a:p>
            <a:pPr algn="just"/>
            <a:r>
              <a:rPr lang="ro-RO" altLang="en-US" sz="2000" dirty="0" smtClean="0">
                <a:solidFill>
                  <a:schemeClr val="tx1"/>
                </a:solidFill>
                <a:latin typeface="Times New Roman" panose="02020603050405020304" pitchFamily="18" charset="0"/>
                <a:cs typeface="Times New Roman" panose="02020603050405020304" pitchFamily="18" charset="0"/>
              </a:rPr>
              <a:t>	Problema </a:t>
            </a:r>
            <a:r>
              <a:rPr lang="ro-RO" altLang="en-US" sz="2000" dirty="0" smtClean="0">
                <a:solidFill>
                  <a:schemeClr val="tx1"/>
                </a:solidFill>
                <a:latin typeface="Times New Roman" panose="02020603050405020304" pitchFamily="18" charset="0"/>
                <a:cs typeface="Times New Roman" panose="02020603050405020304" pitchFamily="18" charset="0"/>
              </a:rPr>
              <a:t>deșeurilor din mase plastice este o problemă transfrontalieră în acest bazin semi-închis care prezintă un sistem de curenți foarte dinamci care favorizează transportul oricărei substanțe sau obiect dintr-o locație dată practic către oricare zonă costieră. O mare fracție a deșeurilor din mase plastice în regiunea noastră nu sunt biodegradabile și astfel consecințele asupra organismelor vii sunt dramatice și pot afecta biodiversitatea din Marea Neagră. </a:t>
            </a:r>
          </a:p>
          <a:p>
            <a:pPr algn="just"/>
            <a:r>
              <a:rPr lang="ro-RO" altLang="en-US" sz="2000" dirty="0" smtClean="0">
                <a:solidFill>
                  <a:schemeClr val="tx1"/>
                </a:solidFill>
                <a:latin typeface="Times New Roman" panose="02020603050405020304" pitchFamily="18" charset="0"/>
                <a:cs typeface="Times New Roman" panose="02020603050405020304" pitchFamily="18" charset="0"/>
              </a:rPr>
              <a:t>	Deși </a:t>
            </a:r>
            <a:r>
              <a:rPr lang="ro-RO" altLang="en-US" sz="2000" dirty="0" smtClean="0">
                <a:solidFill>
                  <a:schemeClr val="tx1"/>
                </a:solidFill>
                <a:latin typeface="Times New Roman" panose="02020603050405020304" pitchFamily="18" charset="0"/>
                <a:cs typeface="Times New Roman" panose="02020603050405020304" pitchFamily="18" charset="0"/>
              </a:rPr>
              <a:t>au fost întreprinse anumite studii sporadice, în cea mai mare parte a regiunilor fenomenul este practic necunoscut datorită lipsei unor date sistematice privind natura și dinamica deșeurilor. </a:t>
            </a:r>
          </a:p>
        </p:txBody>
      </p:sp>
    </p:spTree>
    <p:extLst>
      <p:ext uri="{BB962C8B-B14F-4D97-AF65-F5344CB8AC3E}">
        <p14:creationId xmlns:p14="http://schemas.microsoft.com/office/powerpoint/2010/main" val="2113387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143000" y="152400"/>
            <a:ext cx="7793038" cy="1462088"/>
          </a:xfrm>
        </p:spPr>
        <p:txBody>
          <a:bodyPr/>
          <a:lstStyle/>
          <a:p>
            <a:r>
              <a:rPr lang="ro-RO" altLang="en-US" dirty="0" smtClean="0"/>
              <a:t>FACTORI INFLUENȚĂ</a:t>
            </a:r>
            <a:endParaRPr lang="en-US" altLang="en-US" dirty="0" smtClean="0"/>
          </a:p>
        </p:txBody>
      </p:sp>
      <p:pic>
        <p:nvPicPr>
          <p:cNvPr id="2355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057400"/>
            <a:ext cx="72564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16678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ro-RO" altLang="en-US" dirty="0" smtClean="0"/>
              <a:t>FACTORI INFLUENȚĂ</a:t>
            </a:r>
            <a:endParaRPr lang="en-US" altLang="en-US" dirty="0" smtClean="0"/>
          </a:p>
        </p:txBody>
      </p:sp>
      <p:pic>
        <p:nvPicPr>
          <p:cNvPr id="2457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0938" y="2362200"/>
            <a:ext cx="6745287" cy="351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65767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ro-RO" altLang="en-US" dirty="0" smtClean="0"/>
              <a:t>COMPOZIȚIA</a:t>
            </a:r>
            <a:r>
              <a:rPr lang="en-US" altLang="en-US" dirty="0" smtClean="0"/>
              <a:t> </a:t>
            </a:r>
            <a:r>
              <a:rPr lang="ro-RO" altLang="en-US" dirty="0" smtClean="0"/>
              <a:t>DEȘEURILOR SOLIDE</a:t>
            </a:r>
            <a:endParaRPr lang="en-US" altLang="en-US" dirty="0" smtClean="0"/>
          </a:p>
        </p:txBody>
      </p:sp>
      <p:pic>
        <p:nvPicPr>
          <p:cNvPr id="2560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33650"/>
            <a:ext cx="396240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459163"/>
            <a:ext cx="4638675" cy="302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2414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ECONOMIE CIRCULARĂ</a:t>
            </a:r>
            <a:endParaRPr lang="en-US" dirty="0"/>
          </a:p>
        </p:txBody>
      </p:sp>
      <p:sp>
        <p:nvSpPr>
          <p:cNvPr id="3" name="Rectangle 4"/>
          <p:cNvSpPr>
            <a:spLocks noChangeArrowheads="1"/>
          </p:cNvSpPr>
          <p:nvPr/>
        </p:nvSpPr>
        <p:spPr bwMode="auto">
          <a:xfrm>
            <a:off x="152400" y="1557338"/>
            <a:ext cx="854075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just"/>
            <a:r>
              <a:rPr lang="en-US" sz="2400" dirty="0" err="1">
                <a:latin typeface="Times New Roman" panose="02020603050405020304" pitchFamily="18" charset="0"/>
                <a:cs typeface="Times New Roman" panose="02020603050405020304" pitchFamily="18" charset="0"/>
              </a:rPr>
              <a:t>Într</a:t>
            </a:r>
            <a:r>
              <a:rPr lang="en-US" sz="2400" dirty="0" smtClean="0">
                <a:latin typeface="Times New Roman" panose="02020603050405020304" pitchFamily="18" charset="0"/>
                <a:cs typeface="Times New Roman" panose="02020603050405020304" pitchFamily="18" charset="0"/>
              </a:rPr>
              <a:t>­</a:t>
            </a:r>
            <a:r>
              <a:rPr lang="ro-RO"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o </a:t>
            </a:r>
            <a:r>
              <a:rPr lang="en-US" sz="2400" dirty="0" err="1">
                <a:latin typeface="Times New Roman" panose="02020603050405020304" pitchFamily="18" charset="0"/>
                <a:cs typeface="Times New Roman" panose="02020603050405020304" pitchFamily="18" charset="0"/>
              </a:rPr>
              <a:t>economie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circulară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valoarea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produselor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și</a:t>
            </a:r>
            <a:r>
              <a:rPr lang="en-US" sz="2400" dirty="0">
                <a:latin typeface="Times New Roman" panose="02020603050405020304" pitchFamily="18" charset="0"/>
                <a:cs typeface="Times New Roman" panose="02020603050405020304" pitchFamily="18" charset="0"/>
              </a:rPr>
              <a:t> a </a:t>
            </a:r>
            <a:r>
              <a:rPr lang="en-US" sz="2400" dirty="0" err="1">
                <a:latin typeface="Times New Roman" panose="02020603050405020304" pitchFamily="18" charset="0"/>
                <a:cs typeface="Times New Roman" panose="02020603050405020304" pitchFamily="18" charset="0"/>
              </a:rPr>
              <a:t>materialelor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este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menținută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mult</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posibil</a:t>
            </a:r>
            <a:r>
              <a:rPr lang="en-US" sz="2400" dirty="0" smtClean="0">
                <a:latin typeface="Times New Roman" panose="02020603050405020304" pitchFamily="18" charset="0"/>
                <a:cs typeface="Times New Roman" panose="02020603050405020304" pitchFamily="18" charset="0"/>
              </a:rPr>
              <a:t>;</a:t>
            </a:r>
            <a:r>
              <a:rPr lang="ro-RO"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deșeurile</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utilizarea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resurselor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sunt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reduse</a:t>
            </a:r>
            <a:r>
              <a:rPr lang="en-US" sz="2400" dirty="0">
                <a:latin typeface="Times New Roman" panose="02020603050405020304" pitchFamily="18" charset="0"/>
                <a:cs typeface="Times New Roman" panose="02020603050405020304" pitchFamily="18" charset="0"/>
              </a:rPr>
              <a:t> la minimum, </a:t>
            </a:r>
            <a:r>
              <a:rPr lang="en-US" sz="2400" dirty="0" err="1">
                <a:latin typeface="Times New Roman" panose="02020603050405020304" pitchFamily="18" charset="0"/>
                <a:cs typeface="Times New Roman" panose="02020603050405020304" pitchFamily="18" charset="0"/>
              </a:rPr>
              <a:t>iar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resursele</a:t>
            </a:r>
            <a:r>
              <a:rPr lang="en-US" sz="2400" dirty="0">
                <a:latin typeface="Times New Roman" panose="02020603050405020304" pitchFamily="18" charset="0"/>
                <a:cs typeface="Times New Roman" panose="02020603050405020304" pitchFamily="18" charset="0"/>
              </a:rPr>
              <a:t> nu </a:t>
            </a:r>
            <a:r>
              <a:rPr lang="en-US" sz="2400" dirty="0" err="1">
                <a:latin typeface="Times New Roman" panose="02020603050405020304" pitchFamily="18" charset="0"/>
                <a:cs typeface="Times New Roman" panose="02020603050405020304" pitchFamily="18" charset="0"/>
              </a:rPr>
              <a:t>părăsesc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fluxul</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economic</a:t>
            </a:r>
            <a:r>
              <a:rPr lang="ro-RO"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odată</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ajunse</a:t>
            </a:r>
            <a:r>
              <a:rPr lang="en-US" sz="2400" dirty="0">
                <a:latin typeface="Times New Roman" panose="02020603050405020304" pitchFamily="18" charset="0"/>
                <a:cs typeface="Times New Roman" panose="02020603050405020304" pitchFamily="18" charset="0"/>
              </a:rPr>
              <a:t> la </a:t>
            </a:r>
            <a:r>
              <a:rPr lang="en-US" sz="2400" dirty="0" err="1">
                <a:latin typeface="Times New Roman" panose="02020603050405020304" pitchFamily="18" charset="0"/>
                <a:cs typeface="Times New Roman" panose="02020603050405020304" pitchFamily="18" charset="0"/>
              </a:rPr>
              <a:t>sfârșitul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duratei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lor</a:t>
            </a:r>
            <a:r>
              <a:rPr lang="en-US" sz="2400" dirty="0">
                <a:latin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cs typeface="Times New Roman" panose="02020603050405020304" pitchFamily="18" charset="0"/>
              </a:rPr>
              <a:t>viață</a:t>
            </a:r>
            <a:r>
              <a:rPr lang="en-US" sz="2400" dirty="0">
                <a:latin typeface="Times New Roman" panose="02020603050405020304" pitchFamily="18" charset="0"/>
                <a:cs typeface="Times New Roman" panose="02020603050405020304" pitchFamily="18" charset="0"/>
              </a:rPr>
              <a:t>, ci </a:t>
            </a:r>
            <a:r>
              <a:rPr lang="en-US" sz="2400" dirty="0" err="1">
                <a:latin typeface="Times New Roman" panose="02020603050405020304" pitchFamily="18" charset="0"/>
                <a:cs typeface="Times New Roman" panose="02020603050405020304" pitchFamily="18" charset="0"/>
              </a:rPr>
              <a:t>sunt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reutilizate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creează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valoare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în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continuare</a:t>
            </a:r>
            <a:r>
              <a:rPr lang="en-US" sz="2400" dirty="0">
                <a:latin typeface="Times New Roman" panose="02020603050405020304" pitchFamily="18" charset="0"/>
                <a:cs typeface="Times New Roman" panose="02020603050405020304" pitchFamily="18" charset="0"/>
              </a:rPr>
              <a:t>. </a:t>
            </a:r>
            <a:r>
              <a:rPr lang="ro-RO" sz="2400" dirty="0" smtClean="0">
                <a:latin typeface="Times New Roman" panose="02020603050405020304" pitchFamily="18" charset="0"/>
                <a:cs typeface="Times New Roman" panose="02020603050405020304" pitchFamily="18" charset="0"/>
              </a:rPr>
              <a:t>Se consideră că a</a:t>
            </a:r>
            <a:r>
              <a:rPr lang="en-US" sz="2400" dirty="0" err="1" smtClean="0">
                <a:latin typeface="Times New Roman" panose="02020603050405020304" pitchFamily="18" charset="0"/>
                <a:cs typeface="Times New Roman" panose="02020603050405020304" pitchFamily="18" charset="0"/>
              </a:rPr>
              <a:t>cest</a:t>
            </a:r>
            <a:r>
              <a:rPr lang="ro-RO"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model </a:t>
            </a:r>
            <a:r>
              <a:rPr lang="en-US" sz="2400" dirty="0" err="1">
                <a:latin typeface="Times New Roman" panose="02020603050405020304" pitchFamily="18" charset="0"/>
                <a:cs typeface="Times New Roman" panose="02020603050405020304" pitchFamily="18" charset="0"/>
              </a:rPr>
              <a:t>poate</a:t>
            </a:r>
            <a:r>
              <a:rPr lang="en-US" sz="2400" dirty="0">
                <a:latin typeface="Times New Roman" panose="02020603050405020304" pitchFamily="18" charset="0"/>
                <a:cs typeface="Times New Roman" panose="02020603050405020304" pitchFamily="18" charset="0"/>
              </a:rPr>
              <a:t> genera </a:t>
            </a:r>
            <a:r>
              <a:rPr lang="en-US" sz="2400" dirty="0" err="1">
                <a:latin typeface="Times New Roman" panose="02020603050405020304" pitchFamily="18" charset="0"/>
                <a:cs typeface="Times New Roman" panose="02020603050405020304" pitchFamily="18" charset="0"/>
              </a:rPr>
              <a:t>locuri</a:t>
            </a:r>
            <a:r>
              <a:rPr lang="en-US" sz="2400" dirty="0">
                <a:latin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cs typeface="Times New Roman" panose="02020603050405020304" pitchFamily="18" charset="0"/>
              </a:rPr>
              <a:t>muncă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sigure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în</a:t>
            </a:r>
            <a:r>
              <a:rPr lang="en-US" sz="2400" dirty="0">
                <a:latin typeface="Times New Roman" panose="02020603050405020304" pitchFamily="18" charset="0"/>
                <a:cs typeface="Times New Roman" panose="02020603050405020304" pitchFamily="18" charset="0"/>
              </a:rPr>
              <a:t> Europa, </a:t>
            </a:r>
            <a:r>
              <a:rPr lang="en-US" sz="2400" dirty="0" err="1">
                <a:latin typeface="Times New Roman" panose="02020603050405020304" pitchFamily="18" charset="0"/>
                <a:cs typeface="Times New Roman" panose="02020603050405020304" pitchFamily="18" charset="0"/>
              </a:rPr>
              <a:t>poate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promova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inovațiile</a:t>
            </a:r>
            <a:r>
              <a:rPr lang="en-US" sz="2400" dirty="0">
                <a:latin typeface="Times New Roman" panose="02020603050405020304" pitchFamily="18" charset="0"/>
                <a:cs typeface="Times New Roman" panose="02020603050405020304" pitchFamily="18" charset="0"/>
              </a:rPr>
              <a:t> care </a:t>
            </a:r>
            <a:r>
              <a:rPr lang="en-US" sz="2400" dirty="0" err="1">
                <a:latin typeface="Times New Roman" panose="02020603050405020304" pitchFamily="18" charset="0"/>
                <a:cs typeface="Times New Roman" panose="02020603050405020304" pitchFamily="18" charset="0"/>
              </a:rPr>
              <a:t>oferă</a:t>
            </a:r>
            <a:r>
              <a:rPr lang="en-US" sz="2400" dirty="0">
                <a:latin typeface="Times New Roman" panose="02020603050405020304" pitchFamily="18" charset="0"/>
                <a:cs typeface="Times New Roman" panose="02020603050405020304" pitchFamily="18" charset="0"/>
              </a:rPr>
              <a:t> un </a:t>
            </a:r>
            <a:r>
              <a:rPr lang="en-US" sz="2400" dirty="0" err="1" smtClean="0">
                <a:latin typeface="Times New Roman" panose="02020603050405020304" pitchFamily="18" charset="0"/>
                <a:cs typeface="Times New Roman" panose="02020603050405020304" pitchFamily="18" charset="0"/>
              </a:rPr>
              <a:t>avantaj</a:t>
            </a:r>
            <a:r>
              <a:rPr lang="ro-RO"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competitiv</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asigura</a:t>
            </a:r>
            <a:r>
              <a:rPr lang="en-US" sz="2400" dirty="0">
                <a:latin typeface="Times New Roman" panose="02020603050405020304" pitchFamily="18" charset="0"/>
                <a:cs typeface="Times New Roman" panose="02020603050405020304" pitchFamily="18" charset="0"/>
              </a:rPr>
              <a:t> un </a:t>
            </a:r>
            <a:r>
              <a:rPr lang="en-US" sz="2400" dirty="0" err="1">
                <a:latin typeface="Times New Roman" panose="02020603050405020304" pitchFamily="18" charset="0"/>
                <a:cs typeface="Times New Roman" panose="02020603050405020304" pitchFamily="18" charset="0"/>
              </a:rPr>
              <a:t>nivel</a:t>
            </a:r>
            <a:r>
              <a:rPr lang="en-US" sz="2400" dirty="0">
                <a:latin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cs typeface="Times New Roman" panose="02020603050405020304" pitchFamily="18" charset="0"/>
              </a:rPr>
              <a:t>protecție</a:t>
            </a:r>
            <a:r>
              <a:rPr lang="en-US" sz="2400" dirty="0">
                <a:latin typeface="Times New Roman" panose="02020603050405020304" pitchFamily="18" charset="0"/>
                <a:cs typeface="Times New Roman" panose="02020603050405020304" pitchFamily="18" charset="0"/>
              </a:rPr>
              <a:t> a </a:t>
            </a:r>
            <a:r>
              <a:rPr lang="en-US" sz="2400" dirty="0" err="1">
                <a:latin typeface="Times New Roman" panose="02020603050405020304" pitchFamily="18" charset="0"/>
                <a:cs typeface="Times New Roman" panose="02020603050405020304" pitchFamily="18" charset="0"/>
              </a:rPr>
              <a:t>oamenilor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și</a:t>
            </a:r>
            <a:r>
              <a:rPr lang="en-US" sz="2400" dirty="0">
                <a:latin typeface="Times New Roman" panose="02020603050405020304" pitchFamily="18" charset="0"/>
                <a:cs typeface="Times New Roman" panose="02020603050405020304" pitchFamily="18" charset="0"/>
              </a:rPr>
              <a:t> a </a:t>
            </a:r>
            <a:r>
              <a:rPr lang="en-US" sz="2400" dirty="0" err="1" smtClean="0">
                <a:latin typeface="Times New Roman" panose="02020603050405020304" pitchFamily="18" charset="0"/>
                <a:cs typeface="Times New Roman" panose="02020603050405020304" pitchFamily="18" charset="0"/>
              </a:rPr>
              <a:t>mediului</a:t>
            </a:r>
            <a:r>
              <a:rPr lang="en-US" sz="2400" dirty="0" smtClean="0">
                <a:latin typeface="Times New Roman" panose="02020603050405020304" pitchFamily="18" charset="0"/>
                <a:cs typeface="Times New Roman" panose="02020603050405020304" pitchFamily="18" charset="0"/>
              </a:rPr>
              <a:t>. </a:t>
            </a:r>
            <a:endParaRPr lang="ro-RO" sz="2400" dirty="0" smtClean="0">
              <a:latin typeface="Times New Roman" panose="02020603050405020304" pitchFamily="18" charset="0"/>
              <a:cs typeface="Times New Roman" panose="02020603050405020304" pitchFamily="18" charset="0"/>
            </a:endParaRPr>
          </a:p>
          <a:p>
            <a:pPr algn="just"/>
            <a:endParaRPr lang="ro-RO" sz="2400" dirty="0" smtClean="0">
              <a:latin typeface="Times New Roman" panose="02020603050405020304" pitchFamily="18" charset="0"/>
              <a:cs typeface="Times New Roman" panose="02020603050405020304" pitchFamily="18" charset="0"/>
            </a:endParaRPr>
          </a:p>
          <a:p>
            <a:pPr algn="just"/>
            <a:r>
              <a:rPr lang="en-US" sz="2400" dirty="0" err="1">
                <a:latin typeface="Times New Roman" panose="02020603050405020304" pitchFamily="18" charset="0"/>
                <a:cs typeface="Times New Roman" panose="02020603050405020304" pitchFamily="18" charset="0"/>
              </a:rPr>
              <a:t>Pentru</a:t>
            </a:r>
            <a:r>
              <a:rPr lang="en-US" sz="2400" dirty="0">
                <a:latin typeface="Times New Roman" panose="02020603050405020304" pitchFamily="18" charset="0"/>
                <a:cs typeface="Times New Roman" panose="02020603050405020304" pitchFamily="18" charset="0"/>
              </a:rPr>
              <a:t> a </a:t>
            </a:r>
            <a:r>
              <a:rPr lang="en-US" sz="2400" dirty="0" err="1">
                <a:latin typeface="Times New Roman" panose="02020603050405020304" pitchFamily="18" charset="0"/>
                <a:cs typeface="Times New Roman" panose="02020603050405020304" pitchFamily="18" charset="0"/>
              </a:rPr>
              <a:t>facilita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tranziția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către</a:t>
            </a:r>
            <a:r>
              <a:rPr lang="en-US" sz="2400" dirty="0">
                <a:latin typeface="Times New Roman" panose="02020603050405020304" pitchFamily="18" charset="0"/>
                <a:cs typeface="Times New Roman" panose="02020603050405020304" pitchFamily="18" charset="0"/>
              </a:rPr>
              <a:t> o </a:t>
            </a:r>
            <a:r>
              <a:rPr lang="en-US" sz="2400" dirty="0" err="1">
                <a:latin typeface="Times New Roman" panose="02020603050405020304" pitchFamily="18" charset="0"/>
                <a:cs typeface="Times New Roman" panose="02020603050405020304" pitchFamily="18" charset="0"/>
              </a:rPr>
              <a:t>economie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circulară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Comisia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propune</a:t>
            </a:r>
            <a:r>
              <a:rPr lang="en-US" sz="2400" dirty="0">
                <a:latin typeface="Times New Roman" panose="02020603050405020304" pitchFamily="18" charset="0"/>
                <a:cs typeface="Times New Roman" panose="02020603050405020304" pitchFamily="18" charset="0"/>
              </a:rPr>
              <a:t> un </a:t>
            </a:r>
            <a:r>
              <a:rPr lang="en-US" sz="2400" dirty="0" err="1">
                <a:latin typeface="Times New Roman" panose="02020603050405020304" pitchFamily="18" charset="0"/>
                <a:cs typeface="Times New Roman" panose="02020603050405020304" pitchFamily="18" charset="0"/>
              </a:rPr>
              <a:t>pachet</a:t>
            </a:r>
            <a:r>
              <a:rPr lang="en-US" sz="2400" dirty="0">
                <a:latin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cs typeface="Times New Roman" panose="02020603050405020304" pitchFamily="18" charset="0"/>
              </a:rPr>
              <a:t>măsuri</a:t>
            </a:r>
            <a:r>
              <a:rPr lang="en-US" sz="2400" dirty="0">
                <a:latin typeface="Times New Roman" panose="02020603050405020304" pitchFamily="18" charset="0"/>
                <a:cs typeface="Times New Roman" panose="02020603050405020304" pitchFamily="18" charset="0"/>
              </a:rPr>
              <a:t> care include </a:t>
            </a:r>
            <a:r>
              <a:rPr lang="en-US" sz="2400" dirty="0" err="1">
                <a:latin typeface="Times New Roman" panose="02020603050405020304" pitchFamily="18" charset="0"/>
                <a:cs typeface="Times New Roman" panose="02020603050405020304" pitchFamily="18" charset="0"/>
              </a:rPr>
              <a:t>propuneri</a:t>
            </a:r>
            <a:r>
              <a:rPr lang="en-US" sz="2400" dirty="0">
                <a:latin typeface="Times New Roman" panose="02020603050405020304" pitchFamily="18" charset="0"/>
                <a:cs typeface="Times New Roman" panose="02020603050405020304" pitchFamily="18" charset="0"/>
              </a:rPr>
              <a:t> de </a:t>
            </a:r>
            <a:r>
              <a:rPr lang="en-US" sz="2400" dirty="0" err="1" smtClean="0">
                <a:latin typeface="Times New Roman" panose="02020603050405020304" pitchFamily="18" charset="0"/>
                <a:cs typeface="Times New Roman" panose="02020603050405020304" pitchFamily="18" charset="0"/>
              </a:rPr>
              <a:t>intensificare</a:t>
            </a:r>
            <a:r>
              <a:rPr lang="ro-RO"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reciclării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și</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reducere</a:t>
            </a:r>
            <a:r>
              <a:rPr lang="ro-RO"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depozitării</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acestora</a:t>
            </a:r>
            <a:r>
              <a:rPr lang="ro-RO" sz="2400" dirty="0" smtClean="0">
                <a:latin typeface="Times New Roman" panose="02020603050405020304" pitchFamily="18" charset="0"/>
                <a:cs typeface="Times New Roman" panose="02020603050405020304" pitchFamily="18" charset="0"/>
              </a:rPr>
              <a:t>.</a:t>
            </a:r>
            <a:endParaRPr lang="en-GB" altLang="en-US" sz="2400"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9579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VALORIFICAREA ENERGETICĂ</a:t>
            </a:r>
            <a:endParaRPr lang="en-US" dirty="0"/>
          </a:p>
        </p:txBody>
      </p:sp>
      <p:pic>
        <p:nvPicPr>
          <p:cNvPr id="4" name="Picture 3"/>
          <p:cNvPicPr>
            <a:picLocks noChangeAspect="1"/>
          </p:cNvPicPr>
          <p:nvPr/>
        </p:nvPicPr>
        <p:blipFill>
          <a:blip r:embed="rId2"/>
          <a:stretch>
            <a:fillRect/>
          </a:stretch>
        </p:blipFill>
        <p:spPr>
          <a:xfrm>
            <a:off x="609600" y="2286000"/>
            <a:ext cx="8229600" cy="3641640"/>
          </a:xfrm>
          <a:prstGeom prst="rect">
            <a:avLst/>
          </a:prstGeom>
        </p:spPr>
      </p:pic>
    </p:spTree>
    <p:extLst>
      <p:ext uri="{BB962C8B-B14F-4D97-AF65-F5344CB8AC3E}">
        <p14:creationId xmlns:p14="http://schemas.microsoft.com/office/powerpoint/2010/main" val="1589536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TEHNOLOGII RECOMANDATE</a:t>
            </a:r>
            <a:endParaRPr lang="en-US" dirty="0"/>
          </a:p>
        </p:txBody>
      </p:sp>
      <p:sp>
        <p:nvSpPr>
          <p:cNvPr id="3" name="Rectangle 4"/>
          <p:cNvSpPr>
            <a:spLocks noChangeArrowheads="1"/>
          </p:cNvSpPr>
          <p:nvPr/>
        </p:nvSpPr>
        <p:spPr bwMode="auto">
          <a:xfrm>
            <a:off x="152400" y="1557338"/>
            <a:ext cx="854075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just"/>
            <a:r>
              <a:rPr lang="en-US" sz="2400" dirty="0" err="1">
                <a:latin typeface="Times New Roman" panose="02020603050405020304" pitchFamily="18" charset="0"/>
                <a:cs typeface="Times New Roman" panose="02020603050405020304" pitchFamily="18" charset="0"/>
              </a:rPr>
              <a:t>coincinerarea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în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instalații</a:t>
            </a:r>
            <a:r>
              <a:rPr lang="en-US" sz="2400" dirty="0">
                <a:latin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cs typeface="Times New Roman" panose="02020603050405020304" pitchFamily="18" charset="0"/>
              </a:rPr>
              <a:t>ardere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gazeificarea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combustibilului</a:t>
            </a:r>
            <a:r>
              <a:rPr lang="en-US" sz="2400" dirty="0">
                <a:latin typeface="Times New Roman" panose="02020603050405020304" pitchFamily="18" charset="0"/>
                <a:cs typeface="Times New Roman" panose="02020603050405020304" pitchFamily="18" charset="0"/>
              </a:rPr>
              <a:t> solid </a:t>
            </a:r>
            <a:r>
              <a:rPr lang="en-US" sz="2400" dirty="0" err="1" smtClean="0">
                <a:latin typeface="Times New Roman" panose="02020603050405020304" pitchFamily="18" charset="0"/>
                <a:cs typeface="Times New Roman" panose="02020603050405020304" pitchFamily="18" charset="0"/>
              </a:rPr>
              <a:t>recuperat</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(solid recovered fuel - SRF) </a:t>
            </a:r>
            <a:r>
              <a:rPr lang="en-US" sz="2400" dirty="0" err="1">
                <a:latin typeface="Times New Roman" panose="02020603050405020304" pitchFamily="18" charset="0"/>
                <a:cs typeface="Times New Roman" panose="02020603050405020304" pitchFamily="18" charset="0"/>
              </a:rPr>
              <a:t>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coincinerarea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gazului</a:t>
            </a:r>
            <a:r>
              <a:rPr lang="en-US" sz="2400" dirty="0">
                <a:latin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cs typeface="Times New Roman" panose="02020603050405020304" pitchFamily="18" charset="0"/>
              </a:rPr>
              <a:t>sinteză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rezultat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în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instalația</a:t>
            </a:r>
            <a:r>
              <a:rPr lang="en-US" sz="2400" dirty="0">
                <a:latin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cs typeface="Times New Roman" panose="02020603050405020304" pitchFamily="18" charset="0"/>
              </a:rPr>
              <a:t>ardere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pentru</a:t>
            </a:r>
            <a:r>
              <a:rPr lang="en-US" sz="2400" dirty="0">
                <a:latin typeface="Times New Roman" panose="02020603050405020304" pitchFamily="18" charset="0"/>
                <a:cs typeface="Times New Roman" panose="02020603050405020304" pitchFamily="18" charset="0"/>
              </a:rPr>
              <a:t> a </a:t>
            </a:r>
            <a:r>
              <a:rPr lang="en-US" sz="2400" dirty="0" err="1">
                <a:latin typeface="Times New Roman" panose="02020603050405020304" pitchFamily="18" charset="0"/>
                <a:cs typeface="Times New Roman" panose="02020603050405020304" pitchFamily="18" charset="0"/>
              </a:rPr>
              <a:t>înlocui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combustibilii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fosili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în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producția</a:t>
            </a:r>
            <a:r>
              <a:rPr lang="en-US" sz="2400" dirty="0">
                <a:latin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cs typeface="Times New Roman" panose="02020603050405020304" pitchFamily="18" charset="0"/>
              </a:rPr>
              <a:t>energie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electrică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căldură</a:t>
            </a:r>
            <a:r>
              <a:rPr lang="en-US" sz="2400" dirty="0" smtClean="0">
                <a:latin typeface="Times New Roman" panose="02020603050405020304" pitchFamily="18" charset="0"/>
                <a:cs typeface="Times New Roman" panose="02020603050405020304" pitchFamily="18" charset="0"/>
              </a:rPr>
              <a:t>;</a:t>
            </a:r>
            <a:endParaRPr lang="ro-RO" sz="2400" dirty="0" smtClean="0">
              <a:latin typeface="Times New Roman" panose="02020603050405020304" pitchFamily="18" charset="0"/>
              <a:cs typeface="Times New Roman" panose="02020603050405020304" pitchFamily="18" charset="0"/>
            </a:endParaRPr>
          </a:p>
          <a:p>
            <a:pPr algn="just"/>
            <a:r>
              <a:rPr lang="en-GB" altLang="en-US" sz="2400" dirty="0" err="1">
                <a:solidFill>
                  <a:schemeClr val="tx2"/>
                </a:solidFill>
                <a:latin typeface="Times New Roman" panose="02020603050405020304" pitchFamily="18" charset="0"/>
                <a:cs typeface="Times New Roman" panose="02020603050405020304" pitchFamily="18" charset="0"/>
              </a:rPr>
              <a:t>coincinerarea</a:t>
            </a:r>
            <a:r>
              <a:rPr lang="en-GB" altLang="en-US" sz="2400" dirty="0">
                <a:solidFill>
                  <a:schemeClr val="tx2"/>
                </a:solidFill>
                <a:latin typeface="Times New Roman" panose="02020603050405020304" pitchFamily="18" charset="0"/>
                <a:cs typeface="Times New Roman" panose="02020603050405020304" pitchFamily="18" charset="0"/>
              </a:rPr>
              <a:t> </a:t>
            </a:r>
            <a:r>
              <a:rPr lang="en-GB" altLang="en-US" sz="2400" dirty="0" err="1">
                <a:solidFill>
                  <a:schemeClr val="tx2"/>
                </a:solidFill>
                <a:latin typeface="Times New Roman" panose="02020603050405020304" pitchFamily="18" charset="0"/>
                <a:cs typeface="Times New Roman" panose="02020603050405020304" pitchFamily="18" charset="0"/>
              </a:rPr>
              <a:t>în</a:t>
            </a:r>
            <a:r>
              <a:rPr lang="en-GB" altLang="en-US" sz="2400" dirty="0">
                <a:solidFill>
                  <a:schemeClr val="tx2"/>
                </a:solidFill>
                <a:latin typeface="Times New Roman" panose="02020603050405020304" pitchFamily="18" charset="0"/>
                <a:cs typeface="Times New Roman" panose="02020603050405020304" pitchFamily="18" charset="0"/>
              </a:rPr>
              <a:t> </a:t>
            </a:r>
            <a:r>
              <a:rPr lang="en-GB" altLang="en-US" sz="2400" dirty="0" err="1">
                <a:solidFill>
                  <a:schemeClr val="tx2"/>
                </a:solidFill>
                <a:latin typeface="Times New Roman" panose="02020603050405020304" pitchFamily="18" charset="0"/>
                <a:cs typeface="Times New Roman" panose="02020603050405020304" pitchFamily="18" charset="0"/>
              </a:rPr>
              <a:t>producția</a:t>
            </a:r>
            <a:r>
              <a:rPr lang="en-GB" altLang="en-US" sz="2400" dirty="0">
                <a:solidFill>
                  <a:schemeClr val="tx2"/>
                </a:solidFill>
                <a:latin typeface="Times New Roman" panose="02020603050405020304" pitchFamily="18" charset="0"/>
                <a:cs typeface="Times New Roman" panose="02020603050405020304" pitchFamily="18" charset="0"/>
              </a:rPr>
              <a:t> de </a:t>
            </a:r>
            <a:r>
              <a:rPr lang="en-GB" altLang="en-US" sz="2400" dirty="0" err="1">
                <a:solidFill>
                  <a:schemeClr val="tx2"/>
                </a:solidFill>
                <a:latin typeface="Times New Roman" panose="02020603050405020304" pitchFamily="18" charset="0"/>
                <a:cs typeface="Times New Roman" panose="02020603050405020304" pitchFamily="18" charset="0"/>
              </a:rPr>
              <a:t>ciment</a:t>
            </a:r>
            <a:r>
              <a:rPr lang="en-GB" altLang="en-US" sz="2400" dirty="0">
                <a:solidFill>
                  <a:schemeClr val="tx2"/>
                </a:solidFill>
                <a:latin typeface="Times New Roman" panose="02020603050405020304" pitchFamily="18" charset="0"/>
                <a:cs typeface="Times New Roman" panose="02020603050405020304" pitchFamily="18" charset="0"/>
              </a:rPr>
              <a:t> </a:t>
            </a:r>
            <a:r>
              <a:rPr lang="en-GB" altLang="en-US" sz="2400" dirty="0" err="1">
                <a:solidFill>
                  <a:schemeClr val="tx2"/>
                </a:solidFill>
                <a:latin typeface="Times New Roman" panose="02020603050405020304" pitchFamily="18" charset="0"/>
                <a:cs typeface="Times New Roman" panose="02020603050405020304" pitchFamily="18" charset="0"/>
              </a:rPr>
              <a:t>și</a:t>
            </a:r>
            <a:r>
              <a:rPr lang="en-GB" altLang="en-US" sz="2400" dirty="0">
                <a:solidFill>
                  <a:schemeClr val="tx2"/>
                </a:solidFill>
                <a:latin typeface="Times New Roman" panose="02020603050405020304" pitchFamily="18" charset="0"/>
                <a:cs typeface="Times New Roman" panose="02020603050405020304" pitchFamily="18" charset="0"/>
              </a:rPr>
              <a:t> </a:t>
            </a:r>
            <a:r>
              <a:rPr lang="en-GB" altLang="en-US" sz="2400" dirty="0" err="1">
                <a:solidFill>
                  <a:schemeClr val="tx2"/>
                </a:solidFill>
                <a:latin typeface="Times New Roman" panose="02020603050405020304" pitchFamily="18" charset="0"/>
                <a:cs typeface="Times New Roman" panose="02020603050405020304" pitchFamily="18" charset="0"/>
              </a:rPr>
              <a:t>var</a:t>
            </a:r>
            <a:r>
              <a:rPr lang="en-GB" altLang="en-US" sz="2400" dirty="0">
                <a:solidFill>
                  <a:schemeClr val="tx2"/>
                </a:solidFill>
                <a:latin typeface="Times New Roman" panose="02020603050405020304" pitchFamily="18" charset="0"/>
                <a:cs typeface="Times New Roman" panose="02020603050405020304" pitchFamily="18" charset="0"/>
              </a:rPr>
              <a:t>: </a:t>
            </a:r>
            <a:r>
              <a:rPr lang="en-GB" altLang="en-US" sz="2400" dirty="0" err="1">
                <a:solidFill>
                  <a:schemeClr val="tx2"/>
                </a:solidFill>
                <a:latin typeface="Times New Roman" panose="02020603050405020304" pitchFamily="18" charset="0"/>
                <a:cs typeface="Times New Roman" panose="02020603050405020304" pitchFamily="18" charset="0"/>
              </a:rPr>
              <a:t>conversia</a:t>
            </a:r>
            <a:r>
              <a:rPr lang="en-GB" altLang="en-US" sz="2400" dirty="0">
                <a:solidFill>
                  <a:schemeClr val="tx2"/>
                </a:solidFill>
                <a:latin typeface="Times New Roman" panose="02020603050405020304" pitchFamily="18" charset="0"/>
                <a:cs typeface="Times New Roman" panose="02020603050405020304" pitchFamily="18" charset="0"/>
              </a:rPr>
              <a:t> </a:t>
            </a:r>
            <a:r>
              <a:rPr lang="en-GB" altLang="en-US" sz="2400" dirty="0" err="1">
                <a:solidFill>
                  <a:schemeClr val="tx2"/>
                </a:solidFill>
                <a:latin typeface="Times New Roman" panose="02020603050405020304" pitchFamily="18" charset="0"/>
                <a:cs typeface="Times New Roman" panose="02020603050405020304" pitchFamily="18" charset="0"/>
              </a:rPr>
              <a:t>căldurii</a:t>
            </a:r>
            <a:r>
              <a:rPr lang="en-GB" altLang="en-US" sz="2400" dirty="0">
                <a:solidFill>
                  <a:schemeClr val="tx2"/>
                </a:solidFill>
                <a:latin typeface="Times New Roman" panose="02020603050405020304" pitchFamily="18" charset="0"/>
                <a:cs typeface="Times New Roman" panose="02020603050405020304" pitchFamily="18" charset="0"/>
              </a:rPr>
              <a:t> </a:t>
            </a:r>
            <a:r>
              <a:rPr lang="en-GB" altLang="en-US" sz="2400" dirty="0" err="1">
                <a:solidFill>
                  <a:schemeClr val="tx2"/>
                </a:solidFill>
                <a:latin typeface="Times New Roman" panose="02020603050405020304" pitchFamily="18" charset="0"/>
                <a:cs typeface="Times New Roman" panose="02020603050405020304" pitchFamily="18" charset="0"/>
              </a:rPr>
              <a:t>reziduale</a:t>
            </a:r>
            <a:r>
              <a:rPr lang="en-GB" altLang="en-US" sz="2400" dirty="0">
                <a:solidFill>
                  <a:schemeClr val="tx2"/>
                </a:solidFill>
                <a:latin typeface="Times New Roman" panose="02020603050405020304" pitchFamily="18" charset="0"/>
                <a:cs typeface="Times New Roman" panose="02020603050405020304" pitchFamily="18" charset="0"/>
              </a:rPr>
              <a:t> </a:t>
            </a:r>
            <a:r>
              <a:rPr lang="en-GB" altLang="en-US" sz="2400" dirty="0" err="1">
                <a:solidFill>
                  <a:schemeClr val="tx2"/>
                </a:solidFill>
                <a:latin typeface="Times New Roman" panose="02020603050405020304" pitchFamily="18" charset="0"/>
                <a:cs typeface="Times New Roman" panose="02020603050405020304" pitchFamily="18" charset="0"/>
              </a:rPr>
              <a:t>în</a:t>
            </a:r>
            <a:r>
              <a:rPr lang="en-GB" altLang="en-US" sz="2400" dirty="0">
                <a:solidFill>
                  <a:schemeClr val="tx2"/>
                </a:solidFill>
                <a:latin typeface="Times New Roman" panose="02020603050405020304" pitchFamily="18" charset="0"/>
                <a:cs typeface="Times New Roman" panose="02020603050405020304" pitchFamily="18" charset="0"/>
              </a:rPr>
              <a:t> </a:t>
            </a:r>
            <a:r>
              <a:rPr lang="en-GB" altLang="en-US" sz="2400" dirty="0" err="1">
                <a:solidFill>
                  <a:schemeClr val="tx2"/>
                </a:solidFill>
                <a:latin typeface="Times New Roman" panose="02020603050405020304" pitchFamily="18" charset="0"/>
                <a:cs typeface="Times New Roman" panose="02020603050405020304" pitchFamily="18" charset="0"/>
              </a:rPr>
              <a:t>energie</a:t>
            </a:r>
            <a:r>
              <a:rPr lang="en-GB" altLang="en-US" sz="2400" dirty="0">
                <a:solidFill>
                  <a:schemeClr val="tx2"/>
                </a:solidFill>
                <a:latin typeface="Times New Roman" panose="02020603050405020304" pitchFamily="18" charset="0"/>
                <a:cs typeface="Times New Roman" panose="02020603050405020304" pitchFamily="18" charset="0"/>
              </a:rPr>
              <a:t> </a:t>
            </a:r>
            <a:r>
              <a:rPr lang="en-GB" altLang="en-US" sz="2400" dirty="0" err="1">
                <a:solidFill>
                  <a:schemeClr val="tx2"/>
                </a:solidFill>
                <a:latin typeface="Times New Roman" panose="02020603050405020304" pitchFamily="18" charset="0"/>
                <a:cs typeface="Times New Roman" panose="02020603050405020304" pitchFamily="18" charset="0"/>
              </a:rPr>
              <a:t>electrică</a:t>
            </a:r>
            <a:r>
              <a:rPr lang="en-GB" altLang="en-US" sz="2400" dirty="0">
                <a:solidFill>
                  <a:schemeClr val="tx2"/>
                </a:solidFill>
                <a:latin typeface="Times New Roman" panose="02020603050405020304" pitchFamily="18" charset="0"/>
                <a:cs typeface="Times New Roman" panose="02020603050405020304" pitchFamily="18" charset="0"/>
              </a:rPr>
              <a:t> </a:t>
            </a:r>
            <a:r>
              <a:rPr lang="en-GB" altLang="en-US" sz="2400" dirty="0" err="1">
                <a:solidFill>
                  <a:schemeClr val="tx2"/>
                </a:solidFill>
                <a:latin typeface="Times New Roman" panose="02020603050405020304" pitchFamily="18" charset="0"/>
                <a:cs typeface="Times New Roman" panose="02020603050405020304" pitchFamily="18" charset="0"/>
              </a:rPr>
              <a:t>în</a:t>
            </a:r>
            <a:r>
              <a:rPr lang="en-GB" altLang="en-US" sz="2400" dirty="0">
                <a:solidFill>
                  <a:schemeClr val="tx2"/>
                </a:solidFill>
                <a:latin typeface="Times New Roman" panose="02020603050405020304" pitchFamily="18" charset="0"/>
                <a:cs typeface="Times New Roman" panose="02020603050405020304" pitchFamily="18" charset="0"/>
              </a:rPr>
              <a:t> </a:t>
            </a:r>
            <a:r>
              <a:rPr lang="en-GB" altLang="en-US" sz="2400" dirty="0" err="1">
                <a:solidFill>
                  <a:schemeClr val="tx2"/>
                </a:solidFill>
                <a:latin typeface="Times New Roman" panose="02020603050405020304" pitchFamily="18" charset="0"/>
                <a:cs typeface="Times New Roman" panose="02020603050405020304" pitchFamily="18" charset="0"/>
              </a:rPr>
              <a:t>cuptoarele</a:t>
            </a:r>
            <a:r>
              <a:rPr lang="en-GB" altLang="en-US" sz="2400" dirty="0">
                <a:solidFill>
                  <a:schemeClr val="tx2"/>
                </a:solidFill>
                <a:latin typeface="Times New Roman" panose="02020603050405020304" pitchFamily="18" charset="0"/>
                <a:cs typeface="Times New Roman" panose="02020603050405020304" pitchFamily="18" charset="0"/>
              </a:rPr>
              <a:t> de </a:t>
            </a:r>
            <a:r>
              <a:rPr lang="en-GB" altLang="en-US" sz="2400" dirty="0" err="1">
                <a:solidFill>
                  <a:schemeClr val="tx2"/>
                </a:solidFill>
                <a:latin typeface="Times New Roman" panose="02020603050405020304" pitchFamily="18" charset="0"/>
                <a:cs typeface="Times New Roman" panose="02020603050405020304" pitchFamily="18" charset="0"/>
              </a:rPr>
              <a:t>ciment</a:t>
            </a:r>
            <a:r>
              <a:rPr lang="en-GB" altLang="en-US" sz="2400" dirty="0" smtClean="0">
                <a:solidFill>
                  <a:schemeClr val="tx2"/>
                </a:solidFill>
                <a:latin typeface="Times New Roman" panose="02020603050405020304" pitchFamily="18" charset="0"/>
                <a:cs typeface="Times New Roman" panose="02020603050405020304" pitchFamily="18" charset="0"/>
              </a:rPr>
              <a:t>;</a:t>
            </a:r>
            <a:endParaRPr lang="ro-RO" altLang="en-US" sz="2400" dirty="0" smtClean="0">
              <a:solidFill>
                <a:schemeClr val="tx2"/>
              </a:solidFill>
              <a:latin typeface="Times New Roman" panose="02020603050405020304" pitchFamily="18" charset="0"/>
              <a:cs typeface="Times New Roman" panose="02020603050405020304" pitchFamily="18" charset="0"/>
            </a:endParaRPr>
          </a:p>
          <a:p>
            <a:pPr algn="just"/>
            <a:r>
              <a:rPr lang="en-GB" altLang="en-US" sz="2400" dirty="0" err="1">
                <a:solidFill>
                  <a:schemeClr val="tx2"/>
                </a:solidFill>
                <a:latin typeface="Times New Roman" panose="02020603050405020304" pitchFamily="18" charset="0"/>
                <a:cs typeface="Times New Roman" panose="02020603050405020304" pitchFamily="18" charset="0"/>
              </a:rPr>
              <a:t>digestia</a:t>
            </a:r>
            <a:r>
              <a:rPr lang="en-GB" altLang="en-US" sz="2400" dirty="0">
                <a:solidFill>
                  <a:schemeClr val="tx2"/>
                </a:solidFill>
                <a:latin typeface="Times New Roman" panose="02020603050405020304" pitchFamily="18" charset="0"/>
                <a:cs typeface="Times New Roman" panose="02020603050405020304" pitchFamily="18" charset="0"/>
              </a:rPr>
              <a:t> </a:t>
            </a:r>
            <a:r>
              <a:rPr lang="en-GB" altLang="en-US" sz="2400" dirty="0" err="1">
                <a:solidFill>
                  <a:schemeClr val="tx2"/>
                </a:solidFill>
                <a:latin typeface="Times New Roman" panose="02020603050405020304" pitchFamily="18" charset="0"/>
                <a:cs typeface="Times New Roman" panose="02020603050405020304" pitchFamily="18" charset="0"/>
              </a:rPr>
              <a:t>anaerobă</a:t>
            </a:r>
            <a:r>
              <a:rPr lang="en-GB" altLang="en-US" sz="2400" dirty="0">
                <a:solidFill>
                  <a:schemeClr val="tx2"/>
                </a:solidFill>
                <a:latin typeface="Times New Roman" panose="02020603050405020304" pitchFamily="18" charset="0"/>
                <a:cs typeface="Times New Roman" panose="02020603050405020304" pitchFamily="18" charset="0"/>
              </a:rPr>
              <a:t>: </a:t>
            </a:r>
            <a:r>
              <a:rPr lang="en-GB" altLang="en-US" sz="2400" dirty="0" err="1">
                <a:solidFill>
                  <a:schemeClr val="tx2"/>
                </a:solidFill>
                <a:latin typeface="Times New Roman" panose="02020603050405020304" pitchFamily="18" charset="0"/>
                <a:cs typeface="Times New Roman" panose="02020603050405020304" pitchFamily="18" charset="0"/>
              </a:rPr>
              <a:t>conversia</a:t>
            </a:r>
            <a:r>
              <a:rPr lang="en-GB" altLang="en-US" sz="2400" dirty="0">
                <a:solidFill>
                  <a:schemeClr val="tx2"/>
                </a:solidFill>
                <a:latin typeface="Times New Roman" panose="02020603050405020304" pitchFamily="18" charset="0"/>
                <a:cs typeface="Times New Roman" panose="02020603050405020304" pitchFamily="18" charset="0"/>
              </a:rPr>
              <a:t> </a:t>
            </a:r>
            <a:r>
              <a:rPr lang="en-GB" altLang="en-US" sz="2400" dirty="0" err="1">
                <a:solidFill>
                  <a:schemeClr val="tx2"/>
                </a:solidFill>
                <a:latin typeface="Times New Roman" panose="02020603050405020304" pitchFamily="18" charset="0"/>
                <a:cs typeface="Times New Roman" panose="02020603050405020304" pitchFamily="18" charset="0"/>
              </a:rPr>
              <a:t>biogazului</a:t>
            </a:r>
            <a:r>
              <a:rPr lang="en-GB" altLang="en-US" sz="2400" dirty="0">
                <a:solidFill>
                  <a:schemeClr val="tx2"/>
                </a:solidFill>
                <a:latin typeface="Times New Roman" panose="02020603050405020304" pitchFamily="18" charset="0"/>
                <a:cs typeface="Times New Roman" panose="02020603050405020304" pitchFamily="18" charset="0"/>
              </a:rPr>
              <a:t> </a:t>
            </a:r>
            <a:r>
              <a:rPr lang="en-GB" altLang="en-US" sz="2400" dirty="0" err="1">
                <a:solidFill>
                  <a:schemeClr val="tx2"/>
                </a:solidFill>
                <a:latin typeface="Times New Roman" panose="02020603050405020304" pitchFamily="18" charset="0"/>
                <a:cs typeface="Times New Roman" panose="02020603050405020304" pitchFamily="18" charset="0"/>
              </a:rPr>
              <a:t>în</a:t>
            </a:r>
            <a:r>
              <a:rPr lang="en-GB" altLang="en-US" sz="2400" dirty="0">
                <a:solidFill>
                  <a:schemeClr val="tx2"/>
                </a:solidFill>
                <a:latin typeface="Times New Roman" panose="02020603050405020304" pitchFamily="18" charset="0"/>
                <a:cs typeface="Times New Roman" panose="02020603050405020304" pitchFamily="18" charset="0"/>
              </a:rPr>
              <a:t> </a:t>
            </a:r>
            <a:r>
              <a:rPr lang="en-GB" altLang="en-US" sz="2400" dirty="0" err="1">
                <a:solidFill>
                  <a:schemeClr val="tx2"/>
                </a:solidFill>
                <a:latin typeface="Times New Roman" panose="02020603050405020304" pitchFamily="18" charset="0"/>
                <a:cs typeface="Times New Roman" panose="02020603050405020304" pitchFamily="18" charset="0"/>
              </a:rPr>
              <a:t>biometan</a:t>
            </a:r>
            <a:r>
              <a:rPr lang="en-GB" altLang="en-US" sz="2400" dirty="0">
                <a:solidFill>
                  <a:schemeClr val="tx2"/>
                </a:solidFill>
                <a:latin typeface="Times New Roman" panose="02020603050405020304" pitchFamily="18" charset="0"/>
                <a:cs typeface="Times New Roman" panose="02020603050405020304" pitchFamily="18" charset="0"/>
              </a:rPr>
              <a:t> </a:t>
            </a:r>
            <a:r>
              <a:rPr lang="en-GB" altLang="en-US" sz="2400" dirty="0" err="1">
                <a:solidFill>
                  <a:schemeClr val="tx2"/>
                </a:solidFill>
                <a:latin typeface="Times New Roman" panose="02020603050405020304" pitchFamily="18" charset="0"/>
                <a:cs typeface="Times New Roman" panose="02020603050405020304" pitchFamily="18" charset="0"/>
              </a:rPr>
              <a:t>pentru</a:t>
            </a:r>
            <a:r>
              <a:rPr lang="en-GB" altLang="en-US" sz="2400" dirty="0">
                <a:solidFill>
                  <a:schemeClr val="tx2"/>
                </a:solidFill>
                <a:latin typeface="Times New Roman" panose="02020603050405020304" pitchFamily="18" charset="0"/>
                <a:cs typeface="Times New Roman" panose="02020603050405020304" pitchFamily="18" charset="0"/>
              </a:rPr>
              <a:t> </a:t>
            </a:r>
            <a:r>
              <a:rPr lang="en-GB" altLang="en-US" sz="2400" dirty="0" err="1">
                <a:solidFill>
                  <a:schemeClr val="tx2"/>
                </a:solidFill>
                <a:latin typeface="Times New Roman" panose="02020603050405020304" pitchFamily="18" charset="0"/>
                <a:cs typeface="Times New Roman" panose="02020603050405020304" pitchFamily="18" charset="0"/>
              </a:rPr>
              <a:t>distribuție</a:t>
            </a:r>
            <a:r>
              <a:rPr lang="en-GB" altLang="en-US" sz="2400" dirty="0">
                <a:solidFill>
                  <a:schemeClr val="tx2"/>
                </a:solidFill>
                <a:latin typeface="Times New Roman" panose="02020603050405020304" pitchFamily="18" charset="0"/>
                <a:cs typeface="Times New Roman" panose="02020603050405020304" pitchFamily="18" charset="0"/>
              </a:rPr>
              <a:t> </a:t>
            </a:r>
            <a:r>
              <a:rPr lang="en-GB" altLang="en-US" sz="2400" dirty="0" err="1">
                <a:solidFill>
                  <a:schemeClr val="tx2"/>
                </a:solidFill>
                <a:latin typeface="Times New Roman" panose="02020603050405020304" pitchFamily="18" charset="0"/>
                <a:cs typeface="Times New Roman" panose="02020603050405020304" pitchFamily="18" charset="0"/>
              </a:rPr>
              <a:t>și</a:t>
            </a:r>
            <a:r>
              <a:rPr lang="en-GB" altLang="en-US" sz="2400" dirty="0">
                <a:solidFill>
                  <a:schemeClr val="tx2"/>
                </a:solidFill>
                <a:latin typeface="Times New Roman" panose="02020603050405020304" pitchFamily="18" charset="0"/>
                <a:cs typeface="Times New Roman" panose="02020603050405020304" pitchFamily="18" charset="0"/>
              </a:rPr>
              <a:t> </a:t>
            </a:r>
            <a:r>
              <a:rPr lang="en-GB" altLang="en-US" sz="2400" dirty="0" err="1">
                <a:solidFill>
                  <a:schemeClr val="tx2"/>
                </a:solidFill>
                <a:latin typeface="Times New Roman" panose="02020603050405020304" pitchFamily="18" charset="0"/>
                <a:cs typeface="Times New Roman" panose="02020603050405020304" pitchFamily="18" charset="0"/>
              </a:rPr>
              <a:t>utilizare</a:t>
            </a:r>
            <a:r>
              <a:rPr lang="en-GB" altLang="en-US" sz="2400" dirty="0">
                <a:solidFill>
                  <a:schemeClr val="tx2"/>
                </a:solidFill>
                <a:latin typeface="Times New Roman" panose="02020603050405020304" pitchFamily="18" charset="0"/>
                <a:cs typeface="Times New Roman" panose="02020603050405020304" pitchFamily="18" charset="0"/>
              </a:rPr>
              <a:t> </a:t>
            </a:r>
            <a:r>
              <a:rPr lang="en-GB" altLang="en-US" sz="2400" dirty="0" err="1">
                <a:solidFill>
                  <a:schemeClr val="tx2"/>
                </a:solidFill>
                <a:latin typeface="Times New Roman" panose="02020603050405020304" pitchFamily="18" charset="0"/>
                <a:cs typeface="Times New Roman" panose="02020603050405020304" pitchFamily="18" charset="0"/>
              </a:rPr>
              <a:t>ulterioară</a:t>
            </a:r>
            <a:r>
              <a:rPr lang="en-GB" altLang="en-US" sz="2400" dirty="0">
                <a:solidFill>
                  <a:schemeClr val="tx2"/>
                </a:solidFill>
                <a:latin typeface="Times New Roman" panose="02020603050405020304" pitchFamily="18" charset="0"/>
                <a:cs typeface="Times New Roman" panose="02020603050405020304" pitchFamily="18" charset="0"/>
              </a:rPr>
              <a:t> (de </a:t>
            </a:r>
            <a:r>
              <a:rPr lang="en-GB" altLang="en-US" sz="2400" dirty="0" err="1">
                <a:solidFill>
                  <a:schemeClr val="tx2"/>
                </a:solidFill>
                <a:latin typeface="Times New Roman" panose="02020603050405020304" pitchFamily="18" charset="0"/>
                <a:cs typeface="Times New Roman" panose="02020603050405020304" pitchFamily="18" charset="0"/>
              </a:rPr>
              <a:t>exemplu</a:t>
            </a:r>
            <a:r>
              <a:rPr lang="en-GB" altLang="en-US" sz="2400" dirty="0">
                <a:solidFill>
                  <a:schemeClr val="tx2"/>
                </a:solidFill>
                <a:latin typeface="Times New Roman" panose="02020603050405020304" pitchFamily="18" charset="0"/>
                <a:cs typeface="Times New Roman" panose="02020603050405020304" pitchFamily="18" charset="0"/>
              </a:rPr>
              <a:t>, </a:t>
            </a:r>
            <a:r>
              <a:rPr lang="en-GB" altLang="en-US" sz="2400" dirty="0" err="1">
                <a:solidFill>
                  <a:schemeClr val="tx2"/>
                </a:solidFill>
                <a:latin typeface="Times New Roman" panose="02020603050405020304" pitchFamily="18" charset="0"/>
                <a:cs typeface="Times New Roman" panose="02020603050405020304" pitchFamily="18" charset="0"/>
              </a:rPr>
              <a:t>injectare</a:t>
            </a:r>
            <a:r>
              <a:rPr lang="en-GB" altLang="en-US" sz="2400" dirty="0">
                <a:solidFill>
                  <a:schemeClr val="tx2"/>
                </a:solidFill>
                <a:latin typeface="Times New Roman" panose="02020603050405020304" pitchFamily="18" charset="0"/>
                <a:cs typeface="Times New Roman" panose="02020603050405020304" pitchFamily="18" charset="0"/>
              </a:rPr>
              <a:t> </a:t>
            </a:r>
            <a:r>
              <a:rPr lang="en-GB" altLang="en-US" sz="2400" dirty="0" err="1">
                <a:solidFill>
                  <a:schemeClr val="tx2"/>
                </a:solidFill>
                <a:latin typeface="Times New Roman" panose="02020603050405020304" pitchFamily="18" charset="0"/>
                <a:cs typeface="Times New Roman" panose="02020603050405020304" pitchFamily="18" charset="0"/>
              </a:rPr>
              <a:t>în</a:t>
            </a:r>
            <a:r>
              <a:rPr lang="en-GB" altLang="en-US" sz="2400" dirty="0">
                <a:solidFill>
                  <a:schemeClr val="tx2"/>
                </a:solidFill>
                <a:latin typeface="Times New Roman" panose="02020603050405020304" pitchFamily="18" charset="0"/>
                <a:cs typeface="Times New Roman" panose="02020603050405020304" pitchFamily="18" charset="0"/>
              </a:rPr>
              <a:t> </a:t>
            </a:r>
            <a:r>
              <a:rPr lang="en-GB" altLang="en-US" sz="2400" dirty="0" err="1">
                <a:solidFill>
                  <a:schemeClr val="tx2"/>
                </a:solidFill>
                <a:latin typeface="Times New Roman" panose="02020603050405020304" pitchFamily="18" charset="0"/>
                <a:cs typeface="Times New Roman" panose="02020603050405020304" pitchFamily="18" charset="0"/>
              </a:rPr>
              <a:t>rețeaua</a:t>
            </a:r>
            <a:r>
              <a:rPr lang="en-GB" altLang="en-US" sz="2400" dirty="0">
                <a:solidFill>
                  <a:schemeClr val="tx2"/>
                </a:solidFill>
                <a:latin typeface="Times New Roman" panose="02020603050405020304" pitchFamily="18" charset="0"/>
                <a:cs typeface="Times New Roman" panose="02020603050405020304" pitchFamily="18" charset="0"/>
              </a:rPr>
              <a:t> de gaze </a:t>
            </a:r>
            <a:r>
              <a:rPr lang="en-GB" altLang="en-US" sz="2400" dirty="0" err="1">
                <a:solidFill>
                  <a:schemeClr val="tx2"/>
                </a:solidFill>
                <a:latin typeface="Times New Roman" panose="02020603050405020304" pitchFamily="18" charset="0"/>
                <a:cs typeface="Times New Roman" panose="02020603050405020304" pitchFamily="18" charset="0"/>
              </a:rPr>
              <a:t>și</a:t>
            </a:r>
            <a:r>
              <a:rPr lang="en-GB" altLang="en-US" sz="2400" dirty="0">
                <a:solidFill>
                  <a:schemeClr val="tx2"/>
                </a:solidFill>
                <a:latin typeface="Times New Roman" panose="02020603050405020304" pitchFamily="18" charset="0"/>
                <a:cs typeface="Times New Roman" panose="02020603050405020304" pitchFamily="18" charset="0"/>
              </a:rPr>
              <a:t> </a:t>
            </a:r>
            <a:r>
              <a:rPr lang="en-GB" altLang="en-US" sz="2400" dirty="0" err="1">
                <a:solidFill>
                  <a:schemeClr val="tx2"/>
                </a:solidFill>
                <a:latin typeface="Times New Roman" panose="02020603050405020304" pitchFamily="18" charset="0"/>
                <a:cs typeface="Times New Roman" panose="02020603050405020304" pitchFamily="18" charset="0"/>
              </a:rPr>
              <a:t>utilizare</a:t>
            </a:r>
            <a:r>
              <a:rPr lang="en-GB" altLang="en-US" sz="2400" dirty="0">
                <a:solidFill>
                  <a:schemeClr val="tx2"/>
                </a:solidFill>
                <a:latin typeface="Times New Roman" panose="02020603050405020304" pitchFamily="18" charset="0"/>
                <a:cs typeface="Times New Roman" panose="02020603050405020304" pitchFamily="18" charset="0"/>
              </a:rPr>
              <a:t> </a:t>
            </a:r>
            <a:r>
              <a:rPr lang="en-GB" altLang="en-US" sz="2400" dirty="0" err="1">
                <a:solidFill>
                  <a:schemeClr val="tx2"/>
                </a:solidFill>
                <a:latin typeface="Times New Roman" panose="02020603050405020304" pitchFamily="18" charset="0"/>
                <a:cs typeface="Times New Roman" panose="02020603050405020304" pitchFamily="18" charset="0"/>
              </a:rPr>
              <a:t>drept</a:t>
            </a:r>
            <a:r>
              <a:rPr lang="en-GB" altLang="en-US" sz="2400" dirty="0">
                <a:solidFill>
                  <a:schemeClr val="tx2"/>
                </a:solidFill>
                <a:latin typeface="Times New Roman" panose="02020603050405020304" pitchFamily="18" charset="0"/>
                <a:cs typeface="Times New Roman" panose="02020603050405020304" pitchFamily="18" charset="0"/>
              </a:rPr>
              <a:t> </a:t>
            </a:r>
            <a:r>
              <a:rPr lang="en-GB" altLang="en-US" sz="2400" dirty="0" err="1">
                <a:solidFill>
                  <a:schemeClr val="tx2"/>
                </a:solidFill>
                <a:latin typeface="Times New Roman" panose="02020603050405020304" pitchFamily="18" charset="0"/>
                <a:cs typeface="Times New Roman" panose="02020603050405020304" pitchFamily="18" charset="0"/>
              </a:rPr>
              <a:t>combustibil</a:t>
            </a:r>
            <a:r>
              <a:rPr lang="en-GB" altLang="en-US" sz="2400" dirty="0">
                <a:solidFill>
                  <a:schemeClr val="tx2"/>
                </a:solidFill>
                <a:latin typeface="Times New Roman" panose="02020603050405020304" pitchFamily="18" charset="0"/>
                <a:cs typeface="Times New Roman" panose="02020603050405020304" pitchFamily="18" charset="0"/>
              </a:rPr>
              <a:t> </a:t>
            </a:r>
            <a:r>
              <a:rPr lang="en-GB" altLang="en-US" sz="2400" dirty="0" err="1">
                <a:solidFill>
                  <a:schemeClr val="tx2"/>
                </a:solidFill>
                <a:latin typeface="Times New Roman" panose="02020603050405020304" pitchFamily="18" charset="0"/>
                <a:cs typeface="Times New Roman" panose="02020603050405020304" pitchFamily="18" charset="0"/>
              </a:rPr>
              <a:t>în</a:t>
            </a:r>
            <a:r>
              <a:rPr lang="en-GB" altLang="en-US" sz="2400" dirty="0">
                <a:solidFill>
                  <a:schemeClr val="tx2"/>
                </a:solidFill>
                <a:latin typeface="Times New Roman" panose="02020603050405020304" pitchFamily="18" charset="0"/>
                <a:cs typeface="Times New Roman" panose="02020603050405020304" pitchFamily="18" charset="0"/>
              </a:rPr>
              <a:t> </a:t>
            </a:r>
            <a:r>
              <a:rPr lang="en-GB" altLang="en-US" sz="2400" dirty="0" err="1">
                <a:solidFill>
                  <a:schemeClr val="tx2"/>
                </a:solidFill>
                <a:latin typeface="Times New Roman" panose="02020603050405020304" pitchFamily="18" charset="0"/>
                <a:cs typeface="Times New Roman" panose="02020603050405020304" pitchFamily="18" charset="0"/>
              </a:rPr>
              <a:t>transporturi</a:t>
            </a:r>
            <a:r>
              <a:rPr lang="en-GB" altLang="en-US" sz="2400" dirty="0">
                <a:solidFill>
                  <a:schemeClr val="tx2"/>
                </a:solidFill>
                <a:latin typeface="Times New Roman" panose="02020603050405020304" pitchFamily="18" charset="0"/>
                <a:cs typeface="Times New Roman" panose="02020603050405020304" pitchFamily="18" charset="0"/>
              </a:rPr>
              <a:t>).</a:t>
            </a:r>
            <a:endParaRPr lang="en-GB" altLang="en-US" sz="24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0681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TEHNOLOGII RECOMANDATE</a:t>
            </a:r>
            <a:endParaRPr lang="en-US" dirty="0"/>
          </a:p>
        </p:txBody>
      </p:sp>
      <p:sp>
        <p:nvSpPr>
          <p:cNvPr id="3" name="Rectangle 4"/>
          <p:cNvSpPr>
            <a:spLocks noChangeArrowheads="1"/>
          </p:cNvSpPr>
          <p:nvPr/>
        </p:nvSpPr>
        <p:spPr bwMode="auto">
          <a:xfrm>
            <a:off x="152400" y="1557338"/>
            <a:ext cx="854075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just"/>
            <a:r>
              <a:rPr lang="ro-RO" sz="2400" dirty="0" err="1">
                <a:latin typeface="Times New Roman" panose="02020603050405020304" pitchFamily="18" charset="0"/>
                <a:cs typeface="Times New Roman" panose="02020603050405020304" pitchFamily="18" charset="0"/>
              </a:rPr>
              <a:t>I</a:t>
            </a:r>
            <a:r>
              <a:rPr lang="en-US" sz="2400" dirty="0" err="1" smtClean="0">
                <a:latin typeface="Times New Roman" panose="02020603050405020304" pitchFamily="18" charset="0"/>
                <a:cs typeface="Times New Roman" panose="02020603050405020304" pitchFamily="18" charset="0"/>
              </a:rPr>
              <a:t>ncinerarea</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deșeurilor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în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instalații</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specializate</a:t>
            </a:r>
            <a:r>
              <a:rPr lang="ro-RO" sz="2400" dirty="0" smtClean="0">
                <a:latin typeface="Times New Roman" panose="02020603050405020304" pitchFamily="18" charset="0"/>
                <a:cs typeface="Times New Roman" panose="02020603050405020304" pitchFamily="18" charset="0"/>
              </a:rPr>
              <a:t>:</a:t>
            </a:r>
          </a:p>
          <a:p>
            <a:pPr algn="just"/>
            <a:endParaRPr lang="en-US" sz="2400" dirty="0">
              <a:latin typeface="Times New Roman" panose="02020603050405020304" pitchFamily="18" charset="0"/>
              <a:cs typeface="Times New Roman" panose="02020603050405020304" pitchFamily="18" charset="0"/>
            </a:endParaRPr>
          </a:p>
          <a:p>
            <a:pPr lvl="1" algn="just"/>
            <a:r>
              <a:rPr lang="en-US" sz="2400" dirty="0" err="1" smtClean="0">
                <a:latin typeface="Times New Roman" panose="02020603050405020304" pitchFamily="18" charset="0"/>
                <a:cs typeface="Times New Roman" panose="02020603050405020304" pitchFamily="18" charset="0"/>
              </a:rPr>
              <a:t>utilizarea</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de </a:t>
            </a:r>
            <a:r>
              <a:rPr lang="en-US" sz="2400" dirty="0" err="1">
                <a:latin typeface="Times New Roman" panose="02020603050405020304" pitchFamily="18" charset="0"/>
                <a:cs typeface="Times New Roman" panose="02020603050405020304" pitchFamily="18" charset="0"/>
              </a:rPr>
              <a:t>supraîncălzitoare</a:t>
            </a:r>
            <a:r>
              <a:rPr lang="en-US" sz="2400" dirty="0">
                <a:latin typeface="Times New Roman" panose="02020603050405020304" pitchFamily="18" charset="0"/>
                <a:cs typeface="Times New Roman" panose="02020603050405020304" pitchFamily="18" charset="0"/>
              </a:rPr>
              <a:t>;</a:t>
            </a:r>
          </a:p>
          <a:p>
            <a:pPr lvl="1" algn="just"/>
            <a:r>
              <a:rPr lang="en-US" sz="2400" dirty="0" err="1" smtClean="0">
                <a:latin typeface="Times New Roman" panose="02020603050405020304" pitchFamily="18" charset="0"/>
                <a:cs typeface="Times New Roman" panose="02020603050405020304" pitchFamily="18" charset="0"/>
              </a:rPr>
              <a:t>valorificarea</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energiei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conținute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în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gazele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reziduale</a:t>
            </a:r>
            <a:r>
              <a:rPr lang="en-US" sz="2400" dirty="0">
                <a:latin typeface="Times New Roman" panose="02020603050405020304" pitchFamily="18" charset="0"/>
                <a:cs typeface="Times New Roman" panose="02020603050405020304" pitchFamily="18" charset="0"/>
              </a:rPr>
              <a:t>;</a:t>
            </a:r>
          </a:p>
          <a:p>
            <a:pPr lvl="1" algn="just"/>
            <a:r>
              <a:rPr lang="en-US" sz="2400" dirty="0" err="1" smtClean="0">
                <a:latin typeface="Times New Roman" panose="02020603050405020304" pitchFamily="18" charset="0"/>
                <a:cs typeface="Times New Roman" panose="02020603050405020304" pitchFamily="18" charset="0"/>
              </a:rPr>
              <a:t>utilizarea</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de </a:t>
            </a:r>
            <a:r>
              <a:rPr lang="en-US" sz="2400" dirty="0" err="1">
                <a:latin typeface="Times New Roman" panose="02020603050405020304" pitchFamily="18" charset="0"/>
                <a:cs typeface="Times New Roman" panose="02020603050405020304" pitchFamily="18" charset="0"/>
              </a:rPr>
              <a:t>pompe</a:t>
            </a:r>
            <a:r>
              <a:rPr lang="en-US" sz="2400" dirty="0">
                <a:latin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cs typeface="Times New Roman" panose="02020603050405020304" pitchFamily="18" charset="0"/>
              </a:rPr>
              <a:t>căldură</a:t>
            </a:r>
            <a:r>
              <a:rPr lang="en-US" sz="2400" dirty="0">
                <a:latin typeface="Times New Roman" panose="02020603050405020304" pitchFamily="18" charset="0"/>
                <a:cs typeface="Times New Roman" panose="02020603050405020304" pitchFamily="18" charset="0"/>
              </a:rPr>
              <a:t>;</a:t>
            </a:r>
          </a:p>
          <a:p>
            <a:pPr lvl="1" algn="just"/>
            <a:r>
              <a:rPr lang="en-US" sz="2400" dirty="0" err="1" smtClean="0">
                <a:latin typeface="Times New Roman" panose="02020603050405020304" pitchFamily="18" charset="0"/>
                <a:cs typeface="Times New Roman" panose="02020603050405020304" pitchFamily="18" charset="0"/>
              </a:rPr>
              <a:t>furnizarea</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de </a:t>
            </a:r>
            <a:r>
              <a:rPr lang="en-US" sz="2400" dirty="0" err="1">
                <a:latin typeface="Times New Roman" panose="02020603050405020304" pitchFamily="18" charset="0"/>
                <a:cs typeface="Times New Roman" panose="02020603050405020304" pitchFamily="18" charset="0"/>
              </a:rPr>
              <a:t>apă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răcită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pentru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rețelele</a:t>
            </a:r>
            <a:r>
              <a:rPr lang="en-US" sz="2400" dirty="0">
                <a:latin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cs typeface="Times New Roman" panose="02020603050405020304" pitchFamily="18" charset="0"/>
              </a:rPr>
              <a:t>răcire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centralizată</a:t>
            </a:r>
            <a:r>
              <a:rPr lang="en-US" sz="2400" dirty="0">
                <a:latin typeface="Times New Roman" panose="02020603050405020304" pitchFamily="18" charset="0"/>
                <a:cs typeface="Times New Roman" panose="02020603050405020304" pitchFamily="18" charset="0"/>
              </a:rPr>
              <a:t>; </a:t>
            </a:r>
            <a:endParaRPr lang="ro-RO" sz="2400" dirty="0" smtClean="0">
              <a:latin typeface="Times New Roman" panose="02020603050405020304" pitchFamily="18" charset="0"/>
              <a:cs typeface="Times New Roman" panose="02020603050405020304" pitchFamily="18" charset="0"/>
            </a:endParaRPr>
          </a:p>
          <a:p>
            <a:pPr lvl="1" algn="just"/>
            <a:r>
              <a:rPr lang="en-US" sz="2400" dirty="0" err="1" smtClean="0">
                <a:latin typeface="Times New Roman" panose="02020603050405020304" pitchFamily="18" charset="0"/>
                <a:cs typeface="Times New Roman" panose="02020603050405020304" pitchFamily="18" charset="0"/>
              </a:rPr>
              <a:t>distribuția</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căldurii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rezultate</a:t>
            </a:r>
            <a:r>
              <a:rPr lang="en-US" sz="2400" dirty="0">
                <a:latin typeface="Times New Roman" panose="02020603050405020304" pitchFamily="18" charset="0"/>
                <a:cs typeface="Times New Roman" panose="02020603050405020304" pitchFamily="18" charset="0"/>
              </a:rPr>
              <a:t> din </a:t>
            </a:r>
            <a:r>
              <a:rPr lang="en-US" sz="2400" dirty="0" err="1">
                <a:latin typeface="Times New Roman" panose="02020603050405020304" pitchFamily="18" charset="0"/>
                <a:cs typeface="Times New Roman" panose="02020603050405020304" pitchFamily="18" charset="0"/>
              </a:rPr>
              <a:t>deșeuri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prin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intermediul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rețelelor</a:t>
            </a:r>
            <a:r>
              <a:rPr lang="en-US" sz="2400" dirty="0">
                <a:latin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cs typeface="Times New Roman" panose="02020603050405020304" pitchFamily="18" charset="0"/>
              </a:rPr>
              <a:t>termoficare</a:t>
            </a:r>
            <a:r>
              <a:rPr lang="en-US" sz="2400" dirty="0">
                <a:latin typeface="Times New Roman" panose="02020603050405020304" pitchFamily="18" charset="0"/>
                <a:cs typeface="Times New Roman" panose="02020603050405020304" pitchFamily="18" charset="0"/>
              </a:rPr>
              <a:t> cu </a:t>
            </a:r>
            <a:r>
              <a:rPr lang="en-US" sz="2400" dirty="0" err="1">
                <a:latin typeface="Times New Roman" panose="02020603050405020304" pitchFamily="18" charset="0"/>
                <a:cs typeface="Times New Roman" panose="02020603050405020304" pitchFamily="18" charset="0"/>
              </a:rPr>
              <a:t>temperatură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joasă</a:t>
            </a:r>
            <a:r>
              <a:rPr lang="en-US" sz="2400" dirty="0">
                <a:latin typeface="Times New Roman" panose="02020603050405020304" pitchFamily="18" charset="0"/>
                <a:cs typeface="Times New Roman" panose="02020603050405020304" pitchFamily="18" charset="0"/>
              </a:rPr>
              <a:t>.</a:t>
            </a:r>
            <a:endParaRPr lang="en-GB" altLang="en-US" sz="24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9409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PROIECTE MEDGREEN</a:t>
            </a:r>
            <a:endParaRPr lang="en-US" dirty="0"/>
          </a:p>
        </p:txBody>
      </p:sp>
      <p:pic>
        <p:nvPicPr>
          <p:cNvPr id="4" name="Picture 3"/>
          <p:cNvPicPr>
            <a:picLocks noChangeAspect="1"/>
          </p:cNvPicPr>
          <p:nvPr/>
        </p:nvPicPr>
        <p:blipFill>
          <a:blip r:embed="rId2"/>
          <a:stretch>
            <a:fillRect/>
          </a:stretch>
        </p:blipFill>
        <p:spPr>
          <a:xfrm>
            <a:off x="700087" y="2057400"/>
            <a:ext cx="7743825" cy="3486150"/>
          </a:xfrm>
          <a:prstGeom prst="rect">
            <a:avLst/>
          </a:prstGeom>
        </p:spPr>
      </p:pic>
    </p:spTree>
    <p:extLst>
      <p:ext uri="{BB962C8B-B14F-4D97-AF65-F5344CB8AC3E}">
        <p14:creationId xmlns:p14="http://schemas.microsoft.com/office/powerpoint/2010/main" val="3244925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51002" y="914400"/>
            <a:ext cx="8916798" cy="5486400"/>
          </a:xfrm>
          <a:prstGeom prst="rect">
            <a:avLst/>
          </a:prstGeom>
        </p:spPr>
      </p:pic>
    </p:spTree>
    <p:extLst>
      <p:ext uri="{BB962C8B-B14F-4D97-AF65-F5344CB8AC3E}">
        <p14:creationId xmlns:p14="http://schemas.microsoft.com/office/powerpoint/2010/main" val="1900441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Cuprins</a:t>
            </a:r>
            <a:endParaRPr lang="en-US" dirty="0"/>
          </a:p>
        </p:txBody>
      </p:sp>
      <p:sp>
        <p:nvSpPr>
          <p:cNvPr id="3" name="Rectangle 4"/>
          <p:cNvSpPr>
            <a:spLocks noChangeArrowheads="1"/>
          </p:cNvSpPr>
          <p:nvPr/>
        </p:nvSpPr>
        <p:spPr bwMode="auto">
          <a:xfrm>
            <a:off x="539750" y="1557338"/>
            <a:ext cx="815340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just">
              <a:spcBef>
                <a:spcPct val="0"/>
              </a:spcBef>
              <a:buClrTx/>
              <a:buSzTx/>
            </a:pPr>
            <a:r>
              <a:rPr lang="ro-RO" altLang="en-US" sz="2400" b="1" dirty="0" smtClean="0">
                <a:solidFill>
                  <a:schemeClr val="tx2"/>
                </a:solidFill>
                <a:latin typeface="Times New Roman" panose="02020603050405020304" pitchFamily="18" charset="0"/>
              </a:rPr>
              <a:t>Introducere</a:t>
            </a:r>
          </a:p>
          <a:p>
            <a:pPr algn="just">
              <a:spcBef>
                <a:spcPct val="0"/>
              </a:spcBef>
              <a:buClrTx/>
              <a:buSzTx/>
            </a:pPr>
            <a:endParaRPr lang="ro-RO" altLang="en-US" sz="2400" b="1" dirty="0" smtClean="0">
              <a:solidFill>
                <a:schemeClr val="tx2"/>
              </a:solidFill>
              <a:latin typeface="Times New Roman" panose="02020603050405020304" pitchFamily="18" charset="0"/>
            </a:endParaRPr>
          </a:p>
          <a:p>
            <a:pPr algn="just">
              <a:spcBef>
                <a:spcPct val="0"/>
              </a:spcBef>
              <a:buClrTx/>
              <a:buSzTx/>
            </a:pPr>
            <a:r>
              <a:rPr lang="ro-RO" altLang="en-US" sz="2400" b="1" dirty="0" smtClean="0">
                <a:solidFill>
                  <a:schemeClr val="tx2"/>
                </a:solidFill>
                <a:latin typeface="Times New Roman" panose="02020603050405020304" pitchFamily="18" charset="0"/>
              </a:rPr>
              <a:t>Context</a:t>
            </a:r>
          </a:p>
          <a:p>
            <a:pPr algn="just">
              <a:spcBef>
                <a:spcPct val="0"/>
              </a:spcBef>
              <a:buClrTx/>
              <a:buSzTx/>
            </a:pPr>
            <a:endParaRPr lang="ro-RO" altLang="en-US" sz="2400" b="1" dirty="0" smtClean="0">
              <a:solidFill>
                <a:schemeClr val="tx2"/>
              </a:solidFill>
              <a:latin typeface="Times New Roman" panose="02020603050405020304" pitchFamily="18" charset="0"/>
            </a:endParaRPr>
          </a:p>
          <a:p>
            <a:pPr algn="just">
              <a:spcBef>
                <a:spcPct val="0"/>
              </a:spcBef>
              <a:buClrTx/>
              <a:buSzTx/>
            </a:pPr>
            <a:r>
              <a:rPr lang="ro-RO" altLang="en-US" sz="2400" b="1" dirty="0" smtClean="0">
                <a:solidFill>
                  <a:schemeClr val="tx2"/>
                </a:solidFill>
                <a:latin typeface="Times New Roman" panose="02020603050405020304" pitchFamily="18" charset="0"/>
              </a:rPr>
              <a:t>Conceptul de economie circulară</a:t>
            </a:r>
          </a:p>
          <a:p>
            <a:pPr algn="just">
              <a:spcBef>
                <a:spcPct val="0"/>
              </a:spcBef>
              <a:buClrTx/>
              <a:buSzTx/>
            </a:pPr>
            <a:endParaRPr lang="ro-RO" altLang="en-US" sz="2400" b="1" dirty="0" smtClean="0">
              <a:solidFill>
                <a:schemeClr val="tx2"/>
              </a:solidFill>
              <a:latin typeface="Times New Roman" panose="02020603050405020304" pitchFamily="18" charset="0"/>
            </a:endParaRPr>
          </a:p>
          <a:p>
            <a:pPr algn="just">
              <a:spcBef>
                <a:spcPct val="0"/>
              </a:spcBef>
              <a:buClrTx/>
              <a:buSzTx/>
            </a:pPr>
            <a:r>
              <a:rPr lang="ro-RO" altLang="en-US" sz="2400" b="1" dirty="0" smtClean="0">
                <a:solidFill>
                  <a:schemeClr val="tx2"/>
                </a:solidFill>
                <a:latin typeface="Times New Roman" panose="02020603050405020304" pitchFamily="18" charset="0"/>
              </a:rPr>
              <a:t>Abordarea dezvoltată de Clusterul MEDGreen</a:t>
            </a:r>
          </a:p>
          <a:p>
            <a:pPr algn="just">
              <a:spcBef>
                <a:spcPct val="0"/>
              </a:spcBef>
              <a:buClrTx/>
              <a:buSzTx/>
            </a:pPr>
            <a:endParaRPr lang="ro-RO" altLang="en-US" sz="2400" b="1" dirty="0" smtClean="0">
              <a:solidFill>
                <a:schemeClr val="tx2"/>
              </a:solidFill>
              <a:latin typeface="Times New Roman" panose="02020603050405020304" pitchFamily="18" charset="0"/>
            </a:endParaRPr>
          </a:p>
          <a:p>
            <a:pPr algn="just">
              <a:spcBef>
                <a:spcPct val="0"/>
              </a:spcBef>
              <a:buClrTx/>
              <a:buSzTx/>
            </a:pPr>
            <a:r>
              <a:rPr lang="ro-RO" altLang="en-US" sz="2400" b="1" dirty="0" smtClean="0">
                <a:solidFill>
                  <a:schemeClr val="tx2"/>
                </a:solidFill>
                <a:latin typeface="Times New Roman" panose="02020603050405020304" pitchFamily="18" charset="0"/>
              </a:rPr>
              <a:t>Proiecte aflate în derulare</a:t>
            </a:r>
            <a:endParaRPr lang="ro-RO" altLang="en-US" sz="2400" b="1" dirty="0" smtClean="0">
              <a:solidFill>
                <a:schemeClr val="tx2"/>
              </a:solidFill>
              <a:latin typeface="Times New Roman" panose="02020603050405020304" pitchFamily="18" charset="0"/>
            </a:endParaRPr>
          </a:p>
          <a:p>
            <a:pPr algn="just">
              <a:spcBef>
                <a:spcPct val="0"/>
              </a:spcBef>
              <a:buClrTx/>
              <a:buSzTx/>
            </a:pPr>
            <a:endParaRPr lang="ro-RO" altLang="en-US" sz="2400" b="1" dirty="0">
              <a:solidFill>
                <a:schemeClr val="tx2"/>
              </a:solidFill>
              <a:latin typeface="Times New Roman" panose="02020603050405020304" pitchFamily="18" charset="0"/>
            </a:endParaRPr>
          </a:p>
          <a:p>
            <a:pPr algn="just">
              <a:spcBef>
                <a:spcPct val="0"/>
              </a:spcBef>
              <a:buClrTx/>
              <a:buSzTx/>
            </a:pPr>
            <a:r>
              <a:rPr lang="ro-RO" altLang="en-US" sz="2400" b="1" dirty="0" smtClean="0">
                <a:solidFill>
                  <a:schemeClr val="tx2"/>
                </a:solidFill>
                <a:latin typeface="Times New Roman" panose="02020603050405020304" pitchFamily="18" charset="0"/>
              </a:rPr>
              <a:t>Concluzii</a:t>
            </a:r>
          </a:p>
          <a:p>
            <a:pPr algn="just">
              <a:spcBef>
                <a:spcPct val="0"/>
              </a:spcBef>
              <a:buClrTx/>
              <a:buSzTx/>
            </a:pPr>
            <a:endParaRPr lang="ro-RO" altLang="en-US" sz="2400" b="1" dirty="0" smtClean="0">
              <a:solidFill>
                <a:schemeClr val="tx2"/>
              </a:solidFill>
              <a:latin typeface="Times New Roman" panose="02020603050405020304" pitchFamily="18" charset="0"/>
            </a:endParaRPr>
          </a:p>
          <a:p>
            <a:pPr algn="just">
              <a:spcBef>
                <a:spcPct val="0"/>
              </a:spcBef>
              <a:buClrTx/>
              <a:buSzTx/>
            </a:pPr>
            <a:endParaRPr lang="en-US" altLang="en-US" sz="2400" b="1" dirty="0">
              <a:solidFill>
                <a:schemeClr val="tx2"/>
              </a:solidFill>
              <a:latin typeface="Times New Roman" panose="02020603050405020304" pitchFamily="18" charset="0"/>
            </a:endParaRPr>
          </a:p>
          <a:p>
            <a:pPr algn="just" eaLnBrk="1" hangingPunct="1">
              <a:spcBef>
                <a:spcPct val="0"/>
              </a:spcBef>
              <a:buClrTx/>
              <a:buSzTx/>
              <a:buFontTx/>
              <a:buAutoNum type="arabicPeriod"/>
            </a:pPr>
            <a:endParaRPr lang="en-GB" altLang="en-US" sz="2400" b="1" dirty="0">
              <a:solidFill>
                <a:schemeClr val="tx2"/>
              </a:solidFill>
              <a:latin typeface="Times New Roman" panose="02020603050405020304" pitchFamily="18" charset="0"/>
            </a:endParaRPr>
          </a:p>
        </p:txBody>
      </p:sp>
    </p:spTree>
    <p:extLst>
      <p:ext uri="{BB962C8B-B14F-4D97-AF65-F5344CB8AC3E}">
        <p14:creationId xmlns:p14="http://schemas.microsoft.com/office/powerpoint/2010/main" val="164777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3" descr="000901c6ab2d$fc85e830$fd0010ac@user1671c2de39"/>
          <p:cNvSpPr>
            <a:spLocks noChangeAspect="1" noChangeArrowheads="1"/>
          </p:cNvSpPr>
          <p:nvPr/>
        </p:nvSpPr>
        <p:spPr bwMode="auto">
          <a:xfrm>
            <a:off x="1476375" y="3071813"/>
            <a:ext cx="61912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endParaRPr lang="en-US" altLang="en-US" sz="1800"/>
          </a:p>
        </p:txBody>
      </p:sp>
      <p:sp>
        <p:nvSpPr>
          <p:cNvPr id="445444" name="Rectangle 4"/>
          <p:cNvSpPr>
            <a:spLocks noChangeArrowheads="1"/>
          </p:cNvSpPr>
          <p:nvPr/>
        </p:nvSpPr>
        <p:spPr bwMode="auto">
          <a:xfrm>
            <a:off x="395288" y="1981200"/>
            <a:ext cx="8353425" cy="415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just">
              <a:spcBef>
                <a:spcPct val="0"/>
              </a:spcBef>
              <a:buClrTx/>
              <a:buSzTx/>
            </a:pPr>
            <a:r>
              <a:rPr lang="ro-RO" altLang="en-US" sz="2000" b="1" dirty="0">
                <a:solidFill>
                  <a:schemeClr val="tx2"/>
                </a:solidFill>
                <a:latin typeface="Times New Roman" panose="02020603050405020304" pitchFamily="18" charset="0"/>
              </a:rPr>
              <a:t>Tehnologiile </a:t>
            </a:r>
            <a:r>
              <a:rPr lang="ro-RO" altLang="en-US" sz="2000" b="1" dirty="0" smtClean="0">
                <a:solidFill>
                  <a:schemeClr val="tx2"/>
                </a:solidFill>
                <a:latin typeface="Times New Roman" panose="02020603050405020304" pitchFamily="18" charset="0"/>
              </a:rPr>
              <a:t>de valorificare energetică </a:t>
            </a:r>
            <a:r>
              <a:rPr lang="ro-RO" altLang="en-US" sz="2000" b="1" dirty="0">
                <a:solidFill>
                  <a:schemeClr val="tx2"/>
                </a:solidFill>
                <a:latin typeface="Times New Roman" panose="02020603050405020304" pitchFamily="18" charset="0"/>
              </a:rPr>
              <a:t>au un mare potential în ceea ce privește </a:t>
            </a:r>
            <a:r>
              <a:rPr lang="ro-RO" altLang="en-US" sz="2000" b="1" dirty="0" smtClean="0">
                <a:solidFill>
                  <a:schemeClr val="tx2"/>
                </a:solidFill>
                <a:latin typeface="Times New Roman" panose="02020603050405020304" pitchFamily="18" charset="0"/>
              </a:rPr>
              <a:t>pentru </a:t>
            </a:r>
            <a:r>
              <a:rPr lang="ro-RO" altLang="en-US" sz="2000" b="1" dirty="0">
                <a:solidFill>
                  <a:schemeClr val="tx2"/>
                </a:solidFill>
                <a:latin typeface="Times New Roman" panose="02020603050405020304" pitchFamily="18" charset="0"/>
              </a:rPr>
              <a:t>a dezvolta soluții de reducere a impactului asupra mediului </a:t>
            </a:r>
            <a:r>
              <a:rPr lang="ro-RO" altLang="en-US" sz="2000" b="1" dirty="0" smtClean="0">
                <a:solidFill>
                  <a:schemeClr val="tx2"/>
                </a:solidFill>
                <a:latin typeface="Times New Roman" panose="02020603050405020304" pitchFamily="18" charset="0"/>
              </a:rPr>
              <a:t>și de a fi integrate în bucle de economie circulară localizate la nivel de oraș, comună sau județ. </a:t>
            </a:r>
            <a:endParaRPr lang="ro-RO" altLang="en-US" sz="2000" b="1" dirty="0">
              <a:solidFill>
                <a:schemeClr val="tx2"/>
              </a:solidFill>
              <a:latin typeface="Times New Roman" panose="02020603050405020304" pitchFamily="18" charset="0"/>
            </a:endParaRPr>
          </a:p>
          <a:p>
            <a:pPr algn="just">
              <a:spcBef>
                <a:spcPct val="0"/>
              </a:spcBef>
              <a:buClrTx/>
              <a:buSzTx/>
            </a:pPr>
            <a:endParaRPr lang="en-US" altLang="en-US" sz="2000" b="1" dirty="0">
              <a:solidFill>
                <a:schemeClr val="tx2"/>
              </a:solidFill>
              <a:latin typeface="Times New Roman" panose="02020603050405020304" pitchFamily="18" charset="0"/>
            </a:endParaRPr>
          </a:p>
          <a:p>
            <a:pPr algn="just">
              <a:spcBef>
                <a:spcPct val="0"/>
              </a:spcBef>
              <a:buClrTx/>
              <a:buSzTx/>
            </a:pPr>
            <a:r>
              <a:rPr lang="ro-RO" altLang="en-US" sz="2000" b="1" dirty="0">
                <a:solidFill>
                  <a:schemeClr val="tx2"/>
                </a:solidFill>
                <a:latin typeface="Times New Roman" panose="02020603050405020304" pitchFamily="18" charset="0"/>
              </a:rPr>
              <a:t>Competitivitatea și implicit bunăstarea în </a:t>
            </a:r>
            <a:r>
              <a:rPr lang="ro-RO" altLang="en-US" sz="2000" b="1" dirty="0" smtClean="0">
                <a:solidFill>
                  <a:schemeClr val="tx2"/>
                </a:solidFill>
                <a:latin typeface="Times New Roman" panose="02020603050405020304" pitchFamily="18" charset="0"/>
              </a:rPr>
              <a:t>fiecare zonă a țării depinde </a:t>
            </a:r>
            <a:r>
              <a:rPr lang="ro-RO" altLang="en-US" sz="2000" b="1" dirty="0">
                <a:solidFill>
                  <a:schemeClr val="tx2"/>
                </a:solidFill>
                <a:latin typeface="Times New Roman" panose="02020603050405020304" pitchFamily="18" charset="0"/>
              </a:rPr>
              <a:t>în mod fundamental de înțelegerea, educația și implementarea principiilor ecoinovării ca o componentă fundamentală a culturii organizaționale din regiune astfel încât, locuitorii din această zonă să fie capabili opereze cu ansamblul din ce în ce mai complex de factori care să asigure dezvoltarea durabilă a regiunii. </a:t>
            </a:r>
            <a:endParaRPr lang="en-US" altLang="en-US" sz="2000" b="1" dirty="0">
              <a:solidFill>
                <a:schemeClr val="tx2"/>
              </a:solidFill>
              <a:latin typeface="Times New Roman" panose="02020603050405020304" pitchFamily="18" charset="0"/>
            </a:endParaRPr>
          </a:p>
          <a:p>
            <a:pPr algn="just">
              <a:spcBef>
                <a:spcPct val="0"/>
              </a:spcBef>
              <a:buClrTx/>
              <a:buSzTx/>
            </a:pPr>
            <a:endParaRPr lang="en-US" altLang="en-US" sz="2000" b="1" dirty="0">
              <a:solidFill>
                <a:schemeClr val="tx2"/>
              </a:solidFill>
              <a:latin typeface="Times New Roman" panose="02020603050405020304" pitchFamily="18" charset="0"/>
            </a:endParaRPr>
          </a:p>
          <a:p>
            <a:pPr algn="just">
              <a:spcBef>
                <a:spcPct val="0"/>
              </a:spcBef>
              <a:buClrTx/>
              <a:buSzTx/>
            </a:pPr>
            <a:r>
              <a:rPr lang="ro-RO" altLang="en-US" sz="2000" b="1" dirty="0">
                <a:solidFill>
                  <a:schemeClr val="tx2"/>
                </a:solidFill>
                <a:latin typeface="Times New Roman" panose="02020603050405020304" pitchFamily="18" charset="0"/>
              </a:rPr>
              <a:t>Universitățile și organizațiile de cercetare pot contribui la dezvoltarea de soluții inovative de mare complexitate care să rezolve probleme majore de importanță fundamentală pentru viitorul acestei regiuni cum este problema poluarii marine. </a:t>
            </a:r>
            <a:endParaRPr lang="en-US" altLang="en-US" sz="2000" b="1" dirty="0">
              <a:solidFill>
                <a:schemeClr val="tx2"/>
              </a:solidFill>
              <a:latin typeface="Times New Roman" panose="02020603050405020304" pitchFamily="18" charset="0"/>
            </a:endParaRPr>
          </a:p>
        </p:txBody>
      </p:sp>
      <p:sp>
        <p:nvSpPr>
          <p:cNvPr id="41988" name="Rectangle 2"/>
          <p:cNvSpPr>
            <a:spLocks noGrp="1" noChangeArrowheads="1"/>
          </p:cNvSpPr>
          <p:nvPr>
            <p:ph type="title"/>
          </p:nvPr>
        </p:nvSpPr>
        <p:spPr>
          <a:xfrm>
            <a:off x="1350963" y="228600"/>
            <a:ext cx="7793037" cy="1462088"/>
          </a:xfrm>
        </p:spPr>
        <p:txBody>
          <a:bodyPr/>
          <a:lstStyle/>
          <a:p>
            <a:pPr eaLnBrk="1" hangingPunct="1"/>
            <a:r>
              <a:rPr lang="en-US" altLang="en-US" smtClean="0"/>
              <a:t>Conclu</a:t>
            </a:r>
            <a:r>
              <a:rPr lang="ro-RO" altLang="en-US" smtClean="0"/>
              <a:t>zii</a:t>
            </a:r>
            <a:endParaRPr lang="en-US" altLang="en-US" smtClean="0"/>
          </a:p>
        </p:txBody>
      </p:sp>
    </p:spTree>
    <p:extLst>
      <p:ext uri="{BB962C8B-B14F-4D97-AF65-F5344CB8AC3E}">
        <p14:creationId xmlns:p14="http://schemas.microsoft.com/office/powerpoint/2010/main" val="1207220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45444">
                                            <p:txEl>
                                              <p:pRg st="0" end="0"/>
                                            </p:txEl>
                                          </p:spTgt>
                                        </p:tgtEl>
                                        <p:attrNameLst>
                                          <p:attrName>style.visibility</p:attrName>
                                        </p:attrNameLst>
                                      </p:cBhvr>
                                      <p:to>
                                        <p:strVal val="visible"/>
                                      </p:to>
                                    </p:set>
                                    <p:anim calcmode="discrete" valueType="clr">
                                      <p:cBhvr override="childStyle">
                                        <p:cTn id="7" dur="80"/>
                                        <p:tgtEl>
                                          <p:spTgt spid="44544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4544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45444">
                                            <p:txEl>
                                              <p:pRg st="0" end="0"/>
                                            </p:txEl>
                                          </p:spTgt>
                                        </p:tgtEl>
                                        <p:attrNameLst>
                                          <p:attrName>fill.type</p:attrName>
                                        </p:attrNameLst>
                                      </p:cBhvr>
                                      <p:to>
                                        <p:strVal val="solid"/>
                                      </p:to>
                                    </p:set>
                                  </p:childTnLst>
                                </p:cTn>
                              </p:par>
                            </p:childTnLst>
                          </p:cTn>
                        </p:par>
                        <p:par>
                          <p:cTn id="10" fill="hold" nodeType="afterGroup">
                            <p:stCondLst>
                              <p:cond delay="832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445444">
                                            <p:txEl>
                                              <p:pRg st="2" end="2"/>
                                            </p:txEl>
                                          </p:spTgt>
                                        </p:tgtEl>
                                        <p:attrNameLst>
                                          <p:attrName>style.visibility</p:attrName>
                                        </p:attrNameLst>
                                      </p:cBhvr>
                                      <p:to>
                                        <p:strVal val="visible"/>
                                      </p:to>
                                    </p:set>
                                    <p:anim calcmode="discrete" valueType="clr">
                                      <p:cBhvr override="childStyle">
                                        <p:cTn id="13" dur="80"/>
                                        <p:tgtEl>
                                          <p:spTgt spid="44544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45444">
                                            <p:txEl>
                                              <p:pRg st="2" end="2"/>
                                            </p:txEl>
                                          </p:spTgt>
                                        </p:tgtEl>
                                        <p:attrNameLst>
                                          <p:attrName>fillcolor</p:attrName>
                                        </p:attrNameLst>
                                      </p:cBhvr>
                                      <p:tavLst>
                                        <p:tav tm="0">
                                          <p:val>
                                            <p:clrVal>
                                              <a:schemeClr val="accent2"/>
                                            </p:clrVal>
                                          </p:val>
                                        </p:tav>
                                        <p:tav tm="50000">
                                          <p:val>
                                            <p:clrVal>
                                              <a:schemeClr val="hlink"/>
                                            </p:clrVal>
                                          </p:val>
                                        </p:tav>
                                      </p:tavLst>
                                    </p:anim>
                                    <p:set>
                                      <p:cBhvr>
                                        <p:cTn id="15" dur="80"/>
                                        <p:tgtEl>
                                          <p:spTgt spid="445444">
                                            <p:txEl>
                                              <p:pRg st="2" end="2"/>
                                            </p:txEl>
                                          </p:spTgt>
                                        </p:tgtEl>
                                        <p:attrNameLst>
                                          <p:attrName>fill.type</p:attrName>
                                        </p:attrNameLst>
                                      </p:cBhvr>
                                      <p:to>
                                        <p:strVal val="solid"/>
                                      </p:to>
                                    </p:set>
                                  </p:childTnLst>
                                </p:cTn>
                              </p:par>
                            </p:childTnLst>
                          </p:cTn>
                        </p:par>
                        <p:par>
                          <p:cTn id="16" fill="hold" nodeType="afterGroup">
                            <p:stCondLst>
                              <p:cond delay="2172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445444">
                                            <p:txEl>
                                              <p:pRg st="4" end="4"/>
                                            </p:txEl>
                                          </p:spTgt>
                                        </p:tgtEl>
                                        <p:attrNameLst>
                                          <p:attrName>style.visibility</p:attrName>
                                        </p:attrNameLst>
                                      </p:cBhvr>
                                      <p:to>
                                        <p:strVal val="visible"/>
                                      </p:to>
                                    </p:set>
                                    <p:anim calcmode="discrete" valueType="clr">
                                      <p:cBhvr override="childStyle">
                                        <p:cTn id="19" dur="80"/>
                                        <p:tgtEl>
                                          <p:spTgt spid="445444">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45444">
                                            <p:txEl>
                                              <p:pRg st="4" end="4"/>
                                            </p:txEl>
                                          </p:spTgt>
                                        </p:tgtEl>
                                        <p:attrNameLst>
                                          <p:attrName>fillcolor</p:attrName>
                                        </p:attrNameLst>
                                      </p:cBhvr>
                                      <p:tavLst>
                                        <p:tav tm="0">
                                          <p:val>
                                            <p:clrVal>
                                              <a:schemeClr val="accent2"/>
                                            </p:clrVal>
                                          </p:val>
                                        </p:tav>
                                        <p:tav tm="50000">
                                          <p:val>
                                            <p:clrVal>
                                              <a:schemeClr val="hlink"/>
                                            </p:clrVal>
                                          </p:val>
                                        </p:tav>
                                      </p:tavLst>
                                    </p:anim>
                                    <p:set>
                                      <p:cBhvr>
                                        <p:cTn id="21" dur="80"/>
                                        <p:tgtEl>
                                          <p:spTgt spid="445444">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eaLnBrk="1" hangingPunct="1"/>
            <a:r>
              <a:rPr lang="ro-RO" altLang="en-US" smtClean="0"/>
              <a:t>Vă mulțumim pentru atenție</a:t>
            </a:r>
            <a:r>
              <a:rPr lang="en-US" altLang="en-US" smtClean="0"/>
              <a:t>!</a:t>
            </a:r>
          </a:p>
        </p:txBody>
      </p:sp>
      <p:sp>
        <p:nvSpPr>
          <p:cNvPr id="7" name="Text Box 8"/>
          <p:cNvSpPr txBox="1">
            <a:spLocks noChangeArrowheads="1"/>
          </p:cNvSpPr>
          <p:nvPr/>
        </p:nvSpPr>
        <p:spPr bwMode="auto">
          <a:xfrm>
            <a:off x="3078163" y="3733800"/>
            <a:ext cx="59642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ro-RO" altLang="en-US" sz="2400">
                <a:solidFill>
                  <a:schemeClr val="tx2"/>
                </a:solidFill>
              </a:rPr>
              <a:t>Și vă rugăm să ne trimiteți comentariile la</a:t>
            </a:r>
            <a:r>
              <a:rPr lang="en-US" altLang="en-US" sz="2400">
                <a:solidFill>
                  <a:schemeClr val="tx2"/>
                </a:solidFill>
              </a:rPr>
              <a:t>:</a:t>
            </a:r>
          </a:p>
          <a:p>
            <a:pPr algn="ctr" eaLnBrk="1" hangingPunct="1">
              <a:spcBef>
                <a:spcPct val="0"/>
              </a:spcBef>
              <a:buClrTx/>
              <a:buSzTx/>
              <a:buFontTx/>
              <a:buNone/>
            </a:pPr>
            <a:r>
              <a:rPr lang="en-US" altLang="en-US" sz="2400">
                <a:solidFill>
                  <a:schemeClr val="tx2"/>
                </a:solidFill>
                <a:hlinkClick r:id="rId2"/>
              </a:rPr>
              <a:t>emamut@univ-ovidius.ro</a:t>
            </a:r>
            <a:r>
              <a:rPr lang="en-US" altLang="en-US" sz="2400">
                <a:solidFill>
                  <a:schemeClr val="tx2"/>
                </a:solidFill>
              </a:rPr>
              <a:t>  </a:t>
            </a:r>
            <a:endParaRPr lang="en-US" altLang="en-US" sz="1800"/>
          </a:p>
        </p:txBody>
      </p:sp>
    </p:spTree>
    <p:extLst>
      <p:ext uri="{BB962C8B-B14F-4D97-AF65-F5344CB8AC3E}">
        <p14:creationId xmlns:p14="http://schemas.microsoft.com/office/powerpoint/2010/main" val="3339578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par>
                          <p:cTn id="10" fill="hold" nodeType="afterGroup">
                            <p:stCondLst>
                              <p:cond delay="1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7"/>
                                        </p:tgtEl>
                                        <p:attrNameLst>
                                          <p:attrName>style.visibility</p:attrName>
                                        </p:attrNameLst>
                                      </p:cBhvr>
                                      <p:to>
                                        <p:strVal val="visible"/>
                                      </p:to>
                                    </p:set>
                                    <p:anim calcmode="discrete" valueType="clr">
                                      <p:cBhvr override="childStyle">
                                        <p:cTn id="13"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
                                        </p:tgtEl>
                                        <p:attrNameLst>
                                          <p:attrName>fillcolor</p:attrName>
                                        </p:attrNameLst>
                                      </p:cBhvr>
                                      <p:tavLst>
                                        <p:tav tm="0">
                                          <p:val>
                                            <p:clrVal>
                                              <a:schemeClr val="accent2"/>
                                            </p:clrVal>
                                          </p:val>
                                        </p:tav>
                                        <p:tav tm="50000">
                                          <p:val>
                                            <p:clrVal>
                                              <a:schemeClr val="hlink"/>
                                            </p:clrVal>
                                          </p:val>
                                        </p:tav>
                                      </p:tavLst>
                                    </p:anim>
                                    <p:set>
                                      <p:cBhvr>
                                        <p:cTn id="15"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DEȘEURI</a:t>
            </a:r>
            <a:endParaRPr lang="en-US" dirty="0"/>
          </a:p>
        </p:txBody>
      </p:sp>
      <p:sp>
        <p:nvSpPr>
          <p:cNvPr id="3" name="Rectangle 4"/>
          <p:cNvSpPr>
            <a:spLocks noChangeArrowheads="1"/>
          </p:cNvSpPr>
          <p:nvPr/>
        </p:nvSpPr>
        <p:spPr bwMode="auto">
          <a:xfrm>
            <a:off x="152400" y="1557338"/>
            <a:ext cx="854075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just"/>
            <a:r>
              <a:rPr lang="en-US" sz="2400" dirty="0" err="1" smtClean="0">
                <a:latin typeface="Times New Roman" panose="02020603050405020304" pitchFamily="18" charset="0"/>
                <a:cs typeface="Times New Roman" panose="02020603050405020304" pitchFamily="18" charset="0"/>
              </a:rPr>
              <a:t>Deșeu</a:t>
            </a:r>
            <a:r>
              <a:rPr lang="ro-RO" sz="2400" dirty="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Înseamnă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orice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substanţă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obiect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a:t>
            </a:r>
            <a:r>
              <a:rPr lang="en-US" sz="2400" dirty="0">
                <a:latin typeface="Times New Roman" panose="02020603050405020304" pitchFamily="18" charset="0"/>
                <a:cs typeface="Times New Roman" panose="02020603050405020304" pitchFamily="18" charset="0"/>
              </a:rPr>
              <a:t> care </a:t>
            </a:r>
            <a:r>
              <a:rPr lang="en-US" sz="2400" dirty="0" err="1">
                <a:latin typeface="Times New Roman" panose="02020603050405020304" pitchFamily="18" charset="0"/>
                <a:cs typeface="Times New Roman" panose="02020603050405020304" pitchFamily="18" charset="0"/>
              </a:rPr>
              <a:t>deţinătorul</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îl</a:t>
            </a:r>
            <a:r>
              <a:rPr lang="ro-RO"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aruncă</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ori</a:t>
            </a:r>
            <a:r>
              <a:rPr lang="en-US" sz="2400" dirty="0">
                <a:latin typeface="Times New Roman" panose="02020603050405020304" pitchFamily="18" charset="0"/>
                <a:cs typeface="Times New Roman" panose="02020603050405020304" pitchFamily="18" charset="0"/>
              </a:rPr>
              <a:t> are </a:t>
            </a:r>
            <a:r>
              <a:rPr lang="en-US" sz="2400" dirty="0" err="1">
                <a:latin typeface="Times New Roman" panose="02020603050405020304" pitchFamily="18" charset="0"/>
                <a:cs typeface="Times New Roman" panose="02020603050405020304" pitchFamily="18" charset="0"/>
              </a:rPr>
              <a:t>intenţia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obligaţia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îl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arunce</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Legea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nr</a:t>
            </a:r>
            <a:r>
              <a:rPr lang="en-US" sz="2400" i="1" dirty="0" smtClean="0">
                <a:latin typeface="Times New Roman" panose="02020603050405020304" pitchFamily="18" charset="0"/>
                <a:cs typeface="Times New Roman" panose="02020603050405020304" pitchFamily="18" charset="0"/>
              </a:rPr>
              <a:t>.</a:t>
            </a:r>
            <a:r>
              <a:rPr lang="ro-RO" sz="2400" i="1" dirty="0" smtClean="0">
                <a:latin typeface="Times New Roman" panose="02020603050405020304" pitchFamily="18" charset="0"/>
                <a:cs typeface="Times New Roman" panose="02020603050405020304" pitchFamily="18" charset="0"/>
              </a:rPr>
              <a:t> </a:t>
            </a:r>
            <a:r>
              <a:rPr lang="pt-BR" sz="2400" i="1" dirty="0" smtClean="0">
                <a:latin typeface="Times New Roman" panose="02020603050405020304" pitchFamily="18" charset="0"/>
                <a:cs typeface="Times New Roman" panose="02020603050405020304" pitchFamily="18" charset="0"/>
              </a:rPr>
              <a:t>211/2011 </a:t>
            </a:r>
            <a:r>
              <a:rPr lang="pt-BR" sz="2400" i="1" dirty="0">
                <a:latin typeface="Times New Roman" panose="02020603050405020304" pitchFamily="18" charset="0"/>
                <a:cs typeface="Times New Roman" panose="02020603050405020304" pitchFamily="18" charset="0"/>
              </a:rPr>
              <a:t>privind regimul deșeurilor republicată, </a:t>
            </a:r>
            <a:r>
              <a:rPr lang="pt-BR" sz="2400" i="1" dirty="0" smtClean="0">
                <a:latin typeface="Times New Roman" panose="02020603050405020304" pitchFamily="18" charset="0"/>
                <a:cs typeface="Times New Roman" panose="02020603050405020304" pitchFamily="18" charset="0"/>
              </a:rPr>
              <a:t>cu</a:t>
            </a:r>
            <a:r>
              <a:rPr lang="ro-RO" sz="2400" i="1" dirty="0" smtClean="0">
                <a:latin typeface="Times New Roman" panose="02020603050405020304" pitchFamily="18" charset="0"/>
                <a:cs typeface="Times New Roman" panose="02020603050405020304" pitchFamily="18" charset="0"/>
              </a:rPr>
              <a:t> </a:t>
            </a:r>
            <a:r>
              <a:rPr lang="it-IT" sz="2400" i="1" dirty="0" smtClean="0">
                <a:latin typeface="Times New Roman" panose="02020603050405020304" pitchFamily="18" charset="0"/>
                <a:cs typeface="Times New Roman" panose="02020603050405020304" pitchFamily="18" charset="0"/>
              </a:rPr>
              <a:t>modificările </a:t>
            </a:r>
            <a:r>
              <a:rPr lang="it-IT" sz="2400" i="1" dirty="0">
                <a:latin typeface="Times New Roman" panose="02020603050405020304" pitchFamily="18" charset="0"/>
                <a:cs typeface="Times New Roman" panose="02020603050405020304" pitchFamily="18" charset="0"/>
              </a:rPr>
              <a:t>și completările ulterioare, Anexa nr. 1</a:t>
            </a:r>
            <a:r>
              <a:rPr lang="it-IT" sz="2400" i="1" dirty="0" smtClean="0">
                <a:latin typeface="Times New Roman" panose="02020603050405020304" pitchFamily="18" charset="0"/>
                <a:cs typeface="Times New Roman" panose="02020603050405020304" pitchFamily="18" charset="0"/>
              </a:rPr>
              <a:t>)</a:t>
            </a:r>
            <a:endParaRPr lang="ro-RO" sz="2400" i="1" dirty="0" smtClean="0">
              <a:latin typeface="Times New Roman" panose="02020603050405020304" pitchFamily="18" charset="0"/>
              <a:cs typeface="Times New Roman" panose="02020603050405020304" pitchFamily="18" charset="0"/>
            </a:endParaRPr>
          </a:p>
          <a:p>
            <a:pPr algn="just"/>
            <a:endParaRPr lang="ro-RO" sz="2400" i="1" dirty="0" smtClean="0">
              <a:latin typeface="Times New Roman" panose="02020603050405020304" pitchFamily="18" charset="0"/>
              <a:cs typeface="Times New Roman" panose="02020603050405020304" pitchFamily="18" charset="0"/>
            </a:endParaRPr>
          </a:p>
          <a:p>
            <a:pPr algn="just"/>
            <a:r>
              <a:rPr lang="en-US" sz="2400" dirty="0" err="1" smtClean="0">
                <a:latin typeface="Times New Roman" panose="02020603050405020304" pitchFamily="18" charset="0"/>
                <a:cs typeface="Times New Roman" panose="02020603050405020304" pitchFamily="18" charset="0"/>
              </a:rPr>
              <a:t>Biodeșeuri</a:t>
            </a:r>
            <a:r>
              <a:rPr lang="ro-RO"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Înseamnă</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deșeurile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biodegradabile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provenite</a:t>
            </a:r>
            <a:r>
              <a:rPr lang="en-US" sz="2400" dirty="0">
                <a:latin typeface="Times New Roman" panose="02020603050405020304" pitchFamily="18" charset="0"/>
                <a:cs typeface="Times New Roman" panose="02020603050405020304" pitchFamily="18" charset="0"/>
              </a:rPr>
              <a:t> din </a:t>
            </a:r>
            <a:r>
              <a:rPr lang="en-US" sz="2400" dirty="0" err="1">
                <a:latin typeface="Times New Roman" panose="02020603050405020304" pitchFamily="18" charset="0"/>
                <a:cs typeface="Times New Roman" panose="02020603050405020304" pitchFamily="18" charset="0"/>
              </a:rPr>
              <a:t>grădini</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și</a:t>
            </a:r>
            <a:r>
              <a:rPr lang="ro-RO" sz="2400" dirty="0" smtClean="0">
                <a:latin typeface="Times New Roman" panose="02020603050405020304" pitchFamily="18" charset="0"/>
                <a:cs typeface="Times New Roman" panose="02020603050405020304" pitchFamily="18" charset="0"/>
              </a:rPr>
              <a:t> </a:t>
            </a:r>
            <a:r>
              <a:rPr lang="it-IT" sz="2400" dirty="0" smtClean="0">
                <a:latin typeface="Times New Roman" panose="02020603050405020304" pitchFamily="18" charset="0"/>
                <a:cs typeface="Times New Roman" panose="02020603050405020304" pitchFamily="18" charset="0"/>
              </a:rPr>
              <a:t>parcuri</a:t>
            </a:r>
            <a:r>
              <a:rPr lang="it-IT" sz="2400" dirty="0">
                <a:latin typeface="Times New Roman" panose="02020603050405020304" pitchFamily="18" charset="0"/>
                <a:cs typeface="Times New Roman" panose="02020603050405020304" pitchFamily="18" charset="0"/>
              </a:rPr>
              <a:t>, deșeurile alimentare sau cele provenite din </a:t>
            </a:r>
            <a:r>
              <a:rPr lang="it-IT" sz="2400" dirty="0" smtClean="0">
                <a:latin typeface="Times New Roman" panose="02020603050405020304" pitchFamily="18" charset="0"/>
                <a:cs typeface="Times New Roman" panose="02020603050405020304" pitchFamily="18" charset="0"/>
              </a:rPr>
              <a:t>bucătăriile</a:t>
            </a:r>
            <a:r>
              <a:rPr lang="ro-RO"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gospodăriilor</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private, </a:t>
            </a:r>
            <a:r>
              <a:rPr lang="en-US" sz="2400" dirty="0" err="1">
                <a:latin typeface="Times New Roman" panose="02020603050405020304" pitchFamily="18" charset="0"/>
                <a:cs typeface="Times New Roman" panose="02020603050405020304" pitchFamily="18" charset="0"/>
              </a:rPr>
              <a:t>restaurantelor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firmelor</a:t>
            </a:r>
            <a:r>
              <a:rPr lang="en-US" sz="2400" dirty="0">
                <a:latin typeface="Times New Roman" panose="02020603050405020304" pitchFamily="18" charset="0"/>
                <a:cs typeface="Times New Roman" panose="02020603050405020304" pitchFamily="18" charset="0"/>
              </a:rPr>
              <a:t> de catering </a:t>
            </a:r>
            <a:r>
              <a:rPr lang="en-US" sz="2400" dirty="0" err="1" smtClean="0">
                <a:latin typeface="Times New Roman" panose="02020603050405020304" pitchFamily="18" charset="0"/>
                <a:cs typeface="Times New Roman" panose="02020603050405020304" pitchFamily="18" charset="0"/>
              </a:rPr>
              <a:t>ori</a:t>
            </a:r>
            <a:r>
              <a:rPr lang="ro-RO" sz="2400" dirty="0" smtClean="0">
                <a:latin typeface="Times New Roman" panose="02020603050405020304" pitchFamily="18" charset="0"/>
                <a:cs typeface="Times New Roman" panose="02020603050405020304" pitchFamily="18" charset="0"/>
              </a:rPr>
              <a:t> </a:t>
            </a:r>
            <a:r>
              <a:rPr lang="it-IT" sz="2400" dirty="0" smtClean="0">
                <a:latin typeface="Times New Roman" panose="02020603050405020304" pitchFamily="18" charset="0"/>
                <a:cs typeface="Times New Roman" panose="02020603050405020304" pitchFamily="18" charset="0"/>
              </a:rPr>
              <a:t>din </a:t>
            </a:r>
            <a:r>
              <a:rPr lang="it-IT" sz="2400" dirty="0">
                <a:latin typeface="Times New Roman" panose="02020603050405020304" pitchFamily="18" charset="0"/>
                <a:cs typeface="Times New Roman" panose="02020603050405020304" pitchFamily="18" charset="0"/>
              </a:rPr>
              <a:t>magazine de vânzare cu amănuntul, compatibile </a:t>
            </a:r>
            <a:r>
              <a:rPr lang="it-IT" sz="2400" dirty="0" smtClean="0">
                <a:latin typeface="Times New Roman" panose="02020603050405020304" pitchFamily="18" charset="0"/>
                <a:cs typeface="Times New Roman" panose="02020603050405020304" pitchFamily="18" charset="0"/>
              </a:rPr>
              <a:t>cu</a:t>
            </a:r>
            <a:r>
              <a:rPr lang="ro-RO" sz="2400" dirty="0" smtClean="0">
                <a:latin typeface="Times New Roman" panose="02020603050405020304" pitchFamily="18" charset="0"/>
                <a:cs typeface="Times New Roman" panose="02020603050405020304" pitchFamily="18" charset="0"/>
              </a:rPr>
              <a:t> </a:t>
            </a:r>
            <a:r>
              <a:rPr lang="it-IT" sz="2400" dirty="0" smtClean="0">
                <a:latin typeface="Times New Roman" panose="02020603050405020304" pitchFamily="18" charset="0"/>
                <a:cs typeface="Times New Roman" panose="02020603050405020304" pitchFamily="18" charset="0"/>
              </a:rPr>
              <a:t>deșeurile </a:t>
            </a:r>
            <a:r>
              <a:rPr lang="it-IT" sz="2400" dirty="0">
                <a:latin typeface="Times New Roman" panose="02020603050405020304" pitchFamily="18" charset="0"/>
                <a:cs typeface="Times New Roman" panose="02020603050405020304" pitchFamily="18" charset="0"/>
              </a:rPr>
              <a:t>provenite din unitățile de prelucrare a </a:t>
            </a:r>
            <a:r>
              <a:rPr lang="it-IT" sz="2400" dirty="0" smtClean="0">
                <a:latin typeface="Times New Roman" panose="02020603050405020304" pitchFamily="18" charset="0"/>
                <a:cs typeface="Times New Roman" panose="02020603050405020304" pitchFamily="18" charset="0"/>
              </a:rPr>
              <a:t>produselor</a:t>
            </a:r>
            <a:r>
              <a:rPr lang="ro-RO"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alimentare</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Legea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nr</a:t>
            </a:r>
            <a:r>
              <a:rPr lang="en-US" sz="2400" i="1" dirty="0">
                <a:latin typeface="Times New Roman" panose="02020603050405020304" pitchFamily="18" charset="0"/>
                <a:cs typeface="Times New Roman" panose="02020603050405020304" pitchFamily="18" charset="0"/>
              </a:rPr>
              <a:t>. 211/2011 </a:t>
            </a:r>
            <a:r>
              <a:rPr lang="en-US" sz="2400" i="1" dirty="0" err="1">
                <a:latin typeface="Times New Roman" panose="02020603050405020304" pitchFamily="18" charset="0"/>
                <a:cs typeface="Times New Roman" panose="02020603050405020304" pitchFamily="18" charset="0"/>
              </a:rPr>
              <a:t>privind</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regimul</a:t>
            </a:r>
            <a:r>
              <a:rPr lang="en-US" sz="2400" i="1" dirty="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deșeurilor</a:t>
            </a:r>
            <a:r>
              <a:rPr lang="ro-RO" sz="2400" i="1" dirty="0" smtClean="0">
                <a:latin typeface="Times New Roman" panose="02020603050405020304" pitchFamily="18" charset="0"/>
                <a:cs typeface="Times New Roman" panose="02020603050405020304" pitchFamily="18" charset="0"/>
              </a:rPr>
              <a:t> </a:t>
            </a:r>
            <a:r>
              <a:rPr lang="it-IT" sz="2400" i="1" dirty="0" smtClean="0">
                <a:latin typeface="Times New Roman" panose="02020603050405020304" pitchFamily="18" charset="0"/>
                <a:cs typeface="Times New Roman" panose="02020603050405020304" pitchFamily="18" charset="0"/>
              </a:rPr>
              <a:t>republicată</a:t>
            </a:r>
            <a:r>
              <a:rPr lang="it-IT" sz="2400" i="1" dirty="0">
                <a:latin typeface="Times New Roman" panose="02020603050405020304" pitchFamily="18" charset="0"/>
                <a:cs typeface="Times New Roman" panose="02020603050405020304" pitchFamily="18" charset="0"/>
              </a:rPr>
              <a:t>, cu modificările și completările ulterioare, </a:t>
            </a:r>
            <a:r>
              <a:rPr lang="it-IT" sz="2400" i="1" dirty="0" smtClean="0">
                <a:latin typeface="Times New Roman" panose="02020603050405020304" pitchFamily="18" charset="0"/>
                <a:cs typeface="Times New Roman" panose="02020603050405020304" pitchFamily="18" charset="0"/>
              </a:rPr>
              <a:t>Anexa</a:t>
            </a:r>
            <a:r>
              <a:rPr lang="ro-RO"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nr</a:t>
            </a:r>
            <a:r>
              <a:rPr lang="en-US" sz="2400" i="1" dirty="0">
                <a:latin typeface="Times New Roman" panose="02020603050405020304" pitchFamily="18" charset="0"/>
                <a:cs typeface="Times New Roman" panose="02020603050405020304" pitchFamily="18" charset="0"/>
              </a:rPr>
              <a:t>. 1</a:t>
            </a:r>
            <a:r>
              <a:rPr lang="en-US" sz="2400" dirty="0">
                <a:latin typeface="Times New Roman" panose="02020603050405020304" pitchFamily="18" charset="0"/>
                <a:cs typeface="Times New Roman" panose="02020603050405020304" pitchFamily="18" charset="0"/>
              </a:rPr>
              <a:t>)</a:t>
            </a:r>
            <a:endParaRPr lang="ro-RO" altLang="en-US" sz="2400" b="1" dirty="0" smtClean="0">
              <a:solidFill>
                <a:schemeClr val="tx2"/>
              </a:solidFill>
              <a:latin typeface="Times New Roman" panose="02020603050405020304" pitchFamily="18" charset="0"/>
              <a:cs typeface="Times New Roman" panose="02020603050405020304" pitchFamily="18" charset="0"/>
            </a:endParaRPr>
          </a:p>
          <a:p>
            <a:pPr algn="just">
              <a:spcBef>
                <a:spcPct val="0"/>
              </a:spcBef>
              <a:buClrTx/>
              <a:buSzTx/>
            </a:pPr>
            <a:endParaRPr lang="en-US" altLang="en-US" sz="2400" b="1" dirty="0">
              <a:solidFill>
                <a:schemeClr val="tx2"/>
              </a:solidFill>
              <a:latin typeface="Times New Roman" panose="02020603050405020304" pitchFamily="18" charset="0"/>
            </a:endParaRPr>
          </a:p>
          <a:p>
            <a:pPr algn="just" eaLnBrk="1" hangingPunct="1">
              <a:spcBef>
                <a:spcPct val="0"/>
              </a:spcBef>
              <a:buClrTx/>
              <a:buSzTx/>
              <a:buFontTx/>
              <a:buAutoNum type="arabicPeriod"/>
            </a:pPr>
            <a:endParaRPr lang="en-GB" altLang="en-US" sz="2400" b="1" dirty="0">
              <a:solidFill>
                <a:schemeClr val="tx2"/>
              </a:solidFill>
              <a:latin typeface="Times New Roman" panose="02020603050405020304" pitchFamily="18" charset="0"/>
            </a:endParaRPr>
          </a:p>
        </p:txBody>
      </p:sp>
    </p:spTree>
    <p:extLst>
      <p:ext uri="{BB962C8B-B14F-4D97-AF65-F5344CB8AC3E}">
        <p14:creationId xmlns:p14="http://schemas.microsoft.com/office/powerpoint/2010/main" val="3726542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DEȘEURI</a:t>
            </a:r>
            <a:endParaRPr lang="en-US" dirty="0"/>
          </a:p>
        </p:txBody>
      </p:sp>
      <p:sp>
        <p:nvSpPr>
          <p:cNvPr id="3" name="Rectangle 4"/>
          <p:cNvSpPr>
            <a:spLocks noChangeArrowheads="1"/>
          </p:cNvSpPr>
          <p:nvPr/>
        </p:nvSpPr>
        <p:spPr bwMode="auto">
          <a:xfrm>
            <a:off x="152400" y="1557338"/>
            <a:ext cx="854075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just"/>
            <a:r>
              <a:rPr lang="en-US" sz="2000" dirty="0" err="1">
                <a:latin typeface="Times New Roman" panose="02020603050405020304" pitchFamily="18" charset="0"/>
                <a:cs typeface="Times New Roman" panose="02020603050405020304" pitchFamily="18" charset="0"/>
              </a:rPr>
              <a:t>Deșeuri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inerte</a:t>
            </a:r>
            <a:r>
              <a:rPr lang="ro-RO"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Sunt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deşeuri</a:t>
            </a:r>
            <a:r>
              <a:rPr lang="en-US" sz="2000" dirty="0">
                <a:latin typeface="Times New Roman" panose="02020603050405020304" pitchFamily="18" charset="0"/>
                <a:cs typeface="Times New Roman" panose="02020603050405020304" pitchFamily="18" charset="0"/>
              </a:rPr>
              <a:t> care nu </a:t>
            </a:r>
            <a:r>
              <a:rPr lang="en-US" sz="2000" dirty="0" err="1">
                <a:latin typeface="Times New Roman" panose="02020603050405020304" pitchFamily="18" charset="0"/>
                <a:cs typeface="Times New Roman" panose="02020603050405020304" pitchFamily="18" charset="0"/>
              </a:rPr>
              <a:t>suferă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nici</a:t>
            </a:r>
            <a:r>
              <a:rPr lang="en-US" sz="2000" dirty="0">
                <a:latin typeface="Times New Roman" panose="02020603050405020304" pitchFamily="18" charset="0"/>
                <a:cs typeface="Times New Roman" panose="02020603050405020304" pitchFamily="18" charset="0"/>
              </a:rPr>
              <a:t> o </a:t>
            </a:r>
            <a:r>
              <a:rPr lang="en-US" sz="2000" dirty="0" err="1">
                <a:latin typeface="Times New Roman" panose="02020603050405020304" pitchFamily="18" charset="0"/>
                <a:cs typeface="Times New Roman" panose="02020603050405020304" pitchFamily="18" charset="0"/>
              </a:rPr>
              <a:t>transformare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semnificativă</a:t>
            </a:r>
            <a:r>
              <a:rPr lang="ro-RO"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fizică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chimică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biologică</a:t>
            </a:r>
            <a:r>
              <a:rPr lang="en-US" sz="2000" dirty="0">
                <a:latin typeface="Times New Roman" panose="02020603050405020304" pitchFamily="18" charset="0"/>
                <a:cs typeface="Times New Roman" panose="02020603050405020304" pitchFamily="18" charset="0"/>
              </a:rPr>
              <a:t>, nu se </a:t>
            </a:r>
            <a:r>
              <a:rPr lang="en-US" sz="2000" dirty="0" err="1">
                <a:latin typeface="Times New Roman" panose="02020603050405020304" pitchFamily="18" charset="0"/>
                <a:cs typeface="Times New Roman" panose="02020603050405020304" pitchFamily="18" charset="0"/>
              </a:rPr>
              <a:t>dizolvă</a:t>
            </a:r>
            <a:r>
              <a:rPr lang="en-US" sz="2000" dirty="0">
                <a:latin typeface="Times New Roman" panose="02020603050405020304" pitchFamily="18" charset="0"/>
                <a:cs typeface="Times New Roman" panose="02020603050405020304" pitchFamily="18" charset="0"/>
              </a:rPr>
              <a:t>, nu </a:t>
            </a:r>
            <a:r>
              <a:rPr lang="en-US" sz="2000" dirty="0" err="1">
                <a:latin typeface="Times New Roman" panose="02020603050405020304" pitchFamily="18" charset="0"/>
                <a:cs typeface="Times New Roman" panose="02020603050405020304" pitchFamily="18" charset="0"/>
              </a:rPr>
              <a:t>ard</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ori</a:t>
            </a:r>
            <a:r>
              <a:rPr lang="en-US" sz="2000" dirty="0">
                <a:latin typeface="Times New Roman" panose="02020603050405020304" pitchFamily="18" charset="0"/>
                <a:cs typeface="Times New Roman" panose="02020603050405020304" pitchFamily="18" charset="0"/>
              </a:rPr>
              <a:t> nu</a:t>
            </a:r>
            <a:r>
              <a:rPr lang="ro-RO"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reacţionează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în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nici</a:t>
            </a:r>
            <a:r>
              <a:rPr lang="en-US" sz="2000" dirty="0">
                <a:latin typeface="Times New Roman" panose="02020603050405020304" pitchFamily="18" charset="0"/>
                <a:cs typeface="Times New Roman" panose="02020603050405020304" pitchFamily="18" charset="0"/>
              </a:rPr>
              <a:t> un </a:t>
            </a:r>
            <a:r>
              <a:rPr lang="en-US" sz="2000" dirty="0" err="1">
                <a:latin typeface="Times New Roman" panose="02020603050405020304" pitchFamily="18" charset="0"/>
                <a:cs typeface="Times New Roman" panose="02020603050405020304" pitchFamily="18" charset="0"/>
              </a:rPr>
              <a:t>fel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fizic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chimic</a:t>
            </a:r>
            <a:r>
              <a:rPr lang="en-US" sz="2000" dirty="0">
                <a:latin typeface="Times New Roman" panose="02020603050405020304" pitchFamily="18" charset="0"/>
                <a:cs typeface="Times New Roman" panose="02020603050405020304" pitchFamily="18" charset="0"/>
              </a:rPr>
              <a:t>, nu </a:t>
            </a:r>
            <a:r>
              <a:rPr lang="en-US" sz="2000" dirty="0" err="1">
                <a:latin typeface="Times New Roman" panose="02020603050405020304" pitchFamily="18" charset="0"/>
                <a:cs typeface="Times New Roman" panose="02020603050405020304" pitchFamily="18" charset="0"/>
              </a:rPr>
              <a:t>sunt</a:t>
            </a:r>
            <a:r>
              <a:rPr lang="ro-RO"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biodegradabile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şi</a:t>
            </a:r>
            <a:r>
              <a:rPr lang="en-US" sz="2000" dirty="0">
                <a:latin typeface="Times New Roman" panose="02020603050405020304" pitchFamily="18" charset="0"/>
                <a:cs typeface="Times New Roman" panose="02020603050405020304" pitchFamily="18" charset="0"/>
              </a:rPr>
              <a:t> nu </a:t>
            </a:r>
            <a:r>
              <a:rPr lang="en-US" sz="2000" dirty="0" err="1">
                <a:latin typeface="Times New Roman" panose="02020603050405020304" pitchFamily="18" charset="0"/>
                <a:cs typeface="Times New Roman" panose="02020603050405020304" pitchFamily="18" charset="0"/>
              </a:rPr>
              <a:t>afectează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materialele</a:t>
            </a:r>
            <a:r>
              <a:rPr lang="en-US" sz="2000" dirty="0">
                <a:latin typeface="Times New Roman" panose="02020603050405020304" pitchFamily="18" charset="0"/>
                <a:cs typeface="Times New Roman" panose="02020603050405020304" pitchFamily="18" charset="0"/>
              </a:rPr>
              <a:t> cu care vin </a:t>
            </a:r>
            <a:r>
              <a:rPr lang="en-US" sz="2000" dirty="0" err="1">
                <a:latin typeface="Times New Roman" panose="02020603050405020304" pitchFamily="18" charset="0"/>
                <a:cs typeface="Times New Roman" panose="02020603050405020304" pitchFamily="18" charset="0"/>
              </a:rPr>
              <a:t>în</a:t>
            </a:r>
            <a:r>
              <a:rPr lang="ro-RO"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contact </a:t>
            </a:r>
            <a:r>
              <a:rPr lang="en-US" sz="2000" dirty="0" err="1">
                <a:latin typeface="Times New Roman" panose="02020603050405020304" pitchFamily="18" charset="0"/>
                <a:cs typeface="Times New Roman" panose="02020603050405020304" pitchFamily="18" charset="0"/>
              </a:rPr>
              <a:t>într</a:t>
            </a:r>
            <a:r>
              <a:rPr lang="en-US" sz="2000" dirty="0">
                <a:latin typeface="Times New Roman" panose="02020603050405020304" pitchFamily="18" charset="0"/>
                <a:cs typeface="Times New Roman" panose="02020603050405020304" pitchFamily="18" charset="0"/>
              </a:rPr>
              <a:t>-un mod care </a:t>
            </a:r>
            <a:r>
              <a:rPr lang="en-US" sz="2000" dirty="0" err="1">
                <a:latin typeface="Times New Roman" panose="02020603050405020304" pitchFamily="18" charset="0"/>
                <a:cs typeface="Times New Roman" panose="02020603050405020304" pitchFamily="18" charset="0"/>
              </a:rPr>
              <a:t>să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poată</a:t>
            </a:r>
            <a:r>
              <a:rPr lang="en-US" sz="2000" dirty="0">
                <a:latin typeface="Times New Roman" panose="02020603050405020304" pitchFamily="18" charset="0"/>
                <a:cs typeface="Times New Roman" panose="02020603050405020304" pitchFamily="18" charset="0"/>
              </a:rPr>
              <a:t> duce la </a:t>
            </a:r>
            <a:r>
              <a:rPr lang="en-US" sz="2000" dirty="0" err="1">
                <a:latin typeface="Times New Roman" panose="02020603050405020304" pitchFamily="18" charset="0"/>
                <a:cs typeface="Times New Roman" panose="02020603050405020304" pitchFamily="18" charset="0"/>
              </a:rPr>
              <a:t>poluarea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mediului</a:t>
            </a:r>
            <a:r>
              <a:rPr lang="ro-RO"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ori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dăuneze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sănătăţii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omului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Levigabilitatea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totală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şi</a:t>
            </a:r>
            <a:r>
              <a:rPr lang="ro-RO"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conţinutul</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poluanţi</a:t>
            </a:r>
            <a:r>
              <a:rPr lang="en-US" sz="2000" dirty="0">
                <a:latin typeface="Times New Roman" panose="02020603050405020304" pitchFamily="18" charset="0"/>
                <a:cs typeface="Times New Roman" panose="02020603050405020304" pitchFamily="18" charset="0"/>
              </a:rPr>
              <a:t> al </a:t>
            </a:r>
            <a:r>
              <a:rPr lang="en-US" sz="2000" dirty="0" err="1">
                <a:latin typeface="Times New Roman" panose="02020603050405020304" pitchFamily="18" charset="0"/>
                <a:cs typeface="Times New Roman" panose="02020603050405020304" pitchFamily="18" charset="0"/>
              </a:rPr>
              <a:t>deşeurilor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precum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şi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ecotoxicitatea</a:t>
            </a:r>
            <a:r>
              <a:rPr lang="ro-RO"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levigatului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trebuie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să</a:t>
            </a:r>
            <a:r>
              <a:rPr lang="en-US" sz="2000" dirty="0">
                <a:latin typeface="Times New Roman" panose="02020603050405020304" pitchFamily="18" charset="0"/>
                <a:cs typeface="Times New Roman" panose="02020603050405020304" pitchFamily="18" charset="0"/>
              </a:rPr>
              <a:t> fie </a:t>
            </a:r>
            <a:r>
              <a:rPr lang="en-US" sz="2000" dirty="0" err="1">
                <a:latin typeface="Times New Roman" panose="02020603050405020304" pitchFamily="18" charset="0"/>
                <a:cs typeface="Times New Roman" panose="02020603050405020304" pitchFamily="18" charset="0"/>
              </a:rPr>
              <a:t>nesemnificative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şi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în</a:t>
            </a:r>
            <a:r>
              <a:rPr lang="en-US" sz="2000" dirty="0">
                <a:latin typeface="Times New Roman" panose="02020603050405020304" pitchFamily="18" charset="0"/>
                <a:cs typeface="Times New Roman" panose="02020603050405020304" pitchFamily="18" charset="0"/>
              </a:rPr>
              <a:t> special, </a:t>
            </a:r>
            <a:r>
              <a:rPr lang="en-US" sz="2000" dirty="0" err="1">
                <a:latin typeface="Times New Roman" panose="02020603050405020304" pitchFamily="18" charset="0"/>
                <a:cs typeface="Times New Roman" panose="02020603050405020304" pitchFamily="18" charset="0"/>
              </a:rPr>
              <a:t>să</a:t>
            </a:r>
            <a:r>
              <a:rPr lang="en-US" sz="2000" dirty="0">
                <a:latin typeface="Times New Roman" panose="02020603050405020304" pitchFamily="18" charset="0"/>
                <a:cs typeface="Times New Roman" panose="02020603050405020304" pitchFamily="18" charset="0"/>
              </a:rPr>
              <a:t> nu</a:t>
            </a:r>
            <a:r>
              <a:rPr lang="ro-RO"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pericliteze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calitatea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apei</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suprafaţă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şi</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subterane</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HG </a:t>
            </a:r>
            <a:r>
              <a:rPr lang="en-US" sz="2000" i="1" dirty="0" err="1">
                <a:latin typeface="Times New Roman" panose="02020603050405020304" pitchFamily="18" charset="0"/>
                <a:cs typeface="Times New Roman" panose="02020603050405020304" pitchFamily="18" charset="0"/>
              </a:rPr>
              <a:t>nr</a:t>
            </a:r>
            <a:r>
              <a:rPr lang="en-US" sz="2000" i="1" dirty="0">
                <a:latin typeface="Times New Roman" panose="02020603050405020304" pitchFamily="18" charset="0"/>
                <a:cs typeface="Times New Roman" panose="02020603050405020304" pitchFamily="18" charset="0"/>
              </a:rPr>
              <a:t>.</a:t>
            </a:r>
            <a:r>
              <a:rPr lang="ro-RO" sz="2000" i="1"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349/2005 </a:t>
            </a:r>
            <a:r>
              <a:rPr lang="en-US" sz="2000" i="1" dirty="0" err="1">
                <a:latin typeface="Times New Roman" panose="02020603050405020304" pitchFamily="18" charset="0"/>
                <a:cs typeface="Times New Roman" panose="02020603050405020304" pitchFamily="18" charset="0"/>
              </a:rPr>
              <a:t>privind</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depozitarea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deşeurilor</a:t>
            </a:r>
            <a:r>
              <a:rPr lang="en-US" sz="2000" i="1" dirty="0">
                <a:latin typeface="Times New Roman" panose="02020603050405020304" pitchFamily="18" charset="0"/>
                <a:cs typeface="Times New Roman" panose="02020603050405020304" pitchFamily="18" charset="0"/>
              </a:rPr>
              <a:t>, cu </a:t>
            </a:r>
            <a:r>
              <a:rPr lang="en-US" sz="2000" i="1" dirty="0" err="1">
                <a:latin typeface="Times New Roman" panose="02020603050405020304" pitchFamily="18" charset="0"/>
                <a:cs typeface="Times New Roman" panose="02020603050405020304" pitchFamily="18" charset="0"/>
              </a:rPr>
              <a:t>modificările</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și</a:t>
            </a:r>
            <a:r>
              <a:rPr lang="ro-RO" sz="2000" i="1" dirty="0">
                <a:latin typeface="Times New Roman" panose="02020603050405020304" pitchFamily="18" charset="0"/>
                <a:cs typeface="Times New Roman" panose="02020603050405020304" pitchFamily="18" charset="0"/>
              </a:rPr>
              <a:t> </a:t>
            </a:r>
            <a:r>
              <a:rPr lang="it-IT" sz="2000" i="1" dirty="0">
                <a:latin typeface="Times New Roman" panose="02020603050405020304" pitchFamily="18" charset="0"/>
                <a:cs typeface="Times New Roman" panose="02020603050405020304" pitchFamily="18" charset="0"/>
              </a:rPr>
              <a:t>completările ulterioare</a:t>
            </a:r>
            <a:r>
              <a:rPr lang="it-IT" sz="2000" dirty="0">
                <a:latin typeface="Times New Roman" panose="02020603050405020304" pitchFamily="18" charset="0"/>
                <a:cs typeface="Times New Roman" panose="02020603050405020304" pitchFamily="18" charset="0"/>
              </a:rPr>
              <a:t>, </a:t>
            </a:r>
            <a:r>
              <a:rPr lang="it-IT" sz="2000" i="1" dirty="0">
                <a:latin typeface="Times New Roman" panose="02020603050405020304" pitchFamily="18" charset="0"/>
                <a:cs typeface="Times New Roman" panose="02020603050405020304" pitchFamily="18" charset="0"/>
              </a:rPr>
              <a:t>Anexa nr. 1</a:t>
            </a:r>
            <a:r>
              <a:rPr lang="it-IT" sz="2000" dirty="0" smtClean="0">
                <a:latin typeface="Times New Roman" panose="02020603050405020304" pitchFamily="18" charset="0"/>
                <a:cs typeface="Times New Roman" panose="02020603050405020304" pitchFamily="18" charset="0"/>
              </a:rPr>
              <a:t>)</a:t>
            </a:r>
            <a:endParaRPr lang="ro-RO" sz="2000" dirty="0" smtClean="0">
              <a:latin typeface="Times New Roman" panose="02020603050405020304" pitchFamily="18" charset="0"/>
              <a:cs typeface="Times New Roman" panose="02020603050405020304" pitchFamily="18" charset="0"/>
            </a:endParaRPr>
          </a:p>
          <a:p>
            <a:pPr algn="just"/>
            <a:endParaRPr lang="en-US" altLang="en-US" sz="2000" b="1" dirty="0">
              <a:solidFill>
                <a:schemeClr val="tx2"/>
              </a:solidFill>
              <a:latin typeface="Times New Roman" panose="02020603050405020304" pitchFamily="18" charset="0"/>
              <a:cs typeface="Times New Roman" panose="02020603050405020304" pitchFamily="18" charset="0"/>
            </a:endParaRPr>
          </a:p>
          <a:p>
            <a:pPr algn="just"/>
            <a:r>
              <a:rPr lang="en-US" sz="2000" dirty="0" err="1" smtClean="0">
                <a:latin typeface="Times New Roman" panose="02020603050405020304" pitchFamily="18" charset="0"/>
                <a:cs typeface="Times New Roman" panose="02020603050405020304" pitchFamily="18" charset="0"/>
              </a:rPr>
              <a:t>Deșeuri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biodegradabile</a:t>
            </a:r>
            <a:r>
              <a:rPr lang="ro-RO"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Sunt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deşeuri</a:t>
            </a:r>
            <a:r>
              <a:rPr lang="en-US" sz="2000" dirty="0">
                <a:latin typeface="Times New Roman" panose="02020603050405020304" pitchFamily="18" charset="0"/>
                <a:cs typeface="Times New Roman" panose="02020603050405020304" pitchFamily="18" charset="0"/>
              </a:rPr>
              <a:t> care </a:t>
            </a:r>
            <a:r>
              <a:rPr lang="en-US" sz="2000" dirty="0" err="1">
                <a:latin typeface="Times New Roman" panose="02020603050405020304" pitchFamily="18" charset="0"/>
                <a:cs typeface="Times New Roman" panose="02020603050405020304" pitchFamily="18" charset="0"/>
              </a:rPr>
              <a:t>suferă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descompuneri</a:t>
            </a:r>
            <a:r>
              <a:rPr lang="en-US" sz="2000" dirty="0">
                <a:latin typeface="Times New Roman" panose="02020603050405020304" pitchFamily="18" charset="0"/>
                <a:cs typeface="Times New Roman" panose="02020603050405020304" pitchFamily="18" charset="0"/>
              </a:rPr>
              <a:t> anaerobe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aerobe</a:t>
            </a:r>
            <a:r>
              <a:rPr lang="en-US" sz="2000" dirty="0" smtClean="0">
                <a:latin typeface="Times New Roman" panose="02020603050405020304" pitchFamily="18" charset="0"/>
                <a:cs typeface="Times New Roman" panose="02020603050405020304" pitchFamily="18" charset="0"/>
              </a:rPr>
              <a:t>,</a:t>
            </a:r>
            <a:r>
              <a:rPr lang="ro-RO"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cum </a:t>
            </a:r>
            <a:r>
              <a:rPr lang="en-US" sz="2000" dirty="0" err="1">
                <a:latin typeface="Times New Roman" panose="02020603050405020304" pitchFamily="18" charset="0"/>
                <a:cs typeface="Times New Roman" panose="02020603050405020304" pitchFamily="18" charset="0"/>
              </a:rPr>
              <a:t>ar</a:t>
            </a:r>
            <a:r>
              <a:rPr lang="en-US" sz="2000" dirty="0">
                <a:latin typeface="Times New Roman" panose="02020603050405020304" pitchFamily="18" charset="0"/>
                <a:cs typeface="Times New Roman" panose="02020603050405020304" pitchFamily="18" charset="0"/>
              </a:rPr>
              <a:t> fi </a:t>
            </a:r>
            <a:r>
              <a:rPr lang="en-US" sz="2000" dirty="0" err="1">
                <a:latin typeface="Times New Roman" panose="02020603050405020304" pitchFamily="18" charset="0"/>
                <a:cs typeface="Times New Roman" panose="02020603050405020304" pitchFamily="18" charset="0"/>
              </a:rPr>
              <a:t>deşeurile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alimentare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ori</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grădină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hârtia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şi</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cartonul</a:t>
            </a:r>
            <a:r>
              <a:rPr lang="ro-RO" sz="2000" dirty="0" smtClean="0">
                <a:latin typeface="Times New Roman" panose="02020603050405020304" pitchFamily="18" charset="0"/>
                <a:cs typeface="Times New Roman" panose="02020603050405020304" pitchFamily="18" charset="0"/>
              </a:rPr>
              <a:t> </a:t>
            </a:r>
            <a:r>
              <a:rPr lang="en-US" sz="2000" i="1" dirty="0" smtClean="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HG </a:t>
            </a:r>
            <a:r>
              <a:rPr lang="en-US" sz="2000" i="1" dirty="0" err="1">
                <a:latin typeface="Times New Roman" panose="02020603050405020304" pitchFamily="18" charset="0"/>
                <a:cs typeface="Times New Roman" panose="02020603050405020304" pitchFamily="18" charset="0"/>
              </a:rPr>
              <a:t>nr</a:t>
            </a:r>
            <a:r>
              <a:rPr lang="en-US" sz="2000" i="1" dirty="0">
                <a:latin typeface="Times New Roman" panose="02020603050405020304" pitchFamily="18" charset="0"/>
                <a:cs typeface="Times New Roman" panose="02020603050405020304" pitchFamily="18" charset="0"/>
              </a:rPr>
              <a:t>. 349/2005 </a:t>
            </a:r>
            <a:r>
              <a:rPr lang="en-US" sz="2000" i="1" dirty="0" err="1">
                <a:latin typeface="Times New Roman" panose="02020603050405020304" pitchFamily="18" charset="0"/>
                <a:cs typeface="Times New Roman" panose="02020603050405020304" pitchFamily="18" charset="0"/>
              </a:rPr>
              <a:t>privind</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depozitarea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deşeurilor</a:t>
            </a:r>
            <a:r>
              <a:rPr lang="en-US" sz="2000" i="1" dirty="0">
                <a:latin typeface="Times New Roman" panose="02020603050405020304" pitchFamily="18" charset="0"/>
                <a:cs typeface="Times New Roman" panose="02020603050405020304" pitchFamily="18" charset="0"/>
              </a:rPr>
              <a:t>, </a:t>
            </a:r>
            <a:r>
              <a:rPr lang="en-US" sz="2000" i="1" dirty="0" smtClean="0">
                <a:latin typeface="Times New Roman" panose="02020603050405020304" pitchFamily="18" charset="0"/>
                <a:cs typeface="Times New Roman" panose="02020603050405020304" pitchFamily="18" charset="0"/>
              </a:rPr>
              <a:t>cu</a:t>
            </a:r>
            <a:r>
              <a:rPr lang="ro-RO" sz="2000" i="1" dirty="0" smtClean="0">
                <a:latin typeface="Times New Roman" panose="02020603050405020304" pitchFamily="18" charset="0"/>
                <a:cs typeface="Times New Roman" panose="02020603050405020304" pitchFamily="18" charset="0"/>
              </a:rPr>
              <a:t> </a:t>
            </a:r>
            <a:r>
              <a:rPr lang="it-IT" sz="2000" i="1" dirty="0" smtClean="0">
                <a:latin typeface="Times New Roman" panose="02020603050405020304" pitchFamily="18" charset="0"/>
                <a:cs typeface="Times New Roman" panose="02020603050405020304" pitchFamily="18" charset="0"/>
              </a:rPr>
              <a:t>modificările </a:t>
            </a:r>
            <a:r>
              <a:rPr lang="it-IT" sz="2000" i="1" dirty="0">
                <a:latin typeface="Times New Roman" panose="02020603050405020304" pitchFamily="18" charset="0"/>
                <a:cs typeface="Times New Roman" panose="02020603050405020304" pitchFamily="18" charset="0"/>
              </a:rPr>
              <a:t>și completările ulterioare, Anexa nr. 1</a:t>
            </a:r>
            <a:r>
              <a:rPr lang="it-IT" sz="2000" i="1" dirty="0" smtClean="0">
                <a:latin typeface="Times New Roman" panose="02020603050405020304" pitchFamily="18" charset="0"/>
                <a:cs typeface="Times New Roman" panose="02020603050405020304" pitchFamily="18" charset="0"/>
              </a:rPr>
              <a:t>)</a:t>
            </a:r>
            <a:endParaRPr lang="ro-RO" sz="2000" i="1" dirty="0" smtClean="0">
              <a:latin typeface="Times New Roman" panose="02020603050405020304" pitchFamily="18" charset="0"/>
              <a:cs typeface="Times New Roman" panose="02020603050405020304" pitchFamily="18" charset="0"/>
            </a:endParaRPr>
          </a:p>
          <a:p>
            <a:pPr algn="just"/>
            <a:endParaRPr lang="it-IT" sz="2000" i="1" dirty="0"/>
          </a:p>
          <a:p>
            <a:pPr algn="just" eaLnBrk="1" hangingPunct="1">
              <a:spcBef>
                <a:spcPct val="0"/>
              </a:spcBef>
              <a:buClrTx/>
              <a:buSzTx/>
              <a:buFontTx/>
              <a:buAutoNum type="arabicPeriod"/>
            </a:pPr>
            <a:endParaRPr lang="en-GB" altLang="en-US" sz="2400" b="1" dirty="0">
              <a:solidFill>
                <a:schemeClr val="tx2"/>
              </a:solidFill>
              <a:latin typeface="Times New Roman" panose="02020603050405020304" pitchFamily="18" charset="0"/>
            </a:endParaRPr>
          </a:p>
        </p:txBody>
      </p:sp>
    </p:spTree>
    <p:extLst>
      <p:ext uri="{BB962C8B-B14F-4D97-AF65-F5344CB8AC3E}">
        <p14:creationId xmlns:p14="http://schemas.microsoft.com/office/powerpoint/2010/main" val="504906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DEȘEURI</a:t>
            </a:r>
            <a:endParaRPr lang="en-US" dirty="0"/>
          </a:p>
        </p:txBody>
      </p:sp>
      <p:sp>
        <p:nvSpPr>
          <p:cNvPr id="3" name="Rectangle 4"/>
          <p:cNvSpPr>
            <a:spLocks noChangeArrowheads="1"/>
          </p:cNvSpPr>
          <p:nvPr/>
        </p:nvSpPr>
        <p:spPr bwMode="auto">
          <a:xfrm>
            <a:off x="152400" y="1557338"/>
            <a:ext cx="854075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just"/>
            <a:r>
              <a:rPr lang="en-US" sz="2400" dirty="0" err="1">
                <a:latin typeface="Times New Roman" panose="02020603050405020304" pitchFamily="18" charset="0"/>
                <a:cs typeface="Times New Roman" panose="02020603050405020304" pitchFamily="18" charset="0"/>
              </a:rPr>
              <a:t>Deșeuri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menajere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Sunt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deşeuri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provenite</a:t>
            </a:r>
            <a:r>
              <a:rPr lang="en-US" sz="2400" dirty="0">
                <a:latin typeface="Times New Roman" panose="02020603050405020304" pitchFamily="18" charset="0"/>
                <a:cs typeface="Times New Roman" panose="02020603050405020304" pitchFamily="18" charset="0"/>
              </a:rPr>
              <a:t> din </a:t>
            </a:r>
            <a:r>
              <a:rPr lang="en-US" sz="2400" dirty="0" err="1">
                <a:latin typeface="Times New Roman" panose="02020603050405020304" pitchFamily="18" charset="0"/>
                <a:cs typeface="Times New Roman" panose="02020603050405020304" pitchFamily="18" charset="0"/>
              </a:rPr>
              <a:t>gospodării</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locuinţe</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inclusiv</a:t>
            </a:r>
            <a:r>
              <a:rPr lang="ro-RO"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fracţiile</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colectate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separat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şi</a:t>
            </a:r>
            <a:r>
              <a:rPr lang="en-US" sz="2400" dirty="0">
                <a:latin typeface="Times New Roman" panose="02020603050405020304" pitchFamily="18" charset="0"/>
                <a:cs typeface="Times New Roman" panose="02020603050405020304" pitchFamily="18" charset="0"/>
              </a:rPr>
              <a:t> care </a:t>
            </a:r>
            <a:r>
              <a:rPr lang="en-US" sz="2400" dirty="0" err="1">
                <a:latin typeface="Times New Roman" panose="02020603050405020304" pitchFamily="18" charset="0"/>
                <a:cs typeface="Times New Roman" panose="02020603050405020304" pitchFamily="18" charset="0"/>
              </a:rPr>
              <a:t>fac</a:t>
            </a:r>
            <a:r>
              <a:rPr lang="en-US" sz="2400" dirty="0">
                <a:latin typeface="Times New Roman" panose="02020603050405020304" pitchFamily="18" charset="0"/>
                <a:cs typeface="Times New Roman" panose="02020603050405020304" pitchFamily="18" charset="0"/>
              </a:rPr>
              <a:t> parte din </a:t>
            </a:r>
            <a:r>
              <a:rPr lang="en-US" sz="2400" dirty="0" err="1" smtClean="0">
                <a:latin typeface="Times New Roman" panose="02020603050405020304" pitchFamily="18" charset="0"/>
                <a:cs typeface="Times New Roman" panose="02020603050405020304" pitchFamily="18" charset="0"/>
              </a:rPr>
              <a:t>categoriile</a:t>
            </a:r>
            <a:r>
              <a:rPr lang="ro-RO"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15.01 </a:t>
            </a:r>
            <a:r>
              <a:rPr lang="en-US" sz="2400" dirty="0" err="1">
                <a:latin typeface="Times New Roman" panose="02020603050405020304" pitchFamily="18" charset="0"/>
                <a:cs typeface="Times New Roman" panose="02020603050405020304" pitchFamily="18" charset="0"/>
              </a:rPr>
              <a:t>şi</a:t>
            </a:r>
            <a:r>
              <a:rPr lang="en-US" sz="2400" dirty="0">
                <a:latin typeface="Times New Roman" panose="02020603050405020304" pitchFamily="18" charset="0"/>
                <a:cs typeface="Times New Roman" panose="02020603050405020304" pitchFamily="18" charset="0"/>
              </a:rPr>
              <a:t> 20 din </a:t>
            </a:r>
            <a:r>
              <a:rPr lang="en-US" sz="2400" dirty="0" err="1">
                <a:latin typeface="Times New Roman" panose="02020603050405020304" pitchFamily="18" charset="0"/>
                <a:cs typeface="Times New Roman" panose="02020603050405020304" pitchFamily="18" charset="0"/>
              </a:rPr>
              <a:t>anexa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nr</a:t>
            </a:r>
            <a:r>
              <a:rPr lang="en-US" sz="2400" dirty="0">
                <a:latin typeface="Times New Roman" panose="02020603050405020304" pitchFamily="18" charset="0"/>
                <a:cs typeface="Times New Roman" panose="02020603050405020304" pitchFamily="18" charset="0"/>
              </a:rPr>
              <a:t>. 2 la </a:t>
            </a:r>
            <a:r>
              <a:rPr lang="en-US" sz="2400" dirty="0" err="1">
                <a:latin typeface="Times New Roman" panose="02020603050405020304" pitchFamily="18" charset="0"/>
                <a:cs typeface="Times New Roman" panose="02020603050405020304" pitchFamily="18" charset="0"/>
              </a:rPr>
              <a:t>Hotărârea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Guvernului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nr</a:t>
            </a:r>
            <a:r>
              <a:rPr lang="en-US" sz="2400" dirty="0" smtClean="0">
                <a:latin typeface="Times New Roman" panose="02020603050405020304" pitchFamily="18" charset="0"/>
                <a:cs typeface="Times New Roman" panose="02020603050405020304" pitchFamily="18" charset="0"/>
              </a:rPr>
              <a:t>.</a:t>
            </a:r>
            <a:r>
              <a:rPr lang="ro-RO"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856/2002 </a:t>
            </a:r>
            <a:r>
              <a:rPr lang="en-US" sz="2400" dirty="0" err="1">
                <a:latin typeface="Times New Roman" panose="02020603050405020304" pitchFamily="18" charset="0"/>
                <a:cs typeface="Times New Roman" panose="02020603050405020304" pitchFamily="18" charset="0"/>
              </a:rPr>
              <a:t>privind</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evidenţa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gestiunii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deşeurilor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şi</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pentru</a:t>
            </a:r>
            <a:r>
              <a:rPr lang="ro-RO"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aprobarea</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listei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cuprinzând</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deşeurile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inclusiv</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deşeurile</a:t>
            </a:r>
            <a:r>
              <a:rPr lang="ro-RO"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periculoase</a:t>
            </a:r>
            <a:r>
              <a:rPr lang="en-US" sz="2400" dirty="0">
                <a:latin typeface="Times New Roman" panose="02020603050405020304" pitchFamily="18" charset="0"/>
                <a:cs typeface="Times New Roman" panose="02020603050405020304" pitchFamily="18" charset="0"/>
              </a:rPr>
              <a:t>, cu </a:t>
            </a:r>
            <a:r>
              <a:rPr lang="en-US" sz="2400" dirty="0" err="1">
                <a:latin typeface="Times New Roman" panose="02020603050405020304" pitchFamily="18" charset="0"/>
                <a:cs typeface="Times New Roman" panose="02020603050405020304" pitchFamily="18" charset="0"/>
              </a:rPr>
              <a:t>completările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ulterioare</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Ordinul</a:t>
            </a:r>
            <a:r>
              <a:rPr lang="en-US" sz="2400" i="1" dirty="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Președintelui</a:t>
            </a:r>
            <a:r>
              <a:rPr lang="ro-RO" sz="2400" i="1" dirty="0" smtClean="0">
                <a:latin typeface="Times New Roman" panose="02020603050405020304" pitchFamily="18" charset="0"/>
                <a:cs typeface="Times New Roman" panose="02020603050405020304" pitchFamily="18" charset="0"/>
              </a:rPr>
              <a:t> </a:t>
            </a:r>
            <a:r>
              <a:rPr lang="pt-BR" sz="2400" i="1" dirty="0" smtClean="0">
                <a:latin typeface="Times New Roman" panose="02020603050405020304" pitchFamily="18" charset="0"/>
                <a:cs typeface="Times New Roman" panose="02020603050405020304" pitchFamily="18" charset="0"/>
              </a:rPr>
              <a:t>ANRSC </a:t>
            </a:r>
            <a:r>
              <a:rPr lang="pt-BR" sz="2400" i="1" dirty="0">
                <a:latin typeface="Times New Roman" panose="02020603050405020304" pitchFamily="18" charset="0"/>
                <a:cs typeface="Times New Roman" panose="02020603050405020304" pitchFamily="18" charset="0"/>
              </a:rPr>
              <a:t>nr. 82 /2015 privind aprobarea </a:t>
            </a:r>
            <a:r>
              <a:rPr lang="pt-BR" sz="2400" i="1" dirty="0" smtClean="0">
                <a:latin typeface="Times New Roman" panose="02020603050405020304" pitchFamily="18" charset="0"/>
                <a:cs typeface="Times New Roman" panose="02020603050405020304" pitchFamily="18" charset="0"/>
              </a:rPr>
              <a:t>Regulamentului-cadru</a:t>
            </a:r>
            <a:r>
              <a:rPr lang="ro-RO" sz="2400" i="1"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al </a:t>
            </a:r>
            <a:r>
              <a:rPr lang="en-US" sz="2400" i="1" dirty="0" err="1">
                <a:latin typeface="Times New Roman" panose="02020603050405020304" pitchFamily="18" charset="0"/>
                <a:cs typeface="Times New Roman" panose="02020603050405020304" pitchFamily="18" charset="0"/>
              </a:rPr>
              <a:t>serviciului</a:t>
            </a:r>
            <a:r>
              <a:rPr lang="en-US" sz="2400" i="1" dirty="0">
                <a:latin typeface="Times New Roman" panose="02020603050405020304" pitchFamily="18" charset="0"/>
                <a:cs typeface="Times New Roman" panose="02020603050405020304" pitchFamily="18" charset="0"/>
              </a:rPr>
              <a:t> de </a:t>
            </a:r>
            <a:r>
              <a:rPr lang="en-US" sz="2400" i="1" dirty="0" err="1">
                <a:latin typeface="Times New Roman" panose="02020603050405020304" pitchFamily="18" charset="0"/>
                <a:cs typeface="Times New Roman" panose="02020603050405020304" pitchFamily="18" charset="0"/>
              </a:rPr>
              <a:t>salubrizare</a:t>
            </a:r>
            <a:r>
              <a:rPr lang="en-US" sz="2400" i="1" dirty="0">
                <a:latin typeface="Times New Roman" panose="02020603050405020304" pitchFamily="18" charset="0"/>
                <a:cs typeface="Times New Roman" panose="02020603050405020304" pitchFamily="18" charset="0"/>
              </a:rPr>
              <a:t> a </a:t>
            </a:r>
            <a:r>
              <a:rPr lang="en-US" sz="2400" i="1" dirty="0" err="1">
                <a:latin typeface="Times New Roman" panose="02020603050405020304" pitchFamily="18" charset="0"/>
                <a:cs typeface="Times New Roman" panose="02020603050405020304" pitchFamily="18" charset="0"/>
              </a:rPr>
              <a:t>localităţilor</a:t>
            </a:r>
            <a:r>
              <a:rPr lang="en-US" sz="2400" i="1" dirty="0">
                <a:latin typeface="Times New Roman" panose="02020603050405020304" pitchFamily="18" charset="0"/>
                <a:cs typeface="Times New Roman" panose="02020603050405020304" pitchFamily="18" charset="0"/>
              </a:rPr>
              <a:t>, art.4</a:t>
            </a:r>
            <a:r>
              <a:rPr lang="en-US" sz="2400" dirty="0">
                <a:latin typeface="Times New Roman" panose="02020603050405020304" pitchFamily="18" charset="0"/>
                <a:cs typeface="Times New Roman" panose="02020603050405020304" pitchFamily="18" charset="0"/>
              </a:rPr>
              <a:t>)</a:t>
            </a:r>
          </a:p>
          <a:p>
            <a:pPr algn="just"/>
            <a:r>
              <a:rPr lang="en-US" sz="2400" dirty="0" err="1">
                <a:latin typeface="Times New Roman" panose="02020603050405020304" pitchFamily="18" charset="0"/>
                <a:cs typeface="Times New Roman" panose="02020603050405020304" pitchFamily="18" charset="0"/>
              </a:rPr>
              <a:t>Deșeuri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municipale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Sunt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deşeuri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menajere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alte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deşeuri</a:t>
            </a:r>
            <a:r>
              <a:rPr lang="en-US" sz="2400" dirty="0">
                <a:latin typeface="Times New Roman" panose="02020603050405020304" pitchFamily="18" charset="0"/>
                <a:cs typeface="Times New Roman" panose="02020603050405020304" pitchFamily="18" charset="0"/>
              </a:rPr>
              <a:t>, care, </a:t>
            </a:r>
            <a:r>
              <a:rPr lang="en-US" sz="2400" dirty="0" err="1">
                <a:latin typeface="Times New Roman" panose="02020603050405020304" pitchFamily="18" charset="0"/>
                <a:cs typeface="Times New Roman" panose="02020603050405020304" pitchFamily="18" charset="0"/>
              </a:rPr>
              <a:t>prin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natură</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sau</a:t>
            </a:r>
            <a:r>
              <a:rPr lang="ro-RO"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compoziţie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sunt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similare</a:t>
            </a:r>
            <a:r>
              <a:rPr lang="en-US" sz="2400" dirty="0">
                <a:latin typeface="Times New Roman" panose="02020603050405020304" pitchFamily="18" charset="0"/>
                <a:cs typeface="Times New Roman" panose="02020603050405020304" pitchFamily="18" charset="0"/>
              </a:rPr>
              <a:t> cu </a:t>
            </a:r>
            <a:r>
              <a:rPr lang="en-US" sz="2400" dirty="0" err="1">
                <a:latin typeface="Times New Roman" panose="02020603050405020304" pitchFamily="18" charset="0"/>
                <a:cs typeface="Times New Roman" panose="02020603050405020304" pitchFamily="18" charset="0"/>
              </a:rPr>
              <a:t>deşeurile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menajere</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HG </a:t>
            </a:r>
            <a:r>
              <a:rPr lang="en-US" sz="2400" i="1" dirty="0" err="1">
                <a:latin typeface="Times New Roman" panose="02020603050405020304" pitchFamily="18" charset="0"/>
                <a:cs typeface="Times New Roman" panose="02020603050405020304" pitchFamily="18" charset="0"/>
              </a:rPr>
              <a:t>nr</a:t>
            </a:r>
            <a:r>
              <a:rPr lang="en-US" sz="2400" i="1" dirty="0" smtClean="0">
                <a:latin typeface="Times New Roman" panose="02020603050405020304" pitchFamily="18" charset="0"/>
                <a:cs typeface="Times New Roman" panose="02020603050405020304" pitchFamily="18" charset="0"/>
              </a:rPr>
              <a:t>.</a:t>
            </a:r>
            <a:r>
              <a:rPr lang="ro-RO" sz="2400" i="1"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349/2005 </a:t>
            </a:r>
            <a:r>
              <a:rPr lang="en-US" sz="2400" i="1" dirty="0" err="1">
                <a:latin typeface="Times New Roman" panose="02020603050405020304" pitchFamily="18" charset="0"/>
                <a:cs typeface="Times New Roman" panose="02020603050405020304" pitchFamily="18" charset="0"/>
              </a:rPr>
              <a:t>privind</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depozitarea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deşeurilor</a:t>
            </a:r>
            <a:r>
              <a:rPr lang="en-US" sz="2400" i="1" dirty="0">
                <a:latin typeface="Times New Roman" panose="02020603050405020304" pitchFamily="18" charset="0"/>
                <a:cs typeface="Times New Roman" panose="02020603050405020304" pitchFamily="18" charset="0"/>
              </a:rPr>
              <a:t>, cu </a:t>
            </a:r>
            <a:r>
              <a:rPr lang="en-US" sz="2400" i="1" dirty="0" err="1">
                <a:latin typeface="Times New Roman" panose="02020603050405020304" pitchFamily="18" charset="0"/>
                <a:cs typeface="Times New Roman" panose="02020603050405020304" pitchFamily="18" charset="0"/>
              </a:rPr>
              <a:t>modificările</a:t>
            </a:r>
            <a:r>
              <a:rPr lang="en-US" sz="2400" i="1" dirty="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și</a:t>
            </a:r>
            <a:r>
              <a:rPr lang="ro-RO" sz="2400" i="1" dirty="0" smtClean="0">
                <a:latin typeface="Times New Roman" panose="02020603050405020304" pitchFamily="18" charset="0"/>
                <a:cs typeface="Times New Roman" panose="02020603050405020304" pitchFamily="18" charset="0"/>
              </a:rPr>
              <a:t> </a:t>
            </a:r>
            <a:r>
              <a:rPr lang="it-IT" sz="2400" i="1" dirty="0" smtClean="0">
                <a:latin typeface="Times New Roman" panose="02020603050405020304" pitchFamily="18" charset="0"/>
                <a:cs typeface="Times New Roman" panose="02020603050405020304" pitchFamily="18" charset="0"/>
              </a:rPr>
              <a:t>completările </a:t>
            </a:r>
            <a:r>
              <a:rPr lang="it-IT" sz="2400" i="1" dirty="0">
                <a:latin typeface="Times New Roman" panose="02020603050405020304" pitchFamily="18" charset="0"/>
                <a:cs typeface="Times New Roman" panose="02020603050405020304" pitchFamily="18" charset="0"/>
              </a:rPr>
              <a:t>ulterioare</a:t>
            </a:r>
            <a:r>
              <a:rPr lang="it-IT" sz="2400" dirty="0">
                <a:latin typeface="Times New Roman" panose="02020603050405020304" pitchFamily="18" charset="0"/>
                <a:cs typeface="Times New Roman" panose="02020603050405020304" pitchFamily="18" charset="0"/>
              </a:rPr>
              <a:t>, </a:t>
            </a:r>
            <a:r>
              <a:rPr lang="it-IT" sz="2400" i="1" dirty="0">
                <a:latin typeface="Times New Roman" panose="02020603050405020304" pitchFamily="18" charset="0"/>
                <a:cs typeface="Times New Roman" panose="02020603050405020304" pitchFamily="18" charset="0"/>
              </a:rPr>
              <a:t>Anexa nr. 1</a:t>
            </a:r>
            <a:r>
              <a:rPr lang="it-IT" sz="2400" dirty="0">
                <a:latin typeface="Times New Roman" panose="02020603050405020304" pitchFamily="18" charset="0"/>
                <a:cs typeface="Times New Roman" panose="02020603050405020304" pitchFamily="18" charset="0"/>
              </a:rPr>
              <a:t>)</a:t>
            </a:r>
            <a:endParaRPr lang="it-IT" sz="2400" i="1" dirty="0">
              <a:latin typeface="Times New Roman" panose="02020603050405020304" pitchFamily="18" charset="0"/>
              <a:cs typeface="Times New Roman" panose="02020603050405020304" pitchFamily="18" charset="0"/>
            </a:endParaRPr>
          </a:p>
          <a:p>
            <a:pPr algn="just" eaLnBrk="1" hangingPunct="1">
              <a:spcBef>
                <a:spcPct val="0"/>
              </a:spcBef>
              <a:buClrTx/>
              <a:buSzTx/>
              <a:buFontTx/>
              <a:buAutoNum type="arabicPeriod"/>
            </a:pPr>
            <a:endParaRPr lang="en-GB" altLang="en-US" sz="2400" b="1" dirty="0">
              <a:solidFill>
                <a:schemeClr val="tx2"/>
              </a:solidFill>
              <a:latin typeface="Times New Roman" panose="02020603050405020304" pitchFamily="18" charset="0"/>
            </a:endParaRPr>
          </a:p>
        </p:txBody>
      </p:sp>
    </p:spTree>
    <p:extLst>
      <p:ext uri="{BB962C8B-B14F-4D97-AF65-F5344CB8AC3E}">
        <p14:creationId xmlns:p14="http://schemas.microsoft.com/office/powerpoint/2010/main" val="1311577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SITUAȚIA DE REFERINȚĂ</a:t>
            </a:r>
            <a:endParaRPr lang="en-US" dirty="0"/>
          </a:p>
        </p:txBody>
      </p:sp>
      <p:sp>
        <p:nvSpPr>
          <p:cNvPr id="3" name="Rectangle 4"/>
          <p:cNvSpPr>
            <a:spLocks noChangeArrowheads="1"/>
          </p:cNvSpPr>
          <p:nvPr/>
        </p:nvSpPr>
        <p:spPr bwMode="auto">
          <a:xfrm>
            <a:off x="457200" y="1557338"/>
            <a:ext cx="823595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marL="0" indent="0" algn="just">
              <a:buNone/>
            </a:pPr>
            <a:r>
              <a:rPr lang="en-US" sz="2400" dirty="0" err="1">
                <a:latin typeface="Times New Roman" panose="02020603050405020304" pitchFamily="18" charset="0"/>
                <a:cs typeface="Times New Roman" panose="02020603050405020304" pitchFamily="18" charset="0"/>
              </a:rPr>
              <a:t>Cantitatea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totală</a:t>
            </a:r>
            <a:r>
              <a:rPr lang="en-US" sz="2400" dirty="0">
                <a:latin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cs typeface="Times New Roman" panose="02020603050405020304" pitchFamily="18" charset="0"/>
              </a:rPr>
              <a:t>deşeuri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generată</a:t>
            </a:r>
            <a:r>
              <a:rPr lang="en-US" sz="2400" dirty="0">
                <a:latin typeface="Times New Roman" panose="02020603050405020304" pitchFamily="18" charset="0"/>
                <a:cs typeface="Times New Roman" panose="02020603050405020304" pitchFamily="18" charset="0"/>
              </a:rPr>
              <a:t> la </a:t>
            </a:r>
            <a:r>
              <a:rPr lang="en-US" sz="2400" dirty="0" err="1">
                <a:latin typeface="Times New Roman" panose="02020603050405020304" pitchFamily="18" charset="0"/>
                <a:cs typeface="Times New Roman" panose="02020603050405020304" pitchFamily="18" charset="0"/>
              </a:rPr>
              <a:t>nivel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naţional</a:t>
            </a:r>
            <a:r>
              <a:rPr lang="en-US" sz="2400" dirty="0">
                <a:latin typeface="Times New Roman" panose="02020603050405020304" pitchFamily="18" charset="0"/>
                <a:cs typeface="Times New Roman" panose="02020603050405020304" pitchFamily="18" charset="0"/>
              </a:rPr>
              <a:t>, cu </a:t>
            </a:r>
            <a:r>
              <a:rPr lang="en-US" sz="2400" dirty="0" err="1">
                <a:latin typeface="Times New Roman" panose="02020603050405020304" pitchFamily="18" charset="0"/>
                <a:cs typeface="Times New Roman" panose="02020603050405020304" pitchFamily="18" charset="0"/>
              </a:rPr>
              <a:t>excepţia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deşeurilor</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din</a:t>
            </a:r>
            <a:r>
              <a:rPr lang="ro-RO"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industria</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extractivă</a:t>
            </a:r>
            <a:r>
              <a:rPr lang="en-US" sz="2400" dirty="0">
                <a:latin typeface="Times New Roman" panose="02020603050405020304" pitchFamily="18" charset="0"/>
                <a:cs typeface="Times New Roman" panose="02020603050405020304" pitchFamily="18" charset="0"/>
              </a:rPr>
              <a:t>, a </a:t>
            </a:r>
            <a:r>
              <a:rPr lang="en-US" sz="2400" dirty="0" err="1">
                <a:latin typeface="Times New Roman" panose="02020603050405020304" pitchFamily="18" charset="0"/>
                <a:cs typeface="Times New Roman" panose="02020603050405020304" pitchFamily="18" charset="0"/>
              </a:rPr>
              <a:t>fost</a:t>
            </a:r>
            <a:r>
              <a:rPr lang="en-US" sz="2400" dirty="0">
                <a:latin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cs typeface="Times New Roman" panose="02020603050405020304" pitchFamily="18" charset="0"/>
              </a:rPr>
              <a:t>aproximativ</a:t>
            </a:r>
            <a:r>
              <a:rPr lang="en-US" sz="2400" dirty="0">
                <a:latin typeface="Times New Roman" panose="02020603050405020304" pitchFamily="18" charset="0"/>
                <a:cs typeface="Times New Roman" panose="02020603050405020304" pitchFamily="18" charset="0"/>
              </a:rPr>
              <a:t> 19,5 </a:t>
            </a:r>
            <a:r>
              <a:rPr lang="en-US" sz="2400" dirty="0" err="1">
                <a:latin typeface="Times New Roman" panose="02020603050405020304" pitchFamily="18" charset="0"/>
                <a:cs typeface="Times New Roman" panose="02020603050405020304" pitchFamily="18" charset="0"/>
              </a:rPr>
              <a:t>milioane</a:t>
            </a:r>
            <a:r>
              <a:rPr lang="en-US" sz="2400" dirty="0">
                <a:latin typeface="Times New Roman" panose="02020603050405020304" pitchFamily="18" charset="0"/>
                <a:cs typeface="Times New Roman" panose="02020603050405020304" pitchFamily="18" charset="0"/>
              </a:rPr>
              <a:t> tone la </a:t>
            </a:r>
            <a:r>
              <a:rPr lang="en-US" sz="2400" dirty="0" err="1">
                <a:latin typeface="Times New Roman" panose="02020603050405020304" pitchFamily="18" charset="0"/>
                <a:cs typeface="Times New Roman" panose="02020603050405020304" pitchFamily="18" charset="0"/>
              </a:rPr>
              <a:t>sfârşitul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anului</a:t>
            </a:r>
            <a:r>
              <a:rPr lang="en-US" sz="2400" dirty="0">
                <a:latin typeface="Times New Roman" panose="02020603050405020304" pitchFamily="18" charset="0"/>
                <a:cs typeface="Times New Roman" panose="02020603050405020304" pitchFamily="18" charset="0"/>
              </a:rPr>
              <a:t> 2014.</a:t>
            </a:r>
            <a:endParaRPr lang="en-GB" altLang="en-US" sz="2400" b="1" dirty="0">
              <a:solidFill>
                <a:schemeClr val="tx2"/>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652784" y="2871575"/>
            <a:ext cx="5838431" cy="3853969"/>
          </a:xfrm>
          <a:prstGeom prst="rect">
            <a:avLst/>
          </a:prstGeom>
        </p:spPr>
      </p:pic>
    </p:spTree>
    <p:extLst>
      <p:ext uri="{BB962C8B-B14F-4D97-AF65-F5344CB8AC3E}">
        <p14:creationId xmlns:p14="http://schemas.microsoft.com/office/powerpoint/2010/main" val="3420715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smtClean="0"/>
              <a:t>PROIECȚIA CANTITĂȚILOR DE DEȘEURI</a:t>
            </a:r>
            <a:endParaRPr lang="en-US" dirty="0"/>
          </a:p>
        </p:txBody>
      </p:sp>
      <p:pic>
        <p:nvPicPr>
          <p:cNvPr id="5" name="Picture 4"/>
          <p:cNvPicPr>
            <a:picLocks noChangeAspect="1"/>
          </p:cNvPicPr>
          <p:nvPr/>
        </p:nvPicPr>
        <p:blipFill>
          <a:blip r:embed="rId2"/>
          <a:stretch>
            <a:fillRect/>
          </a:stretch>
        </p:blipFill>
        <p:spPr>
          <a:xfrm>
            <a:off x="342900" y="1676400"/>
            <a:ext cx="8458200" cy="5097758"/>
          </a:xfrm>
          <a:prstGeom prst="rect">
            <a:avLst/>
          </a:prstGeom>
        </p:spPr>
      </p:pic>
    </p:spTree>
    <p:extLst>
      <p:ext uri="{BB962C8B-B14F-4D97-AF65-F5344CB8AC3E}">
        <p14:creationId xmlns:p14="http://schemas.microsoft.com/office/powerpoint/2010/main" val="1231713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smtClean="0"/>
              <a:t>PROIECȚIA CANTITĂȚILOR DE DEȘEURI</a:t>
            </a:r>
            <a:endParaRPr lang="en-US" dirty="0"/>
          </a:p>
        </p:txBody>
      </p:sp>
      <p:pic>
        <p:nvPicPr>
          <p:cNvPr id="6" name="Picture 5"/>
          <p:cNvPicPr>
            <a:picLocks noChangeAspect="1"/>
          </p:cNvPicPr>
          <p:nvPr/>
        </p:nvPicPr>
        <p:blipFill>
          <a:blip r:embed="rId2"/>
          <a:stretch>
            <a:fillRect/>
          </a:stretch>
        </p:blipFill>
        <p:spPr>
          <a:xfrm>
            <a:off x="381000" y="1760648"/>
            <a:ext cx="8382000" cy="4790966"/>
          </a:xfrm>
          <a:prstGeom prst="rect">
            <a:avLst/>
          </a:prstGeom>
        </p:spPr>
      </p:pic>
    </p:spTree>
    <p:extLst>
      <p:ext uri="{BB962C8B-B14F-4D97-AF65-F5344CB8AC3E}">
        <p14:creationId xmlns:p14="http://schemas.microsoft.com/office/powerpoint/2010/main" val="2394630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8"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14600"/>
            <a:ext cx="4805363"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1"/>
          <p:cNvSpPr>
            <a:spLocks noGrp="1"/>
          </p:cNvSpPr>
          <p:nvPr>
            <p:ph type="title"/>
          </p:nvPr>
        </p:nvSpPr>
        <p:spPr/>
        <p:txBody>
          <a:bodyPr/>
          <a:lstStyle/>
          <a:p>
            <a:r>
              <a:rPr lang="ro-RO" altLang="en-US" dirty="0" smtClean="0"/>
              <a:t>DEȘEURI LA MAREA NEAGRĂ</a:t>
            </a:r>
            <a:endParaRPr lang="en-US" altLang="en-US" dirty="0" smtClean="0"/>
          </a:p>
        </p:txBody>
      </p:sp>
      <p:pic>
        <p:nvPicPr>
          <p:cNvPr id="20484" name="Picture 4" descr="http://www.telegrafonline.ro/imagini/mari/algemangalia-14683545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3050" y="1828800"/>
            <a:ext cx="35163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 descr="Image result for alge pe plaj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3050" y="3905250"/>
            <a:ext cx="3516313"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179763"/>
            <a:ext cx="79248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4780083"/>
      </p:ext>
    </p:extLst>
  </p:cSld>
  <p:clrMapOvr>
    <a:masterClrMapping/>
  </p:clrMapOvr>
  <p:timing>
    <p:tnLst>
      <p:par>
        <p:cTn id="1" dur="indefinite" restart="never" nodeType="tmRoot"/>
      </p:par>
    </p:tnLst>
  </p:timing>
</p:sld>
</file>

<file path=ppt/theme/theme1.xml><?xml version="1.0" encoding="utf-8"?>
<a:theme xmlns:a="http://schemas.openxmlformats.org/drawingml/2006/main" name="BusDsgSld">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D267936-D6B8-445C-B3C1-6EBD39F58C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design slides (Burgundy Wave design)</Template>
  <TotalTime>140</TotalTime>
  <Words>903</Words>
  <Application>Microsoft Office PowerPoint</Application>
  <PresentationFormat>On-screen Show (4:3)</PresentationFormat>
  <Paragraphs>67</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Tahoma</vt:lpstr>
      <vt:lpstr>Times New Roman</vt:lpstr>
      <vt:lpstr>Wingdings</vt:lpstr>
      <vt:lpstr>BusDsgSld</vt:lpstr>
      <vt:lpstr>Gestionarea deșeurilor menajere, procesarea și valorificarea energetică acestora prin bucle de economie circulară </vt:lpstr>
      <vt:lpstr>Cuprins</vt:lpstr>
      <vt:lpstr>DEȘEURI</vt:lpstr>
      <vt:lpstr>DEȘEURI</vt:lpstr>
      <vt:lpstr>DEȘEURI</vt:lpstr>
      <vt:lpstr>SITUAȚIA DE REFERINȚĂ</vt:lpstr>
      <vt:lpstr>PROIECȚIA CANTITĂȚILOR DE DEȘEURI</vt:lpstr>
      <vt:lpstr>PROIECȚIA CANTITĂȚILOR DE DEȘEURI</vt:lpstr>
      <vt:lpstr>DEȘEURI LA MAREA NEAGRĂ</vt:lpstr>
      <vt:lpstr>DEȘEURI DIN MASE PLASTICE</vt:lpstr>
      <vt:lpstr>FACTORI INFLUENȚĂ</vt:lpstr>
      <vt:lpstr>FACTORI INFLUENȚĂ</vt:lpstr>
      <vt:lpstr>COMPOZIȚIA DEȘEURILOR SOLIDE</vt:lpstr>
      <vt:lpstr>ECONOMIE CIRCULARĂ</vt:lpstr>
      <vt:lpstr>VALORIFICAREA ENERGETICĂ</vt:lpstr>
      <vt:lpstr>TEHNOLOGII RECOMANDATE</vt:lpstr>
      <vt:lpstr>TEHNOLOGII RECOMANDATE</vt:lpstr>
      <vt:lpstr>PROIECTE MEDGREEN</vt:lpstr>
      <vt:lpstr>PowerPoint Presentation</vt:lpstr>
      <vt:lpstr>Concluzii</vt:lpstr>
      <vt:lpstr>Vă mulțumim pentru atenție!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Gestionarea deșeurilor menajere, procesarea și valorificarea energetică acestora prin bucle de economie circulară</dc:title>
  <dc:creator>Eden Mamut</dc:creator>
  <cp:keywords/>
  <cp:lastModifiedBy>Eden Mamut</cp:lastModifiedBy>
  <cp:revision>13</cp:revision>
  <dcterms:created xsi:type="dcterms:W3CDTF">2017-09-15T12:15:16Z</dcterms:created>
  <dcterms:modified xsi:type="dcterms:W3CDTF">2017-10-15T18:13:58Z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TC103852699990</vt:lpwstr>
  </property>
</Properties>
</file>