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9" r:id="rId5"/>
    <p:sldId id="260" r:id="rId6"/>
    <p:sldId id="261" r:id="rId7"/>
    <p:sldId id="263" r:id="rId8"/>
    <p:sldId id="264" r:id="rId9"/>
    <p:sldId id="268" r:id="rId10"/>
    <p:sldId id="269" r:id="rId11"/>
    <p:sldId id="279"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13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1" autoAdjust="0"/>
    <p:restoredTop sz="94660"/>
  </p:normalViewPr>
  <p:slideViewPr>
    <p:cSldViewPr snapToGrid="0">
      <p:cViewPr>
        <p:scale>
          <a:sx n="80" d="100"/>
          <a:sy n="80" d="100"/>
        </p:scale>
        <p:origin x="-2046" y="-91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3695362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220908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112057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202509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4194060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2271066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57974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30205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60446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162419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8010DF-3A3D-4529-858B-EC6715BDE286}" type="datetimeFigureOut">
              <a:rPr lang="en-US" smtClean="0"/>
              <a:pPr/>
              <a:t>03/31/2016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713776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8010DF-3A3D-4529-858B-EC6715BDE286}" type="datetimeFigureOut">
              <a:rPr lang="en-US" smtClean="0"/>
              <a:pPr/>
              <a:t>03/31/2016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AD762-9C68-4CEF-86F4-416EC2B7593D}" type="slidenum">
              <a:rPr lang="en-US" smtClean="0"/>
              <a:pPr/>
              <a:t>‹#›</a:t>
            </a:fld>
            <a:endParaRPr lang="en-US"/>
          </a:p>
        </p:txBody>
      </p:sp>
    </p:spTree>
    <p:extLst>
      <p:ext uri="{BB962C8B-B14F-4D97-AF65-F5344CB8AC3E}">
        <p14:creationId xmlns:p14="http://schemas.microsoft.com/office/powerpoint/2010/main" xmlns="" val="2726355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cursdeguvernare.ro/lista-ajutatilor-cat-si-cui-din-mediul-privat-acorda-statul-roman-ajutoare-de-stat.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www.unctad.org/fdistatistics" TargetMode="External"/><Relationship Id="rId5" Type="http://schemas.openxmlformats.org/officeDocument/2006/relationships/hyperlink" Target="http://cursdeguvernare.ro/eficienta-capitalului-extern-si-a-celui-autohton-fata-cu-dezvoltarea-romaniei.html"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sp>
        <p:nvSpPr>
          <p:cNvPr id="2" name="Title 1"/>
          <p:cNvSpPr>
            <a:spLocks noGrp="1"/>
          </p:cNvSpPr>
          <p:nvPr>
            <p:ph type="ctrTitle"/>
          </p:nvPr>
        </p:nvSpPr>
        <p:spPr>
          <a:xfrm>
            <a:off x="0" y="2235199"/>
            <a:ext cx="12192000" cy="2716811"/>
          </a:xfrm>
        </p:spPr>
        <p:txBody>
          <a:bodyPr>
            <a:normAutofit fontScale="90000"/>
          </a:bodyPr>
          <a:lstStyle/>
          <a:p>
            <a:pPr>
              <a:lnSpc>
                <a:spcPct val="100000"/>
              </a:lnSpc>
              <a:spcAft>
                <a:spcPts val="600"/>
              </a:spcAft>
            </a:pPr>
            <a:r>
              <a:rPr lang="en-US" b="1" dirty="0" smtClean="0">
                <a:solidFill>
                  <a:srgbClr val="713F00"/>
                </a:solidFill>
                <a:latin typeface="Century Gothic" panose="020B0502020202020204" pitchFamily="34" charset="0"/>
              </a:rPr>
              <a:t>ARGUMENT PENTRU SUS</a:t>
            </a:r>
            <a:r>
              <a:rPr lang="ro-RO" b="1" dirty="0" smtClean="0">
                <a:solidFill>
                  <a:srgbClr val="713F00"/>
                </a:solidFill>
                <a:latin typeface="Century Gothic" panose="020B0502020202020204" pitchFamily="34" charset="0"/>
              </a:rPr>
              <a:t>Ţ</a:t>
            </a:r>
            <a:r>
              <a:rPr lang="en-US" b="1" dirty="0" smtClean="0">
                <a:solidFill>
                  <a:srgbClr val="713F00"/>
                </a:solidFill>
                <a:latin typeface="Century Gothic" panose="020B0502020202020204" pitchFamily="34" charset="0"/>
              </a:rPr>
              <a:t>INEREA CAPITALULUI AUTOHTON</a:t>
            </a:r>
            <a:r>
              <a:rPr lang="en-US" dirty="0">
                <a:solidFill>
                  <a:srgbClr val="713F00"/>
                </a:solidFill>
                <a:latin typeface="Century Gothic" panose="020B0502020202020204" pitchFamily="34" charset="0"/>
              </a:rPr>
              <a:t/>
            </a:r>
            <a:br>
              <a:rPr lang="en-US" dirty="0">
                <a:solidFill>
                  <a:srgbClr val="713F00"/>
                </a:solidFill>
                <a:latin typeface="Century Gothic" panose="020B0502020202020204" pitchFamily="34" charset="0"/>
              </a:rPr>
            </a:br>
            <a:endParaRPr lang="en-US" dirty="0">
              <a:solidFill>
                <a:srgbClr val="713F00"/>
              </a:solidFill>
              <a:latin typeface="Century Gothic" panose="020B0502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Tree>
    <p:extLst>
      <p:ext uri="{BB962C8B-B14F-4D97-AF65-F5344CB8AC3E}">
        <p14:creationId xmlns:p14="http://schemas.microsoft.com/office/powerpoint/2010/main" xmlns="" val="1163904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sp>
        <p:nvSpPr>
          <p:cNvPr id="2" name="Title 1"/>
          <p:cNvSpPr>
            <a:spLocks noGrp="1"/>
          </p:cNvSpPr>
          <p:nvPr>
            <p:ph type="ctrTitle"/>
          </p:nvPr>
        </p:nvSpPr>
        <p:spPr>
          <a:xfrm>
            <a:off x="2232561" y="344385"/>
            <a:ext cx="9959439" cy="1828768"/>
          </a:xfrm>
        </p:spPr>
        <p:txBody>
          <a:bodyPr>
            <a:normAutofit/>
          </a:bodyPr>
          <a:lstStyle/>
          <a:p>
            <a:pPr>
              <a:lnSpc>
                <a:spcPct val="100000"/>
              </a:lnSpc>
              <a:spcAft>
                <a:spcPts val="600"/>
              </a:spcAft>
            </a:pPr>
            <a:r>
              <a:rPr lang="ro-RO" sz="3500" b="1" dirty="0" smtClean="0">
                <a:solidFill>
                  <a:srgbClr val="713F00"/>
                </a:solidFill>
                <a:latin typeface="Century Gothic" panose="020B0502020202020204" pitchFamily="34" charset="0"/>
              </a:rPr>
              <a:t>MĂSURI </a:t>
            </a:r>
            <a:r>
              <a:rPr lang="ro-RO" sz="3500" b="1" dirty="0">
                <a:solidFill>
                  <a:srgbClr val="713F00"/>
                </a:solidFill>
                <a:latin typeface="Century Gothic" panose="020B0502020202020204" pitchFamily="34" charset="0"/>
              </a:rPr>
              <a:t>PROPUSE PENTRU </a:t>
            </a:r>
            <a:r>
              <a:rPr lang="ro-RO" sz="3500" b="1" dirty="0" smtClean="0">
                <a:solidFill>
                  <a:srgbClr val="713F00"/>
                </a:solidFill>
                <a:latin typeface="Century Gothic" panose="020B0502020202020204" pitchFamily="34" charset="0"/>
              </a:rPr>
              <a:t>SUSŢINEREA </a:t>
            </a:r>
            <a:r>
              <a:rPr lang="ro-RO" sz="3500" b="1" dirty="0">
                <a:solidFill>
                  <a:srgbClr val="713F00"/>
                </a:solidFill>
                <a:latin typeface="Century Gothic" panose="020B0502020202020204" pitchFamily="34" charset="0"/>
              </a:rPr>
              <a:t>ANTREPRENORIATULUI AUTOHTON</a:t>
            </a:r>
            <a:r>
              <a:rPr lang="en-US" sz="3500" b="1" dirty="0">
                <a:solidFill>
                  <a:srgbClr val="713F00"/>
                </a:solidFill>
                <a:latin typeface="Century Gothic" panose="020B0502020202020204" pitchFamily="34" charset="0"/>
              </a:rPr>
              <a:t/>
            </a:r>
            <a:br>
              <a:rPr lang="en-US" sz="3500" b="1" dirty="0">
                <a:solidFill>
                  <a:srgbClr val="713F00"/>
                </a:solidFill>
                <a:latin typeface="Century Gothic" panose="020B0502020202020204" pitchFamily="34" charset="0"/>
              </a:rPr>
            </a:br>
            <a:endParaRPr lang="en-US" sz="3500" b="1" dirty="0">
              <a:solidFill>
                <a:srgbClr val="713F00"/>
              </a:solidFill>
              <a:latin typeface="Century Gothic" panose="020B0502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843148" y="1769422"/>
            <a:ext cx="11186556" cy="461950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ct val="100000"/>
              </a:lnSpc>
            </a:pPr>
            <a:r>
              <a:rPr lang="ro-RO" sz="1800" b="1" i="1" dirty="0" smtClean="0">
                <a:latin typeface="Century Gothic" panose="020B0502020202020204" pitchFamily="34" charset="0"/>
              </a:rPr>
              <a:t>Susţinerea reală </a:t>
            </a:r>
            <a:r>
              <a:rPr lang="ro-RO" sz="1800" b="1" i="1" dirty="0">
                <a:latin typeface="Century Gothic" panose="020B0502020202020204" pitchFamily="34" charset="0"/>
              </a:rPr>
              <a:t>a exportatorilor</a:t>
            </a:r>
            <a:r>
              <a:rPr lang="ro-RO" sz="1800" i="1" dirty="0">
                <a:latin typeface="Century Gothic" panose="020B0502020202020204" pitchFamily="34" charset="0"/>
              </a:rPr>
              <a:t> prin </a:t>
            </a:r>
            <a:r>
              <a:rPr lang="ro-RO" sz="1800" i="1" dirty="0" smtClean="0">
                <a:latin typeface="Century Gothic" panose="020B0502020202020204" pitchFamily="34" charset="0"/>
              </a:rPr>
              <a:t>încurajarea </a:t>
            </a:r>
            <a:r>
              <a:rPr lang="ro-RO" sz="1800" i="1" dirty="0">
                <a:latin typeface="Century Gothic" panose="020B0502020202020204" pitchFamily="34" charset="0"/>
              </a:rPr>
              <a:t>accesului companiilor cu </a:t>
            </a:r>
            <a:r>
              <a:rPr lang="ro-RO" sz="1800" i="1" dirty="0" smtClean="0">
                <a:latin typeface="Century Gothic" panose="020B0502020202020204" pitchFamily="34" charset="0"/>
              </a:rPr>
              <a:t>performanţe în </a:t>
            </a:r>
            <a:r>
              <a:rPr lang="ro-RO" sz="1800" i="1" dirty="0">
                <a:latin typeface="Century Gothic" panose="020B0502020202020204" pitchFamily="34" charset="0"/>
              </a:rPr>
              <a:t>export la ajutoare de stat </a:t>
            </a:r>
            <a:r>
              <a:rPr lang="ro-RO" sz="1800" i="1" dirty="0" smtClean="0">
                <a:latin typeface="Century Gothic" panose="020B0502020202020204" pitchFamily="34" charset="0"/>
              </a:rPr>
              <a:t>şi </a:t>
            </a:r>
            <a:r>
              <a:rPr lang="ro-RO" sz="1800" i="1" dirty="0">
                <a:latin typeface="Century Gothic" panose="020B0502020202020204" pitchFamily="34" charset="0"/>
              </a:rPr>
              <a:t>fonduri </a:t>
            </a:r>
            <a:r>
              <a:rPr lang="ro-RO" sz="1800" i="1" dirty="0" smtClean="0">
                <a:latin typeface="Century Gothic" panose="020B0502020202020204" pitchFamily="34" charset="0"/>
              </a:rPr>
              <a:t>europene</a:t>
            </a:r>
            <a:r>
              <a:rPr lang="en-US" sz="1800" i="1" dirty="0" smtClean="0">
                <a:latin typeface="Century Gothic" panose="020B0502020202020204" pitchFamily="34" charset="0"/>
              </a:rPr>
              <a:t>.</a:t>
            </a:r>
            <a:endParaRPr lang="ro-RO" sz="1800" i="1" dirty="0" smtClean="0">
              <a:latin typeface="Century Gothic" panose="020B0502020202020204" pitchFamily="34" charset="0"/>
            </a:endParaRPr>
          </a:p>
          <a:p>
            <a:pPr lvl="0" algn="l">
              <a:lnSpc>
                <a:spcPct val="100000"/>
              </a:lnSpc>
            </a:pPr>
            <a:endParaRPr lang="ro-RO" sz="1800" i="1" dirty="0">
              <a:latin typeface="Century Gothic" panose="020B0502020202020204" pitchFamily="34" charset="0"/>
            </a:endParaRPr>
          </a:p>
          <a:p>
            <a:pPr lvl="0" algn="l">
              <a:lnSpc>
                <a:spcPct val="100000"/>
              </a:lnSpc>
            </a:pPr>
            <a:r>
              <a:rPr lang="ro-RO" sz="1800" i="1" dirty="0" smtClean="0">
                <a:latin typeface="Century Gothic" panose="020B0502020202020204" pitchFamily="34" charset="0"/>
              </a:rPr>
              <a:t>Solicităm </a:t>
            </a:r>
            <a:r>
              <a:rPr lang="ro-RO" sz="1800" i="1" dirty="0">
                <a:latin typeface="Century Gothic" panose="020B0502020202020204" pitchFamily="34" charset="0"/>
              </a:rPr>
              <a:t>modificarea grilelor de evaluare a proiectelor </a:t>
            </a:r>
            <a:r>
              <a:rPr lang="ro-RO" sz="1800" i="1" dirty="0" smtClean="0">
                <a:latin typeface="Century Gothic" panose="020B0502020202020204" pitchFamily="34" charset="0"/>
              </a:rPr>
              <a:t>şi </a:t>
            </a:r>
            <a:r>
              <a:rPr lang="ro-RO" sz="1800" b="1" i="1" dirty="0">
                <a:latin typeface="Century Gothic" panose="020B0502020202020204" pitchFamily="34" charset="0"/>
              </a:rPr>
              <a:t>punctarea </a:t>
            </a:r>
            <a:r>
              <a:rPr lang="ro-RO" sz="1800" b="1" i="1" dirty="0" smtClean="0">
                <a:latin typeface="Century Gothic" panose="020B0502020202020204" pitchFamily="34" charset="0"/>
              </a:rPr>
              <a:t>suplimentară </a:t>
            </a:r>
            <a:r>
              <a:rPr lang="ro-RO" sz="1800" i="1" dirty="0">
                <a:latin typeface="Century Gothic" panose="020B0502020202020204" pitchFamily="34" charset="0"/>
              </a:rPr>
              <a:t>a companiilor care </a:t>
            </a:r>
            <a:r>
              <a:rPr lang="ro-RO" sz="1800" i="1" dirty="0" smtClean="0">
                <a:latin typeface="Century Gothic" panose="020B0502020202020204" pitchFamily="34" charset="0"/>
              </a:rPr>
              <a:t>realizează </a:t>
            </a:r>
            <a:r>
              <a:rPr lang="ro-RO" sz="1800" i="1" dirty="0">
                <a:latin typeface="Century Gothic" panose="020B0502020202020204" pitchFamily="34" charset="0"/>
              </a:rPr>
              <a:t>export. </a:t>
            </a:r>
            <a:endParaRPr lang="en-US" sz="1800" i="1" dirty="0" smtClean="0">
              <a:latin typeface="Century Gothic" panose="020B0502020202020204" pitchFamily="34" charset="0"/>
            </a:endParaRPr>
          </a:p>
          <a:p>
            <a:pPr lvl="0" algn="l">
              <a:lnSpc>
                <a:spcPct val="100000"/>
              </a:lnSpc>
            </a:pPr>
            <a:endParaRPr lang="en-US" sz="1800" i="1" dirty="0" smtClean="0">
              <a:latin typeface="Century Gothic" panose="020B0502020202020204" pitchFamily="34" charset="0"/>
            </a:endParaRPr>
          </a:p>
          <a:p>
            <a:pPr lvl="0" algn="l">
              <a:lnSpc>
                <a:spcPct val="100000"/>
              </a:lnSpc>
            </a:pPr>
            <a:r>
              <a:rPr lang="ro-RO" sz="1800" i="1" dirty="0" smtClean="0">
                <a:latin typeface="Century Gothic" panose="020B0502020202020204" pitchFamily="34" charset="0"/>
              </a:rPr>
              <a:t>Este necesar, </a:t>
            </a:r>
            <a:r>
              <a:rPr lang="ro-RO" sz="1800" i="1" dirty="0">
                <a:latin typeface="Century Gothic" panose="020B0502020202020204" pitchFamily="34" charset="0"/>
              </a:rPr>
              <a:t>de </a:t>
            </a:r>
            <a:r>
              <a:rPr lang="ro-RO" sz="1800" i="1" dirty="0" smtClean="0">
                <a:latin typeface="Century Gothic" panose="020B0502020202020204" pitchFamily="34" charset="0"/>
              </a:rPr>
              <a:t>asemenea, </a:t>
            </a:r>
            <a:r>
              <a:rPr lang="ro-RO" sz="1800" i="1" dirty="0">
                <a:latin typeface="Century Gothic" panose="020B0502020202020204" pitchFamily="34" charset="0"/>
              </a:rPr>
              <a:t>ca </a:t>
            </a:r>
            <a:r>
              <a:rPr lang="ro-RO" sz="1800" i="1" dirty="0" smtClean="0">
                <a:latin typeface="Century Gothic" panose="020B0502020202020204" pitchFamily="34" charset="0"/>
              </a:rPr>
              <a:t>autoritaţile să acţioneze </a:t>
            </a:r>
            <a:r>
              <a:rPr lang="ro-RO" sz="1800" i="1" dirty="0">
                <a:latin typeface="Century Gothic" panose="020B0502020202020204" pitchFamily="34" charset="0"/>
              </a:rPr>
              <a:t>de o </a:t>
            </a:r>
            <a:r>
              <a:rPr lang="ro-RO" sz="1800" i="1" dirty="0" smtClean="0">
                <a:latin typeface="Century Gothic" panose="020B0502020202020204" pitchFamily="34" charset="0"/>
              </a:rPr>
              <a:t>manieră proactivă, </a:t>
            </a:r>
            <a:r>
              <a:rPr lang="ro-RO" sz="1800" i="1" dirty="0">
                <a:latin typeface="Century Gothic" panose="020B0502020202020204" pitchFamily="34" charset="0"/>
              </a:rPr>
              <a:t>î</a:t>
            </a:r>
            <a:r>
              <a:rPr lang="ro-RO" sz="1800" i="1" dirty="0" smtClean="0">
                <a:latin typeface="Century Gothic" panose="020B0502020202020204" pitchFamily="34" charset="0"/>
              </a:rPr>
              <a:t>n </a:t>
            </a:r>
            <a:r>
              <a:rPr lang="ro-RO" sz="1800" i="1" dirty="0">
                <a:latin typeface="Century Gothic" panose="020B0502020202020204" pitchFamily="34" charset="0"/>
              </a:rPr>
              <a:t>care </a:t>
            </a:r>
            <a:r>
              <a:rPr lang="ro-RO" sz="1800" b="1" i="1" dirty="0" smtClean="0">
                <a:latin typeface="Century Gothic" panose="020B0502020202020204" pitchFamily="34" charset="0"/>
              </a:rPr>
              <a:t>să</a:t>
            </a:r>
            <a:r>
              <a:rPr lang="ro-RO" sz="1800" i="1" dirty="0" smtClean="0">
                <a:latin typeface="Century Gothic" panose="020B0502020202020204" pitchFamily="34" charset="0"/>
              </a:rPr>
              <a:t> </a:t>
            </a:r>
            <a:r>
              <a:rPr lang="ro-RO" sz="1800" b="1" i="1" dirty="0">
                <a:latin typeface="Century Gothic" panose="020B0502020202020204" pitchFamily="34" charset="0"/>
              </a:rPr>
              <a:t>informeze</a:t>
            </a:r>
            <a:r>
              <a:rPr lang="ro-RO" sz="1800" i="1" dirty="0">
                <a:latin typeface="Century Gothic" panose="020B0502020202020204" pitchFamily="34" charset="0"/>
              </a:rPr>
              <a:t> permanent companiile din </a:t>
            </a:r>
            <a:r>
              <a:rPr lang="ro-RO" sz="1800" i="1" dirty="0" smtClean="0">
                <a:latin typeface="Century Gothic" panose="020B0502020202020204" pitchFamily="34" charset="0"/>
              </a:rPr>
              <a:t>România </a:t>
            </a:r>
            <a:r>
              <a:rPr lang="ro-RO" sz="1800" i="1" dirty="0">
                <a:latin typeface="Century Gothic" panose="020B0502020202020204" pitchFamily="34" charset="0"/>
              </a:rPr>
              <a:t>cu privire la </a:t>
            </a:r>
            <a:r>
              <a:rPr lang="ro-RO" sz="1800" b="1" i="1" dirty="0" smtClean="0">
                <a:latin typeface="Century Gothic" panose="020B0502020202020204" pitchFamily="34" charset="0"/>
              </a:rPr>
              <a:t>oportunităţile </a:t>
            </a:r>
            <a:r>
              <a:rPr lang="ro-RO" sz="1800" b="1" i="1" dirty="0">
                <a:latin typeface="Century Gothic" panose="020B0502020202020204" pitchFamily="34" charset="0"/>
              </a:rPr>
              <a:t>de </a:t>
            </a:r>
            <a:r>
              <a:rPr lang="ro-RO" sz="1800" b="1" i="1" dirty="0" smtClean="0">
                <a:latin typeface="Century Gothic" panose="020B0502020202020204" pitchFamily="34" charset="0"/>
              </a:rPr>
              <a:t>finanţare</a:t>
            </a:r>
            <a:r>
              <a:rPr lang="ro-RO" sz="1800" i="1" dirty="0" smtClean="0">
                <a:latin typeface="Century Gothic" panose="020B0502020202020204" pitchFamily="34" charset="0"/>
              </a:rPr>
              <a:t>.</a:t>
            </a:r>
            <a:endParaRPr lang="en-US" sz="1800" i="1" dirty="0" smtClean="0">
              <a:latin typeface="Century Gothic" panose="020B0502020202020204" pitchFamily="34" charset="0"/>
            </a:endParaRPr>
          </a:p>
          <a:p>
            <a:pPr lvl="0" algn="l">
              <a:lnSpc>
                <a:spcPct val="100000"/>
              </a:lnSpc>
            </a:pPr>
            <a:endParaRPr lang="en-US" sz="1800" i="1" dirty="0" smtClean="0">
              <a:latin typeface="Century Gothic" panose="020B0502020202020204" pitchFamily="34" charset="0"/>
            </a:endParaRPr>
          </a:p>
          <a:p>
            <a:pPr lvl="0" algn="l">
              <a:lnSpc>
                <a:spcPct val="100000"/>
              </a:lnSpc>
            </a:pPr>
            <a:r>
              <a:rPr lang="ro-RO" sz="1800" i="1" dirty="0" smtClean="0">
                <a:latin typeface="Century Gothic" panose="020B0502020202020204" pitchFamily="34" charset="0"/>
              </a:rPr>
              <a:t>De </a:t>
            </a:r>
            <a:r>
              <a:rPr lang="ro-RO" sz="1800" i="1" dirty="0">
                <a:latin typeface="Century Gothic" panose="020B0502020202020204" pitchFamily="34" charset="0"/>
              </a:rPr>
              <a:t>asemenea, este necesar ca fondurile europene </a:t>
            </a:r>
            <a:r>
              <a:rPr lang="ro-RO" sz="1800" i="1" dirty="0" smtClean="0">
                <a:latin typeface="Century Gothic" panose="020B0502020202020204" pitchFamily="34" charset="0"/>
              </a:rPr>
              <a:t>să </a:t>
            </a:r>
            <a:r>
              <a:rPr lang="ro-RO" sz="1800" i="1" dirty="0">
                <a:latin typeface="Century Gothic" panose="020B0502020202020204" pitchFamily="34" charset="0"/>
              </a:rPr>
              <a:t>fie </a:t>
            </a:r>
            <a:r>
              <a:rPr lang="ro-RO" sz="1800" i="1" dirty="0" smtClean="0">
                <a:latin typeface="Century Gothic" panose="020B0502020202020204" pitchFamily="34" charset="0"/>
              </a:rPr>
              <a:t>direcţionate </a:t>
            </a:r>
            <a:r>
              <a:rPr lang="ro-RO" sz="1800" i="1" dirty="0">
                <a:latin typeface="Century Gothic" panose="020B0502020202020204" pitchFamily="34" charset="0"/>
              </a:rPr>
              <a:t>cu </a:t>
            </a:r>
            <a:r>
              <a:rPr lang="ro-RO" sz="1800" i="1" dirty="0" smtClean="0">
                <a:latin typeface="Century Gothic" panose="020B0502020202020204" pitchFamily="34" charset="0"/>
              </a:rPr>
              <a:t>precădere în </a:t>
            </a:r>
            <a:r>
              <a:rPr lang="ro-RO" sz="1800" i="1" dirty="0">
                <a:latin typeface="Century Gothic" panose="020B0502020202020204" pitchFamily="34" charset="0"/>
              </a:rPr>
              <a:t>dezvoltarea de </a:t>
            </a:r>
            <a:r>
              <a:rPr lang="ro-RO" sz="1800" b="1" i="1" dirty="0">
                <a:latin typeface="Century Gothic" panose="020B0502020202020204" pitchFamily="34" charset="0"/>
              </a:rPr>
              <a:t>infrastructuri ş</a:t>
            </a:r>
            <a:r>
              <a:rPr lang="ro-RO" sz="1800" b="1" i="1" dirty="0" smtClean="0">
                <a:latin typeface="Century Gothic" panose="020B0502020202020204" pitchFamily="34" charset="0"/>
              </a:rPr>
              <a:t>i achiziţia </a:t>
            </a:r>
            <a:r>
              <a:rPr lang="ro-RO" sz="1800" b="1" i="1" dirty="0">
                <a:latin typeface="Century Gothic" panose="020B0502020202020204" pitchFamily="34" charset="0"/>
              </a:rPr>
              <a:t>de utilaje</a:t>
            </a:r>
            <a:r>
              <a:rPr lang="ro-RO" sz="1800" i="1" dirty="0">
                <a:latin typeface="Century Gothic" panose="020B0502020202020204" pitchFamily="34" charset="0"/>
              </a:rPr>
              <a:t>, mai </a:t>
            </a:r>
            <a:r>
              <a:rPr lang="ro-RO" sz="1800" i="1" dirty="0" smtClean="0">
                <a:latin typeface="Century Gothic" panose="020B0502020202020204" pitchFamily="34" charset="0"/>
              </a:rPr>
              <a:t>degrabă decât </a:t>
            </a:r>
            <a:r>
              <a:rPr lang="ro-RO" sz="1800" i="1" dirty="0">
                <a:latin typeface="Century Gothic" panose="020B0502020202020204" pitchFamily="34" charset="0"/>
              </a:rPr>
              <a:t>pe proiecte tip POSDRU/POCU, care nu au un impact </a:t>
            </a:r>
            <a:r>
              <a:rPr lang="en-US" sz="1800" i="1" dirty="0" err="1" smtClean="0">
                <a:latin typeface="Century Gothic" panose="020B0502020202020204" pitchFamily="34" charset="0"/>
              </a:rPr>
              <a:t>vizibil</a:t>
            </a:r>
            <a:r>
              <a:rPr lang="en-US" sz="1800" i="1" dirty="0" smtClean="0">
                <a:latin typeface="Century Gothic" panose="020B0502020202020204" pitchFamily="34" charset="0"/>
              </a:rPr>
              <a:t> </a:t>
            </a:r>
            <a:r>
              <a:rPr lang="ro-RO" sz="1800" i="1" dirty="0" smtClean="0">
                <a:latin typeface="Century Gothic" panose="020B0502020202020204" pitchFamily="34" charset="0"/>
              </a:rPr>
              <a:t>în </a:t>
            </a:r>
            <a:r>
              <a:rPr lang="ro-RO" sz="1800" i="1" dirty="0">
                <a:latin typeface="Century Gothic" panose="020B0502020202020204" pitchFamily="34" charset="0"/>
              </a:rPr>
              <a:t>crearea ş</a:t>
            </a:r>
            <a:r>
              <a:rPr lang="ro-RO" sz="1800" i="1" dirty="0" smtClean="0">
                <a:latin typeface="Century Gothic" panose="020B0502020202020204" pitchFamily="34" charset="0"/>
              </a:rPr>
              <a:t>i menţinerea </a:t>
            </a:r>
            <a:r>
              <a:rPr lang="ro-RO" sz="1800" i="1" dirty="0">
                <a:latin typeface="Century Gothic" panose="020B0502020202020204" pitchFamily="34" charset="0"/>
              </a:rPr>
              <a:t>de locuri de </a:t>
            </a:r>
            <a:r>
              <a:rPr lang="ro-RO" sz="1800" i="1" dirty="0" smtClean="0">
                <a:latin typeface="Century Gothic" panose="020B0502020202020204" pitchFamily="34" charset="0"/>
              </a:rPr>
              <a:t>muncă.</a:t>
            </a:r>
            <a:endParaRPr lang="en-US" sz="1800" i="1" dirty="0" smtClean="0">
              <a:latin typeface="Century Gothic" panose="020B0502020202020204" pitchFamily="34" charset="0"/>
            </a:endParaRPr>
          </a:p>
          <a:p>
            <a:pPr lvl="0" algn="l">
              <a:lnSpc>
                <a:spcPct val="100000"/>
              </a:lnSpc>
            </a:pPr>
            <a:endParaRPr lang="en-US" sz="1800" i="1" dirty="0" smtClean="0">
              <a:latin typeface="Century Gothic" panose="020B0502020202020204" pitchFamily="34" charset="0"/>
            </a:endParaRPr>
          </a:p>
          <a:p>
            <a:pPr lvl="0" algn="l">
              <a:lnSpc>
                <a:spcPct val="100000"/>
              </a:lnSpc>
            </a:pPr>
            <a:r>
              <a:rPr lang="en-US" sz="1800" i="1" dirty="0" smtClean="0">
                <a:latin typeface="Century Gothic" panose="020B0502020202020204" pitchFamily="34" charset="0"/>
              </a:rPr>
              <a:t>Este </a:t>
            </a:r>
            <a:r>
              <a:rPr lang="en-US" sz="1800" i="1" dirty="0" err="1" smtClean="0">
                <a:latin typeface="Century Gothic" panose="020B0502020202020204" pitchFamily="34" charset="0"/>
              </a:rPr>
              <a:t>necesar</a:t>
            </a:r>
            <a:r>
              <a:rPr lang="ro-RO" sz="1800" i="1" dirty="0" smtClean="0">
                <a:latin typeface="Century Gothic" panose="020B0502020202020204" pitchFamily="34" charset="0"/>
              </a:rPr>
              <a:t>ă</a:t>
            </a:r>
            <a:r>
              <a:rPr lang="en-US" sz="1800" i="1" dirty="0" smtClean="0">
                <a:latin typeface="Century Gothic" panose="020B0502020202020204" pitchFamily="34" charset="0"/>
              </a:rPr>
              <a:t> </a:t>
            </a:r>
            <a:r>
              <a:rPr lang="en-US" sz="1800" i="1" dirty="0" err="1" smtClean="0">
                <a:latin typeface="Century Gothic" panose="020B0502020202020204" pitchFamily="34" charset="0"/>
              </a:rPr>
              <a:t>sus</a:t>
            </a:r>
            <a:r>
              <a:rPr lang="ro-RO" sz="1800" i="1" dirty="0" smtClean="0">
                <a:latin typeface="Century Gothic" panose="020B0502020202020204" pitchFamily="34" charset="0"/>
              </a:rPr>
              <a:t>ţ</a:t>
            </a:r>
            <a:r>
              <a:rPr lang="en-US" sz="1800" i="1" dirty="0" err="1" smtClean="0">
                <a:latin typeface="Century Gothic" panose="020B0502020202020204" pitchFamily="34" charset="0"/>
              </a:rPr>
              <a:t>inerea</a:t>
            </a:r>
            <a:r>
              <a:rPr lang="en-US" sz="1800" i="1" dirty="0" smtClean="0">
                <a:latin typeface="Century Gothic" panose="020B0502020202020204" pitchFamily="34" charset="0"/>
              </a:rPr>
              <a:t> </a:t>
            </a:r>
            <a:r>
              <a:rPr lang="en-US" sz="1800" i="1" dirty="0" err="1" smtClean="0">
                <a:latin typeface="Century Gothic" panose="020B0502020202020204" pitchFamily="34" charset="0"/>
              </a:rPr>
              <a:t>exporturilor</a:t>
            </a:r>
            <a:r>
              <a:rPr lang="en-US" sz="1800" i="1" dirty="0" smtClean="0">
                <a:latin typeface="Century Gothic" panose="020B0502020202020204" pitchFamily="34" charset="0"/>
              </a:rPr>
              <a:t> de </a:t>
            </a:r>
            <a:r>
              <a:rPr lang="en-US" sz="1800" i="1" dirty="0" err="1" smtClean="0">
                <a:latin typeface="Century Gothic" panose="020B0502020202020204" pitchFamily="34" charset="0"/>
              </a:rPr>
              <a:t>produse</a:t>
            </a:r>
            <a:r>
              <a:rPr lang="en-US" sz="1800" i="1" dirty="0" smtClean="0">
                <a:latin typeface="Century Gothic" panose="020B0502020202020204" pitchFamily="34" charset="0"/>
              </a:rPr>
              <a:t> </a:t>
            </a:r>
            <a:r>
              <a:rPr lang="en-US" sz="1800" i="1" dirty="0" err="1" smtClean="0">
                <a:latin typeface="Century Gothic" panose="020B0502020202020204" pitchFamily="34" charset="0"/>
              </a:rPr>
              <a:t>inovative</a:t>
            </a:r>
            <a:r>
              <a:rPr lang="en-US" sz="1800" i="1" dirty="0" smtClean="0">
                <a:latin typeface="Century Gothic" panose="020B0502020202020204" pitchFamily="34" charset="0"/>
              </a:rPr>
              <a:t> </a:t>
            </a:r>
            <a:r>
              <a:rPr lang="en-US" sz="1800" i="1" dirty="0" err="1" smtClean="0">
                <a:latin typeface="Century Gothic" panose="020B0502020202020204" pitchFamily="34" charset="0"/>
              </a:rPr>
              <a:t>prin</a:t>
            </a:r>
            <a:r>
              <a:rPr lang="en-US" sz="1800" i="1" dirty="0" smtClean="0">
                <a:latin typeface="Century Gothic" panose="020B0502020202020204" pitchFamily="34" charset="0"/>
              </a:rPr>
              <a:t> </a:t>
            </a:r>
            <a:r>
              <a:rPr lang="en-US" sz="1800" i="1" dirty="0" err="1" smtClean="0">
                <a:latin typeface="Century Gothic" panose="020B0502020202020204" pitchFamily="34" charset="0"/>
              </a:rPr>
              <a:t>participare</a:t>
            </a:r>
            <a:r>
              <a:rPr lang="en-US" sz="1800" i="1" dirty="0" smtClean="0">
                <a:latin typeface="Century Gothic" panose="020B0502020202020204" pitchFamily="34" charset="0"/>
              </a:rPr>
              <a:t>  </a:t>
            </a:r>
            <a:r>
              <a:rPr lang="en-US" sz="1800" b="1" i="1" dirty="0" smtClean="0">
                <a:latin typeface="Century Gothic" panose="020B0502020202020204" pitchFamily="34" charset="0"/>
              </a:rPr>
              <a:t>la t</a:t>
            </a:r>
            <a:r>
              <a:rPr lang="ro-RO" sz="1800" b="1" i="1" dirty="0" smtClean="0">
                <a:latin typeface="Century Gothic" panose="020B0502020202020204" pitchFamily="34" charset="0"/>
              </a:rPr>
              <a:t>â</a:t>
            </a:r>
            <a:r>
              <a:rPr lang="en-US" sz="1800" b="1" i="1" dirty="0" err="1" smtClean="0">
                <a:latin typeface="Century Gothic" panose="020B0502020202020204" pitchFamily="34" charset="0"/>
              </a:rPr>
              <a:t>rguri</a:t>
            </a:r>
            <a:r>
              <a:rPr lang="en-US" sz="1800" b="1" i="1" dirty="0" smtClean="0">
                <a:latin typeface="Century Gothic" panose="020B0502020202020204" pitchFamily="34" charset="0"/>
              </a:rPr>
              <a:t> </a:t>
            </a:r>
            <a:r>
              <a:rPr lang="en-US" sz="1800" b="1" i="1" dirty="0" err="1" smtClean="0">
                <a:latin typeface="Century Gothic" panose="020B0502020202020204" pitchFamily="34" charset="0"/>
              </a:rPr>
              <a:t>interna</a:t>
            </a:r>
            <a:r>
              <a:rPr lang="ro-RO" sz="1800" b="1" i="1" dirty="0" smtClean="0">
                <a:latin typeface="Century Gothic" panose="020B0502020202020204" pitchFamily="34" charset="0"/>
              </a:rPr>
              <a:t>ţ</a:t>
            </a:r>
            <a:r>
              <a:rPr lang="en-US" sz="1800" b="1" i="1" dirty="0" err="1" smtClean="0">
                <a:latin typeface="Century Gothic" panose="020B0502020202020204" pitchFamily="34" charset="0"/>
              </a:rPr>
              <a:t>ionale</a:t>
            </a:r>
            <a:endParaRPr lang="en-US" sz="1800" b="1" i="1" dirty="0">
              <a:latin typeface="Century Gothic" panose="020B0502020202020204" pitchFamily="34" charset="0"/>
            </a:endParaRPr>
          </a:p>
        </p:txBody>
      </p:sp>
      <p:sp>
        <p:nvSpPr>
          <p:cNvPr id="9" name="Title 1"/>
          <p:cNvSpPr txBox="1">
            <a:spLocks/>
          </p:cNvSpPr>
          <p:nvPr/>
        </p:nvSpPr>
        <p:spPr>
          <a:xfrm>
            <a:off x="-273765" y="1889981"/>
            <a:ext cx="1562450" cy="16043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o-RO" sz="10000" b="1" i="1" cap="all" dirty="0" smtClean="0">
                <a:solidFill>
                  <a:schemeClr val="bg2">
                    <a:lumMod val="25000"/>
                  </a:schemeClr>
                </a:solidFill>
                <a:latin typeface="Century Gothic" panose="020B0502020202020204" pitchFamily="34" charset="0"/>
              </a:rPr>
              <a:t>2</a:t>
            </a:r>
            <a:endParaRPr lang="ro-RO" sz="10000" b="1" i="1" dirty="0" smtClean="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xmlns="" val="126440172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11875"/>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843148" y="1769422"/>
            <a:ext cx="11186556" cy="461950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ct val="100000"/>
              </a:lnSpc>
            </a:pPr>
            <a:endParaRPr lang="en-US" sz="1800" b="1" i="1" dirty="0">
              <a:latin typeface="Century Gothic" panose="020B0502020202020204" pitchFamily="34" charset="0"/>
            </a:endParaRPr>
          </a:p>
        </p:txBody>
      </p:sp>
      <p:sp>
        <p:nvSpPr>
          <p:cNvPr id="9" name="Title 1"/>
          <p:cNvSpPr txBox="1">
            <a:spLocks/>
          </p:cNvSpPr>
          <p:nvPr/>
        </p:nvSpPr>
        <p:spPr>
          <a:xfrm>
            <a:off x="-273765" y="1889981"/>
            <a:ext cx="1562450" cy="16043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ro-RO" sz="10000" b="1" i="1" dirty="0" smtClean="0">
              <a:solidFill>
                <a:schemeClr val="bg2">
                  <a:lumMod val="25000"/>
                </a:schemeClr>
              </a:solidFill>
              <a:latin typeface="Century Gothic" panose="020B0502020202020204" pitchFamily="34" charset="0"/>
            </a:endParaRPr>
          </a:p>
        </p:txBody>
      </p:sp>
      <p:graphicFrame>
        <p:nvGraphicFramePr>
          <p:cNvPr id="13" name="Table 12"/>
          <p:cNvGraphicFramePr>
            <a:graphicFrameLocks noGrp="1"/>
          </p:cNvGraphicFramePr>
          <p:nvPr/>
        </p:nvGraphicFramePr>
        <p:xfrm>
          <a:off x="2268187" y="534390"/>
          <a:ext cx="9714015" cy="5807034"/>
        </p:xfrm>
        <a:graphic>
          <a:graphicData uri="http://schemas.openxmlformats.org/drawingml/2006/table">
            <a:tbl>
              <a:tblPr/>
              <a:tblGrid>
                <a:gridCol w="1503730"/>
                <a:gridCol w="8210285"/>
              </a:tblGrid>
              <a:tr h="403437">
                <a:tc>
                  <a:txBody>
                    <a:bodyPr/>
                    <a:lstStyle/>
                    <a:p>
                      <a:pPr marL="0" marR="0" algn="ctr">
                        <a:lnSpc>
                          <a:spcPct val="115000"/>
                        </a:lnSpc>
                        <a:spcBef>
                          <a:spcPts val="0"/>
                        </a:spcBef>
                        <a:spcAft>
                          <a:spcPts val="0"/>
                        </a:spcAft>
                      </a:pPr>
                      <a:r>
                        <a:rPr lang="ro-RO" sz="2000" b="1" dirty="0">
                          <a:latin typeface="Trebuchet MS"/>
                          <a:ea typeface="Calibri"/>
                          <a:cs typeface="Times New Roman"/>
                        </a:rPr>
                        <a:t>Slide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2000" b="1" dirty="0" smtClean="0">
                          <a:latin typeface="Trebuchet MS"/>
                          <a:ea typeface="Calibri"/>
                          <a:cs typeface="Times New Roman"/>
                        </a:rPr>
                        <a:t>Referințe </a:t>
                      </a:r>
                      <a:r>
                        <a:rPr lang="ro-RO" sz="2000" b="1" dirty="0">
                          <a:latin typeface="Trebuchet MS"/>
                          <a:ea typeface="Calibri"/>
                          <a:cs typeface="Times New Roman"/>
                        </a:rPr>
                        <a:t>bibliografice</a:t>
                      </a:r>
                      <a:endParaRPr lang="en-US"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540">
                <a:tc>
                  <a:txBody>
                    <a:bodyPr/>
                    <a:lstStyle/>
                    <a:p>
                      <a:pPr marL="0" marR="0" algn="ctr">
                        <a:lnSpc>
                          <a:spcPct val="115000"/>
                        </a:lnSpc>
                        <a:spcBef>
                          <a:spcPts val="0"/>
                        </a:spcBef>
                        <a:spcAft>
                          <a:spcPts val="0"/>
                        </a:spcAft>
                      </a:pPr>
                      <a:r>
                        <a:rPr lang="ro-RO" sz="1400" dirty="0">
                          <a:latin typeface="Trebuchet MS"/>
                          <a:ea typeface="Calibri"/>
                          <a:cs typeface="Times New Roman"/>
                        </a:rPr>
                        <a:t>2</a:t>
                      </a:r>
                      <a:endParaRPr lang="en-US"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Ziarul Financiar – Studiu privind rolul capitalului romanesc in economie; date preluate si pe site-ul Curs de guvernare (</a:t>
                      </a:r>
                      <a:r>
                        <a:rPr lang="ro-RO" sz="1200" u="none" strike="noStrike" dirty="0">
                          <a:solidFill>
                            <a:srgbClr val="0000FF"/>
                          </a:solidFill>
                          <a:latin typeface="Trebuchet MS"/>
                          <a:ea typeface="Calibri"/>
                          <a:cs typeface="Times New Roman"/>
                          <a:hlinkClick r:id="rId5"/>
                        </a:rPr>
                        <a:t>http://cursdeguvernare.ro/eficienta-capitalului-extern-si-a-celui-autohton-fata-cu-dezvoltarea-romaniei.html</a:t>
                      </a:r>
                      <a:r>
                        <a:rPr lang="ro-RO" sz="1200" dirty="0">
                          <a:latin typeface="Trebuchet MS"/>
                          <a:ea typeface="Calibri"/>
                          <a:cs typeface="Times New Roman"/>
                        </a:rPr>
                        <a:t>), sursa de date fiind Ministerul Finantelor Publice.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540">
                <a:tc>
                  <a:txBody>
                    <a:bodyPr/>
                    <a:lstStyle/>
                    <a:p>
                      <a:pPr marL="0" marR="0" algn="ctr">
                        <a:lnSpc>
                          <a:spcPct val="115000"/>
                        </a:lnSpc>
                        <a:spcBef>
                          <a:spcPts val="0"/>
                        </a:spcBef>
                        <a:spcAft>
                          <a:spcPts val="0"/>
                        </a:spcAft>
                      </a:pPr>
                      <a:r>
                        <a:rPr lang="ro-RO" sz="1200">
                          <a:latin typeface="Trebuchet MS"/>
                          <a:ea typeface="Calibri"/>
                          <a:cs typeface="Times New Roman"/>
                        </a:rPr>
                        <a:t>3</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Ziarul Financiar – Studiu privind rolul capitalului romanesc in economie; date preluate si pe site-ul Curs de guvernare (</a:t>
                      </a:r>
                      <a:r>
                        <a:rPr lang="ro-RO" sz="1200" u="none" strike="noStrike" dirty="0">
                          <a:solidFill>
                            <a:srgbClr val="0000FF"/>
                          </a:solidFill>
                          <a:latin typeface="Trebuchet MS"/>
                          <a:ea typeface="Calibri"/>
                          <a:cs typeface="Times New Roman"/>
                          <a:hlinkClick r:id="rId5"/>
                        </a:rPr>
                        <a:t>http://cursdeguvernare.ro/eficienta-capitalului-extern-si-a-celui-autohton-fata-cu-dezvoltarea-romaniei.html</a:t>
                      </a:r>
                      <a:r>
                        <a:rPr lang="ro-RO" sz="1200" dirty="0">
                          <a:latin typeface="Trebuchet MS"/>
                          <a:ea typeface="Calibri"/>
                          <a:cs typeface="Times New Roman"/>
                        </a:rPr>
                        <a:t>), sursa de date fiind Ministerul Finantelor Publice.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540">
                <a:tc>
                  <a:txBody>
                    <a:bodyPr/>
                    <a:lstStyle/>
                    <a:p>
                      <a:pPr marL="0" marR="0" algn="ctr">
                        <a:lnSpc>
                          <a:spcPct val="115000"/>
                        </a:lnSpc>
                        <a:spcBef>
                          <a:spcPts val="0"/>
                        </a:spcBef>
                        <a:spcAft>
                          <a:spcPts val="0"/>
                        </a:spcAft>
                      </a:pPr>
                      <a:r>
                        <a:rPr lang="ro-RO" sz="1200">
                          <a:latin typeface="Trebuchet MS"/>
                          <a:ea typeface="Calibri"/>
                          <a:cs typeface="Times New Roman"/>
                        </a:rPr>
                        <a:t>4</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u="none" strike="noStrike" dirty="0">
                          <a:solidFill>
                            <a:srgbClr val="0000FF"/>
                          </a:solidFill>
                          <a:latin typeface="Trebuchet MS"/>
                          <a:ea typeface="Calibri"/>
                          <a:cs typeface="Times New Roman"/>
                          <a:hlinkClick r:id="rId6"/>
                        </a:rPr>
                        <a:t>www.unctad.org/fdistatistics</a:t>
                      </a:r>
                      <a:r>
                        <a:rPr lang="ro-RO" sz="1200" dirty="0">
                          <a:latin typeface="Trebuchet MS"/>
                          <a:ea typeface="Calibri"/>
                          <a:cs typeface="Times New Roman"/>
                        </a:rPr>
                        <a:t> (statistica fluxurilor nete de ISD in tarile membre UE, din care rezulta pe de o parte totalul iesirilor de ISD din tarile membre UE, iar pe de alta parte faptul ca Romania se afla pe ultimele pozitii in cadrul UE in ceea ce priveste iesirile de ISD).</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0">
                <a:tc>
                  <a:txBody>
                    <a:bodyPr/>
                    <a:lstStyle/>
                    <a:p>
                      <a:pPr marL="0" marR="0" algn="ctr">
                        <a:lnSpc>
                          <a:spcPct val="115000"/>
                        </a:lnSpc>
                        <a:spcBef>
                          <a:spcPts val="0"/>
                        </a:spcBef>
                        <a:spcAft>
                          <a:spcPts val="0"/>
                        </a:spcAft>
                      </a:pPr>
                      <a:r>
                        <a:rPr lang="ro-RO" sz="1200">
                          <a:latin typeface="Trebuchet MS"/>
                          <a:ea typeface="Calibri"/>
                          <a:cs typeface="Times New Roman"/>
                        </a:rPr>
                        <a:t>5</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Ziarul Financiar – Studiu privind rolul capitalului romanesc in economie.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0">
                <a:tc>
                  <a:txBody>
                    <a:bodyPr/>
                    <a:lstStyle/>
                    <a:p>
                      <a:pPr marL="0" marR="0" algn="ctr">
                        <a:lnSpc>
                          <a:spcPct val="115000"/>
                        </a:lnSpc>
                        <a:spcBef>
                          <a:spcPts val="0"/>
                        </a:spcBef>
                        <a:spcAft>
                          <a:spcPts val="0"/>
                        </a:spcAft>
                      </a:pPr>
                      <a:r>
                        <a:rPr lang="ro-RO" sz="1200">
                          <a:latin typeface="Trebuchet MS"/>
                          <a:ea typeface="Calibri"/>
                          <a:cs typeface="Times New Roman"/>
                        </a:rPr>
                        <a:t>6</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Analiza BNR privind repartizarea ISD in Romania (http://www.bnr.ro/page.aspx?prid=9459).</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0">
                <a:tc>
                  <a:txBody>
                    <a:bodyPr/>
                    <a:lstStyle/>
                    <a:p>
                      <a:pPr marL="0" marR="0" algn="ctr">
                        <a:lnSpc>
                          <a:spcPct val="115000"/>
                        </a:lnSpc>
                        <a:spcBef>
                          <a:spcPts val="0"/>
                        </a:spcBef>
                        <a:spcAft>
                          <a:spcPts val="0"/>
                        </a:spcAft>
                      </a:pPr>
                      <a:r>
                        <a:rPr lang="ro-RO" sz="1200">
                          <a:latin typeface="Trebuchet MS"/>
                          <a:ea typeface="Calibri"/>
                          <a:cs typeface="Times New Roman"/>
                        </a:rPr>
                        <a:t>7</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Ziarul Financiar – Studiu privind rolul capitalului romanesc in economie.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540">
                <a:tc>
                  <a:txBody>
                    <a:bodyPr/>
                    <a:lstStyle/>
                    <a:p>
                      <a:pPr marL="0" marR="0" algn="ctr">
                        <a:lnSpc>
                          <a:spcPct val="115000"/>
                        </a:lnSpc>
                        <a:spcBef>
                          <a:spcPts val="0"/>
                        </a:spcBef>
                        <a:spcAft>
                          <a:spcPts val="0"/>
                        </a:spcAft>
                      </a:pPr>
                      <a:r>
                        <a:rPr lang="ro-RO" sz="1200" dirty="0">
                          <a:latin typeface="Trebuchet MS"/>
                          <a:ea typeface="Calibri"/>
                          <a:cs typeface="Times New Roman"/>
                        </a:rPr>
                        <a:t>8</a:t>
                      </a:r>
                      <a:endParaRPr lang="en-US"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u="none" strike="noStrike" dirty="0">
                          <a:solidFill>
                            <a:srgbClr val="0000FF"/>
                          </a:solidFill>
                          <a:latin typeface="Trebuchet MS"/>
                          <a:ea typeface="Calibri"/>
                          <a:cs typeface="Times New Roman"/>
                          <a:hlinkClick r:id="rId7"/>
                        </a:rPr>
                        <a:t>http://cursdeguvernare.ro/lista-ajutatilor-cat-si-cui-din-mediul-privat-acorda-statul-roman-ajutoare-de-stat.html</a:t>
                      </a:r>
                      <a:r>
                        <a:rPr lang="ro-RO" sz="1200" dirty="0">
                          <a:latin typeface="Trebuchet MS"/>
                          <a:ea typeface="Calibri"/>
                          <a:cs typeface="Times New Roman"/>
                        </a:rPr>
                        <a:t> (Studiu realizat de site-ul cursdeguvernare.ro, pe baza informatiilor furnizate de Ministerul Finantelor Publice).</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897">
                <a:tc>
                  <a:txBody>
                    <a:bodyPr/>
                    <a:lstStyle/>
                    <a:p>
                      <a:pPr marL="0" marR="0" algn="ctr">
                        <a:lnSpc>
                          <a:spcPct val="115000"/>
                        </a:lnSpc>
                        <a:spcBef>
                          <a:spcPts val="0"/>
                        </a:spcBef>
                        <a:spcAft>
                          <a:spcPts val="0"/>
                        </a:spcAft>
                      </a:pPr>
                      <a:r>
                        <a:rPr lang="ro-RO" sz="1200">
                          <a:latin typeface="Trebuchet MS"/>
                          <a:ea typeface="Calibri"/>
                          <a:cs typeface="Times New Roman"/>
                        </a:rPr>
                        <a:t>9</a:t>
                      </a:r>
                      <a:endParaRPr lang="en-US"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ro-RO" sz="1200" dirty="0">
                          <a:latin typeface="Trebuchet MS"/>
                          <a:ea typeface="Calibri"/>
                          <a:cs typeface="Times New Roman"/>
                        </a:rPr>
                        <a:t>Cifrele privind numarul de angajati sunt preluate din informatiile furnizate de Inspectoratul Teritorial de Munca, iar ponderea de 80% a capitalului romanesc in industria alimentara este extrasa din studiul Ziarului Financiar privind rolul capitalului romanesc in economie. Codurile CAEN aferente domeniilor eligibile pentru finantare sunt extrase din Strategie Nationala de Competitivitate, parte integranta a documentatiei POR 2014-2020.</a:t>
                      </a:r>
                      <a:endParaRPr lang="en-US"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26440172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7" name="Title 1"/>
          <p:cNvSpPr txBox="1">
            <a:spLocks/>
          </p:cNvSpPr>
          <p:nvPr/>
        </p:nvSpPr>
        <p:spPr>
          <a:xfrm>
            <a:off x="10150710" y="6386448"/>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8" name="Title 1"/>
          <p:cNvSpPr>
            <a:spLocks noGrp="1"/>
          </p:cNvSpPr>
          <p:nvPr>
            <p:ph type="ctrTitle"/>
          </p:nvPr>
        </p:nvSpPr>
        <p:spPr>
          <a:xfrm>
            <a:off x="1840674" y="-24936"/>
            <a:ext cx="11669131" cy="1461850"/>
          </a:xfrm>
        </p:spPr>
        <p:txBody>
          <a:bodyPr>
            <a:normAutofit fontScale="90000"/>
          </a:bodyPr>
          <a:lstStyle/>
          <a:p>
            <a:pPr>
              <a:lnSpc>
                <a:spcPct val="100000"/>
              </a:lnSpc>
              <a:spcAft>
                <a:spcPts val="600"/>
              </a:spcAft>
            </a:pPr>
            <a:r>
              <a:rPr lang="en-US" dirty="0">
                <a:solidFill>
                  <a:srgbClr val="713F00"/>
                </a:solidFill>
                <a:latin typeface="Century Gothic" panose="020B0502020202020204" pitchFamily="34" charset="0"/>
              </a:rPr>
              <a:t/>
            </a:r>
            <a:br>
              <a:rPr lang="en-US" dirty="0">
                <a:solidFill>
                  <a:srgbClr val="713F00"/>
                </a:solidFill>
                <a:latin typeface="Century Gothic" panose="020B0502020202020204" pitchFamily="34" charset="0"/>
              </a:rPr>
            </a:br>
            <a:endParaRPr lang="en-US" dirty="0">
              <a:solidFill>
                <a:srgbClr val="713F00"/>
              </a:solidFill>
              <a:latin typeface="Century Gothic" panose="020B0502020202020204" pitchFamily="34" charset="0"/>
            </a:endParaRPr>
          </a:p>
        </p:txBody>
      </p:sp>
      <p:sp>
        <p:nvSpPr>
          <p:cNvPr id="9" name="Title 1"/>
          <p:cNvSpPr txBox="1">
            <a:spLocks/>
          </p:cNvSpPr>
          <p:nvPr/>
        </p:nvSpPr>
        <p:spPr>
          <a:xfrm>
            <a:off x="2149434" y="391886"/>
            <a:ext cx="9776594" cy="1793174"/>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ro-RO" sz="3200" b="1" dirty="0">
                <a:solidFill>
                  <a:srgbClr val="713F00"/>
                </a:solidFill>
                <a:latin typeface="Century Gothic" panose="020B0502020202020204" pitchFamily="34" charset="0"/>
              </a:rPr>
              <a:t>1</a:t>
            </a:r>
            <a:r>
              <a:rPr lang="ro-RO" sz="3200" b="1" dirty="0" smtClean="0">
                <a:solidFill>
                  <a:srgbClr val="713F00"/>
                </a:solidFill>
                <a:latin typeface="Century Gothic" panose="020B0502020202020204" pitchFamily="34" charset="0"/>
              </a:rPr>
              <a:t>. CAPITALUL </a:t>
            </a:r>
            <a:r>
              <a:rPr lang="ro-RO" sz="3200" b="1" dirty="0">
                <a:solidFill>
                  <a:srgbClr val="713F00"/>
                </a:solidFill>
                <a:latin typeface="Century Gothic" panose="020B0502020202020204" pitchFamily="34" charset="0"/>
              </a:rPr>
              <a:t>AUTOHTON </a:t>
            </a:r>
            <a:r>
              <a:rPr lang="en-US" sz="3200" b="1" dirty="0" smtClean="0">
                <a:solidFill>
                  <a:srgbClr val="713F00"/>
                </a:solidFill>
                <a:latin typeface="Century Gothic" panose="020B0502020202020204" pitchFamily="34" charset="0"/>
              </a:rPr>
              <a:t>–SURS</a:t>
            </a:r>
            <a:r>
              <a:rPr lang="ro-RO" sz="3200" b="1" dirty="0" smtClean="0">
                <a:solidFill>
                  <a:srgbClr val="713F00"/>
                </a:solidFill>
                <a:latin typeface="Century Gothic" panose="020B0502020202020204" pitchFamily="34" charset="0"/>
              </a:rPr>
              <a:t>Ă</a:t>
            </a:r>
            <a:r>
              <a:rPr lang="en-US" sz="3200" b="1" dirty="0" smtClean="0">
                <a:solidFill>
                  <a:srgbClr val="713F00"/>
                </a:solidFill>
                <a:latin typeface="Century Gothic" panose="020B0502020202020204" pitchFamily="34" charset="0"/>
              </a:rPr>
              <a:t> DE CRE</a:t>
            </a:r>
            <a:r>
              <a:rPr lang="ro-RO" sz="3200" b="1" dirty="0" smtClean="0">
                <a:solidFill>
                  <a:srgbClr val="713F00"/>
                </a:solidFill>
                <a:latin typeface="Century Gothic" panose="020B0502020202020204" pitchFamily="34" charset="0"/>
              </a:rPr>
              <a:t>Ş</a:t>
            </a:r>
            <a:r>
              <a:rPr lang="en-US" sz="3200" b="1" dirty="0" smtClean="0">
                <a:solidFill>
                  <a:srgbClr val="713F00"/>
                </a:solidFill>
                <a:latin typeface="Century Gothic" panose="020B0502020202020204" pitchFamily="34" charset="0"/>
              </a:rPr>
              <a:t>TERE ECONOMIC</a:t>
            </a:r>
            <a:r>
              <a:rPr lang="ro-RO" sz="3200" b="1" dirty="0" smtClean="0">
                <a:solidFill>
                  <a:srgbClr val="713F00"/>
                </a:solidFill>
                <a:latin typeface="Century Gothic" panose="020B0502020202020204" pitchFamily="34" charset="0"/>
              </a:rPr>
              <a:t>Ă</a:t>
            </a:r>
            <a:endParaRPr lang="en-US" sz="3200" b="1" dirty="0" smtClean="0">
              <a:solidFill>
                <a:srgbClr val="713F00"/>
              </a:solidFill>
              <a:latin typeface="Century Gothic" panose="020B0502020202020204" pitchFamily="34" charset="0"/>
            </a:endParaRPr>
          </a:p>
        </p:txBody>
      </p:sp>
      <p:pic>
        <p:nvPicPr>
          <p:cNvPr id="10" name="Imagine 2"/>
          <p:cNvPicPr/>
          <p:nvPr/>
        </p:nvPicPr>
        <p:blipFill>
          <a:blip r:embed="rId5" cstate="print"/>
          <a:stretch>
            <a:fillRect/>
          </a:stretch>
        </p:blipFill>
        <p:spPr>
          <a:xfrm>
            <a:off x="349719" y="2555399"/>
            <a:ext cx="3694750" cy="3574066"/>
          </a:xfrm>
          <a:prstGeom prst="rect">
            <a:avLst/>
          </a:prstGeom>
        </p:spPr>
      </p:pic>
      <p:sp>
        <p:nvSpPr>
          <p:cNvPr id="11" name="Title 1"/>
          <p:cNvSpPr txBox="1">
            <a:spLocks/>
          </p:cNvSpPr>
          <p:nvPr/>
        </p:nvSpPr>
        <p:spPr>
          <a:xfrm>
            <a:off x="5961529" y="3282948"/>
            <a:ext cx="5549736" cy="1370869"/>
          </a:xfrm>
          <a:prstGeom prst="rect">
            <a:avLst/>
          </a:prstGeom>
        </p:spPr>
        <p:txBody>
          <a:bodyPr vert="horz" lIns="91440" tIns="45720" rIns="91440" bIns="45720" rtlCol="0" anchor="b">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ro-RO" sz="2500" b="1" cap="all" dirty="0" smtClean="0">
                <a:solidFill>
                  <a:schemeClr val="tx1">
                    <a:lumMod val="75000"/>
                    <a:lumOff val="25000"/>
                  </a:schemeClr>
                </a:solidFill>
                <a:latin typeface="Century Gothic" panose="020B0502020202020204" pitchFamily="34" charset="0"/>
              </a:rPr>
              <a:t>DIN </a:t>
            </a:r>
            <a:r>
              <a:rPr lang="ro-RO" sz="2500" b="1" cap="all" dirty="0">
                <a:solidFill>
                  <a:schemeClr val="tx1">
                    <a:lumMod val="75000"/>
                    <a:lumOff val="25000"/>
                  </a:schemeClr>
                </a:solidFill>
                <a:latin typeface="Century Gothic" panose="020B0502020202020204" pitchFamily="34" charset="0"/>
              </a:rPr>
              <a:t>PROFITURILE NETE DECLARATE LA </a:t>
            </a:r>
            <a:r>
              <a:rPr lang="ro-RO" sz="2500" b="1" cap="all" dirty="0" smtClean="0">
                <a:solidFill>
                  <a:schemeClr val="tx1">
                    <a:lumMod val="75000"/>
                    <a:lumOff val="25000"/>
                  </a:schemeClr>
                </a:solidFill>
                <a:latin typeface="Century Gothic" panose="020B0502020202020204" pitchFamily="34" charset="0"/>
              </a:rPr>
              <a:t>NIVELUL ROMÂNIEI </a:t>
            </a:r>
            <a:r>
              <a:rPr lang="ro-RO" sz="2500" b="1" cap="all" dirty="0">
                <a:solidFill>
                  <a:schemeClr val="tx1">
                    <a:lumMod val="75000"/>
                    <a:lumOff val="25000"/>
                  </a:schemeClr>
                </a:solidFill>
                <a:latin typeface="Century Gothic" panose="020B0502020202020204" pitchFamily="34" charset="0"/>
              </a:rPr>
              <a:t>SUNT </a:t>
            </a:r>
            <a:r>
              <a:rPr lang="ro-RO" sz="2500" b="1" cap="all" dirty="0" smtClean="0">
                <a:solidFill>
                  <a:schemeClr val="tx1">
                    <a:lumMod val="75000"/>
                    <a:lumOff val="25000"/>
                  </a:schemeClr>
                </a:solidFill>
                <a:latin typeface="Century Gothic" panose="020B0502020202020204" pitchFamily="34" charset="0"/>
              </a:rPr>
              <a:t>OBŢINUTE </a:t>
            </a:r>
            <a:r>
              <a:rPr lang="ro-RO" sz="2500" b="1" cap="all" dirty="0">
                <a:solidFill>
                  <a:schemeClr val="tx1">
                    <a:lumMod val="75000"/>
                    <a:lumOff val="25000"/>
                  </a:schemeClr>
                </a:solidFill>
                <a:latin typeface="Century Gothic" panose="020B0502020202020204" pitchFamily="34" charset="0"/>
              </a:rPr>
              <a:t>DE COMPANIILE </a:t>
            </a:r>
            <a:r>
              <a:rPr lang="ro-RO" sz="2500" b="1" cap="all" dirty="0" smtClean="0">
                <a:solidFill>
                  <a:schemeClr val="tx1">
                    <a:lumMod val="75000"/>
                    <a:lumOff val="25000"/>
                  </a:schemeClr>
                </a:solidFill>
                <a:latin typeface="Century Gothic" panose="020B0502020202020204" pitchFamily="34" charset="0"/>
              </a:rPr>
              <a:t>ROMÂNEŞTI, </a:t>
            </a:r>
          </a:p>
          <a:p>
            <a:pPr algn="l">
              <a:lnSpc>
                <a:spcPct val="110000"/>
              </a:lnSpc>
            </a:pPr>
            <a:r>
              <a:rPr lang="ro-RO" sz="2500" b="1" cap="all" dirty="0" smtClean="0">
                <a:solidFill>
                  <a:schemeClr val="tx1">
                    <a:lumMod val="75000"/>
                    <a:lumOff val="25000"/>
                  </a:schemeClr>
                </a:solidFill>
                <a:latin typeface="Century Gothic" panose="020B0502020202020204" pitchFamily="34" charset="0"/>
              </a:rPr>
              <a:t>IAR DIFERENŢA DE</a:t>
            </a:r>
            <a:endParaRPr lang="en-US" sz="2500" dirty="0">
              <a:solidFill>
                <a:schemeClr val="tx1">
                  <a:lumMod val="75000"/>
                  <a:lumOff val="25000"/>
                </a:schemeClr>
              </a:solidFill>
              <a:latin typeface="Century Gothic" panose="020B0502020202020204" pitchFamily="34" charset="0"/>
            </a:endParaRPr>
          </a:p>
        </p:txBody>
      </p:sp>
      <p:sp>
        <p:nvSpPr>
          <p:cNvPr id="12" name="Title 1"/>
          <p:cNvSpPr txBox="1">
            <a:spLocks/>
          </p:cNvSpPr>
          <p:nvPr/>
        </p:nvSpPr>
        <p:spPr>
          <a:xfrm>
            <a:off x="3337655" y="2600125"/>
            <a:ext cx="2649183" cy="14887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600"/>
              </a:spcAft>
            </a:pPr>
            <a:r>
              <a:rPr lang="ro-RO" sz="5300" b="1" i="1" u="sng" cap="all" dirty="0" smtClean="0">
                <a:solidFill>
                  <a:schemeClr val="tx1">
                    <a:lumMod val="75000"/>
                    <a:lumOff val="25000"/>
                  </a:schemeClr>
                </a:solidFill>
                <a:latin typeface="Century Gothic" panose="020B0502020202020204" pitchFamily="34" charset="0"/>
              </a:rPr>
              <a:t>77%</a:t>
            </a:r>
            <a:endParaRPr lang="en-US" sz="5300" i="1" u="sng" dirty="0">
              <a:solidFill>
                <a:schemeClr val="tx1">
                  <a:lumMod val="75000"/>
                  <a:lumOff val="25000"/>
                </a:schemeClr>
              </a:solidFill>
              <a:latin typeface="Century Gothic" panose="020B0502020202020204" pitchFamily="34" charset="0"/>
            </a:endParaRPr>
          </a:p>
        </p:txBody>
      </p:sp>
      <p:sp>
        <p:nvSpPr>
          <p:cNvPr id="14" name="Title 1"/>
          <p:cNvSpPr txBox="1">
            <a:spLocks/>
          </p:cNvSpPr>
          <p:nvPr/>
        </p:nvSpPr>
        <p:spPr>
          <a:xfrm>
            <a:off x="5961529" y="4217206"/>
            <a:ext cx="5549736" cy="137086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Aft>
                <a:spcPts val="600"/>
              </a:spcAft>
            </a:pPr>
            <a:r>
              <a:rPr lang="ro-RO" sz="2500" b="1" cap="all" dirty="0" smtClean="0">
                <a:solidFill>
                  <a:schemeClr val="tx1">
                    <a:lumMod val="75000"/>
                    <a:lumOff val="25000"/>
                  </a:schemeClr>
                </a:solidFill>
                <a:latin typeface="Century Gothic" panose="020B0502020202020204" pitchFamily="34" charset="0"/>
              </a:rPr>
              <a:t>DE COMPANIILE CU CAPITAL STRĂIN</a:t>
            </a:r>
            <a:endParaRPr lang="en-US" sz="2500" dirty="0">
              <a:solidFill>
                <a:schemeClr val="tx1">
                  <a:lumMod val="75000"/>
                  <a:lumOff val="25000"/>
                </a:schemeClr>
              </a:solidFill>
              <a:latin typeface="Century Gothic" panose="020B0502020202020204" pitchFamily="34" charset="0"/>
            </a:endParaRPr>
          </a:p>
        </p:txBody>
      </p:sp>
      <p:sp>
        <p:nvSpPr>
          <p:cNvPr id="15" name="Title 1"/>
          <p:cNvSpPr txBox="1">
            <a:spLocks/>
          </p:cNvSpPr>
          <p:nvPr/>
        </p:nvSpPr>
        <p:spPr>
          <a:xfrm>
            <a:off x="3342138" y="4446845"/>
            <a:ext cx="2649183" cy="14887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spcAft>
                <a:spcPts val="600"/>
              </a:spcAft>
            </a:pPr>
            <a:r>
              <a:rPr lang="ro-RO" sz="5300" b="1" i="1" u="sng" cap="all" dirty="0" smtClean="0">
                <a:solidFill>
                  <a:schemeClr val="tx1">
                    <a:lumMod val="75000"/>
                    <a:lumOff val="25000"/>
                  </a:schemeClr>
                </a:solidFill>
                <a:latin typeface="Century Gothic" panose="020B0502020202020204" pitchFamily="34" charset="0"/>
              </a:rPr>
              <a:t>23%</a:t>
            </a:r>
            <a:endParaRPr lang="en-US" sz="5300" i="1" u="sng" dirty="0">
              <a:solidFill>
                <a:schemeClr val="tx1">
                  <a:lumMod val="75000"/>
                  <a:lumOff val="25000"/>
                </a:schemeClr>
              </a:solidFill>
              <a:latin typeface="Century Gothic" panose="020B0502020202020204" pitchFamily="34" charset="0"/>
            </a:endParaRPr>
          </a:p>
        </p:txBody>
      </p:sp>
      <p:sp>
        <p:nvSpPr>
          <p:cNvPr id="16" name="Title 1"/>
          <p:cNvSpPr txBox="1">
            <a:spLocks/>
          </p:cNvSpPr>
          <p:nvPr/>
        </p:nvSpPr>
        <p:spPr>
          <a:xfrm>
            <a:off x="79493" y="5425978"/>
            <a:ext cx="5549736" cy="137086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Aft>
                <a:spcPts val="600"/>
              </a:spcAft>
            </a:pPr>
            <a:r>
              <a:rPr lang="ro-RO" sz="1600" i="1" dirty="0">
                <a:solidFill>
                  <a:schemeClr val="tx1">
                    <a:lumMod val="75000"/>
                    <a:lumOff val="25000"/>
                  </a:schemeClr>
                </a:solidFill>
                <a:latin typeface="Century Gothic" panose="020B0502020202020204" pitchFamily="34" charset="0"/>
              </a:rPr>
              <a:t>P</a:t>
            </a:r>
            <a:r>
              <a:rPr lang="ro-RO" sz="1600" i="1" dirty="0" smtClean="0">
                <a:solidFill>
                  <a:schemeClr val="tx1">
                    <a:lumMod val="75000"/>
                    <a:lumOff val="25000"/>
                  </a:schemeClr>
                </a:solidFill>
                <a:latin typeface="Century Gothic" panose="020B0502020202020204" pitchFamily="34" charset="0"/>
              </a:rPr>
              <a:t>onderea profiturilor nete declarate</a:t>
            </a:r>
            <a:endParaRPr lang="en-US" sz="1600" i="1"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xmlns="" val="4828326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154379"/>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1264427" y="2740439"/>
            <a:ext cx="10891232" cy="37725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ct val="100000"/>
              </a:lnSpc>
            </a:pPr>
            <a:endParaRPr lang="en-US" sz="2200" i="1" dirty="0">
              <a:latin typeface="Century Gothic" panose="020B0502020202020204" pitchFamily="34" charset="0"/>
            </a:endParaRPr>
          </a:p>
        </p:txBody>
      </p:sp>
      <p:sp>
        <p:nvSpPr>
          <p:cNvPr id="9" name="Title 1"/>
          <p:cNvSpPr txBox="1">
            <a:spLocks/>
          </p:cNvSpPr>
          <p:nvPr/>
        </p:nvSpPr>
        <p:spPr>
          <a:xfrm>
            <a:off x="82494" y="2103737"/>
            <a:ext cx="1562450" cy="16043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endParaRPr lang="ro-RO" sz="10000" b="1" i="1" dirty="0" smtClean="0">
              <a:solidFill>
                <a:schemeClr val="bg2">
                  <a:lumMod val="25000"/>
                </a:schemeClr>
              </a:solidFill>
              <a:latin typeface="Century Gothic" panose="020B0502020202020204" pitchFamily="34" charset="0"/>
            </a:endParaRPr>
          </a:p>
        </p:txBody>
      </p:sp>
      <p:pic>
        <p:nvPicPr>
          <p:cNvPr id="10" name="Imagine 6"/>
          <p:cNvPicPr/>
          <p:nvPr/>
        </p:nvPicPr>
        <p:blipFill>
          <a:blip r:embed="rId5" cstate="print"/>
          <a:stretch>
            <a:fillRect/>
          </a:stretch>
        </p:blipFill>
        <p:spPr>
          <a:xfrm>
            <a:off x="748146" y="1876299"/>
            <a:ext cx="3359890" cy="3445415"/>
          </a:xfrm>
          <a:prstGeom prst="rect">
            <a:avLst/>
          </a:prstGeom>
        </p:spPr>
      </p:pic>
      <p:sp>
        <p:nvSpPr>
          <p:cNvPr id="11" name="Rectangle 10"/>
          <p:cNvSpPr/>
          <p:nvPr/>
        </p:nvSpPr>
        <p:spPr>
          <a:xfrm>
            <a:off x="4896956" y="1902423"/>
            <a:ext cx="6313350" cy="461665"/>
          </a:xfrm>
          <a:prstGeom prst="rect">
            <a:avLst/>
          </a:prstGeom>
        </p:spPr>
        <p:txBody>
          <a:bodyPr wrap="square">
            <a:spAutoFit/>
          </a:bodyPr>
          <a:lstStyle/>
          <a:p>
            <a:r>
              <a:rPr lang="ro-RO" sz="2400" b="1" cap="all" dirty="0" smtClean="0">
                <a:solidFill>
                  <a:schemeClr val="tx1">
                    <a:lumMod val="75000"/>
                    <a:lumOff val="25000"/>
                  </a:schemeClr>
                </a:solidFill>
                <a:latin typeface="Century Gothic" panose="020B0502020202020204" pitchFamily="34" charset="0"/>
              </a:rPr>
              <a:t>CONTRIBUţIA CAPITALULUI ROMâNESC</a:t>
            </a:r>
          </a:p>
        </p:txBody>
      </p:sp>
      <p:sp>
        <p:nvSpPr>
          <p:cNvPr id="12" name="Rectangle 11"/>
          <p:cNvSpPr/>
          <p:nvPr/>
        </p:nvSpPr>
        <p:spPr>
          <a:xfrm>
            <a:off x="4886324" y="2636323"/>
            <a:ext cx="5943971" cy="461665"/>
          </a:xfrm>
          <a:prstGeom prst="rect">
            <a:avLst/>
          </a:prstGeom>
        </p:spPr>
        <p:txBody>
          <a:bodyPr wrap="square">
            <a:spAutoFit/>
          </a:bodyPr>
          <a:lstStyle/>
          <a:p>
            <a:r>
              <a:rPr lang="ro-RO" sz="2400" b="1" cap="all" dirty="0" smtClean="0">
                <a:solidFill>
                  <a:schemeClr val="tx1">
                    <a:lumMod val="75000"/>
                    <a:lumOff val="25000"/>
                  </a:schemeClr>
                </a:solidFill>
                <a:latin typeface="Century Gothic" panose="020B0502020202020204" pitchFamily="34" charset="0"/>
              </a:rPr>
              <a:t>LA VALOAREA ADăUGATă BRUTă ESTE</a:t>
            </a:r>
          </a:p>
        </p:txBody>
      </p:sp>
      <p:sp>
        <p:nvSpPr>
          <p:cNvPr id="13" name="Rectangle 12"/>
          <p:cNvSpPr/>
          <p:nvPr/>
        </p:nvSpPr>
        <p:spPr>
          <a:xfrm>
            <a:off x="4814907" y="3422465"/>
            <a:ext cx="5587877" cy="707886"/>
          </a:xfrm>
          <a:prstGeom prst="rect">
            <a:avLst/>
          </a:prstGeom>
        </p:spPr>
        <p:txBody>
          <a:bodyPr wrap="square">
            <a:spAutoFit/>
          </a:bodyPr>
          <a:lstStyle/>
          <a:p>
            <a:r>
              <a:rPr lang="ro-RO" sz="4000" b="1" cap="all" dirty="0" smtClean="0">
                <a:solidFill>
                  <a:schemeClr val="tx1">
                    <a:lumMod val="75000"/>
                    <a:lumOff val="25000"/>
                  </a:schemeClr>
                </a:solidFill>
                <a:latin typeface="Century Gothic" panose="020B0502020202020204" pitchFamily="34" charset="0"/>
              </a:rPr>
              <a:t>De 3 ori mai mare</a:t>
            </a:r>
            <a:endParaRPr lang="en-US" sz="4000" dirty="0">
              <a:solidFill>
                <a:schemeClr val="tx1">
                  <a:lumMod val="75000"/>
                  <a:lumOff val="25000"/>
                </a:schemeClr>
              </a:solidFill>
              <a:latin typeface="Century Gothic" panose="020B0502020202020204" pitchFamily="34" charset="0"/>
            </a:endParaRPr>
          </a:p>
        </p:txBody>
      </p:sp>
      <p:sp>
        <p:nvSpPr>
          <p:cNvPr id="14" name="Rectangle 13"/>
          <p:cNvSpPr/>
          <p:nvPr/>
        </p:nvSpPr>
        <p:spPr>
          <a:xfrm>
            <a:off x="4767213" y="4419993"/>
            <a:ext cx="7424787" cy="738664"/>
          </a:xfrm>
          <a:prstGeom prst="rect">
            <a:avLst/>
          </a:prstGeom>
        </p:spPr>
        <p:txBody>
          <a:bodyPr wrap="square">
            <a:spAutoFit/>
          </a:bodyPr>
          <a:lstStyle/>
          <a:p>
            <a:r>
              <a:rPr lang="ro-RO" sz="2400" b="1" cap="all" dirty="0" smtClean="0">
                <a:solidFill>
                  <a:schemeClr val="tx1">
                    <a:lumMod val="75000"/>
                    <a:lumOff val="25000"/>
                  </a:schemeClr>
                </a:solidFill>
                <a:latin typeface="Century Gothic" panose="020B0502020202020204" pitchFamily="34" charset="0"/>
              </a:rPr>
              <a:t>COMPARATIV</a:t>
            </a:r>
            <a:r>
              <a:rPr lang="ro-RO" sz="2000" b="1" cap="all" dirty="0" smtClean="0">
                <a:solidFill>
                  <a:schemeClr val="tx1">
                    <a:lumMod val="75000"/>
                    <a:lumOff val="25000"/>
                  </a:schemeClr>
                </a:solidFill>
                <a:latin typeface="Century Gothic" panose="020B0502020202020204" pitchFamily="34" charset="0"/>
              </a:rPr>
              <a:t> </a:t>
            </a:r>
            <a:r>
              <a:rPr lang="ro-RO" sz="2400" b="1" cap="all" dirty="0" smtClean="0">
                <a:solidFill>
                  <a:schemeClr val="tx1">
                    <a:lumMod val="75000"/>
                    <a:lumOff val="25000"/>
                  </a:schemeClr>
                </a:solidFill>
                <a:latin typeface="Century Gothic" panose="020B0502020202020204" pitchFamily="34" charset="0"/>
              </a:rPr>
              <a:t>CU CEA A CAPITALULUI străin</a:t>
            </a:r>
            <a:endParaRPr lang="en-US" sz="2400" b="1" cap="all" dirty="0" smtClean="0">
              <a:solidFill>
                <a:schemeClr val="tx1">
                  <a:lumMod val="75000"/>
                  <a:lumOff val="25000"/>
                </a:schemeClr>
              </a:solidFill>
              <a:latin typeface="Century Gothic" panose="020B0502020202020204" pitchFamily="34" charset="0"/>
            </a:endParaRPr>
          </a:p>
          <a:p>
            <a:endParaRPr lang="en-US" dirty="0">
              <a:solidFill>
                <a:schemeClr val="tx1">
                  <a:lumMod val="75000"/>
                  <a:lumOff val="25000"/>
                </a:schemeClr>
              </a:solidFill>
              <a:latin typeface="Century Gothic" panose="020B0502020202020204" pitchFamily="34" charset="0"/>
            </a:endParaRPr>
          </a:p>
        </p:txBody>
      </p:sp>
      <p:sp>
        <p:nvSpPr>
          <p:cNvPr id="16" name="Rectangle 15"/>
          <p:cNvSpPr/>
          <p:nvPr/>
        </p:nvSpPr>
        <p:spPr>
          <a:xfrm>
            <a:off x="741740" y="5453145"/>
            <a:ext cx="5934638" cy="369332"/>
          </a:xfrm>
          <a:prstGeom prst="rect">
            <a:avLst/>
          </a:prstGeom>
        </p:spPr>
        <p:txBody>
          <a:bodyPr wrap="none">
            <a:spAutoFit/>
          </a:bodyPr>
          <a:lstStyle/>
          <a:p>
            <a:pPr>
              <a:spcAft>
                <a:spcPts val="600"/>
              </a:spcAft>
            </a:pPr>
            <a:r>
              <a:rPr lang="ro-RO" i="1" dirty="0" smtClean="0">
                <a:solidFill>
                  <a:schemeClr val="tx1">
                    <a:lumMod val="75000"/>
                    <a:lumOff val="25000"/>
                  </a:schemeClr>
                </a:solidFill>
                <a:latin typeface="Century Gothic" panose="020B0502020202020204" pitchFamily="34" charset="0"/>
              </a:rPr>
              <a:t>Contribuţia capitalului la Valoarea Adăugată Brută</a:t>
            </a:r>
            <a:endParaRPr lang="en-US" i="1"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xmlns="" val="126440172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78273" y="368287"/>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7"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8" name="Title 1"/>
          <p:cNvSpPr>
            <a:spLocks noGrp="1"/>
          </p:cNvSpPr>
          <p:nvPr>
            <p:ph type="ctrTitle"/>
          </p:nvPr>
        </p:nvSpPr>
        <p:spPr>
          <a:xfrm>
            <a:off x="1187177" y="485703"/>
            <a:ext cx="12192000" cy="2387600"/>
          </a:xfrm>
        </p:spPr>
        <p:txBody>
          <a:bodyPr>
            <a:normAutofit/>
          </a:bodyPr>
          <a:lstStyle/>
          <a:p>
            <a:pPr>
              <a:lnSpc>
                <a:spcPct val="100000"/>
              </a:lnSpc>
              <a:spcAft>
                <a:spcPts val="600"/>
              </a:spcAft>
            </a:pPr>
            <a:r>
              <a:rPr lang="en-US" dirty="0" smtClean="0">
                <a:solidFill>
                  <a:srgbClr val="713F00"/>
                </a:solidFill>
                <a:latin typeface="Century Gothic" panose="020B0502020202020204" pitchFamily="34" charset="0"/>
              </a:rPr>
              <a:t/>
            </a:r>
            <a:br>
              <a:rPr lang="en-US" dirty="0" smtClean="0">
                <a:solidFill>
                  <a:srgbClr val="713F00"/>
                </a:solidFill>
                <a:latin typeface="Century Gothic" panose="020B0502020202020204" pitchFamily="34" charset="0"/>
              </a:rPr>
            </a:br>
            <a:endParaRPr lang="en-US" dirty="0">
              <a:solidFill>
                <a:srgbClr val="713F00"/>
              </a:solidFill>
              <a:latin typeface="Century Gothic" panose="020B0502020202020204" pitchFamily="34" charset="0"/>
            </a:endParaRPr>
          </a:p>
        </p:txBody>
      </p:sp>
      <p:sp>
        <p:nvSpPr>
          <p:cNvPr id="9" name="Title 1"/>
          <p:cNvSpPr txBox="1">
            <a:spLocks/>
          </p:cNvSpPr>
          <p:nvPr/>
        </p:nvSpPr>
        <p:spPr>
          <a:xfrm>
            <a:off x="2078183" y="356260"/>
            <a:ext cx="9417132" cy="152004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ro-RO" sz="3200" b="1" dirty="0" smtClean="0">
                <a:solidFill>
                  <a:srgbClr val="713F00"/>
                </a:solidFill>
                <a:latin typeface="Century Gothic" panose="020B0502020202020204" pitchFamily="34" charset="0"/>
              </a:rPr>
              <a:t>2. </a:t>
            </a:r>
            <a:r>
              <a:rPr lang="en-US" sz="3200" b="1" dirty="0" smtClean="0">
                <a:solidFill>
                  <a:srgbClr val="713F00"/>
                </a:solidFill>
                <a:latin typeface="Century Gothic" panose="020B0502020202020204" pitchFamily="34" charset="0"/>
              </a:rPr>
              <a:t>ATA</a:t>
            </a:r>
            <a:r>
              <a:rPr lang="ro-RO" sz="3200" b="1" dirty="0" smtClean="0">
                <a:solidFill>
                  <a:srgbClr val="713F00"/>
                </a:solidFill>
                <a:latin typeface="Century Gothic" panose="020B0502020202020204" pitchFamily="34" charset="0"/>
              </a:rPr>
              <a:t>Ş</a:t>
            </a:r>
            <a:r>
              <a:rPr lang="en-US" sz="3200" b="1" dirty="0" smtClean="0">
                <a:solidFill>
                  <a:srgbClr val="713F00"/>
                </a:solidFill>
                <a:latin typeface="Century Gothic" panose="020B0502020202020204" pitchFamily="34" charset="0"/>
              </a:rPr>
              <a:t>AMENT VIZIBIL AL ANTREPRENORILOR ROM</a:t>
            </a:r>
            <a:r>
              <a:rPr lang="ro-RO" sz="3200" b="1" dirty="0" smtClean="0">
                <a:solidFill>
                  <a:srgbClr val="713F00"/>
                </a:solidFill>
                <a:latin typeface="Century Gothic" panose="020B0502020202020204" pitchFamily="34" charset="0"/>
              </a:rPr>
              <a:t>Â</a:t>
            </a:r>
            <a:r>
              <a:rPr lang="en-US" sz="3200" b="1" dirty="0" smtClean="0">
                <a:solidFill>
                  <a:srgbClr val="713F00"/>
                </a:solidFill>
                <a:latin typeface="Century Gothic" panose="020B0502020202020204" pitchFamily="34" charset="0"/>
              </a:rPr>
              <a:t>NI FA</a:t>
            </a:r>
            <a:r>
              <a:rPr lang="ro-RO" sz="3200" b="1" dirty="0" smtClean="0">
                <a:solidFill>
                  <a:srgbClr val="713F00"/>
                </a:solidFill>
                <a:latin typeface="Century Gothic" panose="020B0502020202020204" pitchFamily="34" charset="0"/>
              </a:rPr>
              <a:t>ŢĂ</a:t>
            </a:r>
            <a:r>
              <a:rPr lang="en-US" sz="3200" b="1" dirty="0" smtClean="0">
                <a:solidFill>
                  <a:srgbClr val="713F00"/>
                </a:solidFill>
                <a:latin typeface="Century Gothic" panose="020B0502020202020204" pitchFamily="34" charset="0"/>
              </a:rPr>
              <a:t> DE ECONOMIA NATIONAL</a:t>
            </a:r>
            <a:r>
              <a:rPr lang="ro-RO" sz="3200" b="1" dirty="0" smtClean="0">
                <a:solidFill>
                  <a:srgbClr val="713F00"/>
                </a:solidFill>
                <a:latin typeface="Century Gothic" panose="020B0502020202020204" pitchFamily="34" charset="0"/>
              </a:rPr>
              <a:t>Ă</a:t>
            </a:r>
            <a:endParaRPr lang="en-US" sz="3200" b="1" dirty="0" smtClean="0">
              <a:solidFill>
                <a:srgbClr val="713F00"/>
              </a:solidFill>
              <a:latin typeface="Century Gothic" panose="020B0502020202020204" pitchFamily="34" charset="0"/>
            </a:endParaRPr>
          </a:p>
        </p:txBody>
      </p:sp>
      <p:sp>
        <p:nvSpPr>
          <p:cNvPr id="11" name="Title 1"/>
          <p:cNvSpPr txBox="1">
            <a:spLocks/>
          </p:cNvSpPr>
          <p:nvPr/>
        </p:nvSpPr>
        <p:spPr>
          <a:xfrm>
            <a:off x="3421595" y="2477142"/>
            <a:ext cx="7568309" cy="4408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200" b="1" dirty="0">
                <a:solidFill>
                  <a:schemeClr val="bg2">
                    <a:lumMod val="25000"/>
                  </a:schemeClr>
                </a:solidFill>
                <a:latin typeface="Century Gothic" panose="020B0502020202020204" pitchFamily="34" charset="0"/>
              </a:rPr>
              <a:t>ANTREPRENORII AUTOHTONI </a:t>
            </a:r>
            <a:r>
              <a:rPr lang="ro-RO" sz="2200" b="1" dirty="0" smtClean="0">
                <a:solidFill>
                  <a:schemeClr val="bg2">
                    <a:lumMod val="25000"/>
                  </a:schemeClr>
                </a:solidFill>
                <a:latin typeface="Century Gothic" panose="020B0502020202020204" pitchFamily="34" charset="0"/>
              </a:rPr>
              <a:t>ÎȘI INVESTESC CAPITALUL</a:t>
            </a:r>
          </a:p>
        </p:txBody>
      </p:sp>
      <p:sp>
        <p:nvSpPr>
          <p:cNvPr id="16" name="Title 1"/>
          <p:cNvSpPr txBox="1">
            <a:spLocks/>
          </p:cNvSpPr>
          <p:nvPr/>
        </p:nvSpPr>
        <p:spPr>
          <a:xfrm>
            <a:off x="166255" y="6058842"/>
            <a:ext cx="5549736" cy="63290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Aft>
                <a:spcPts val="600"/>
              </a:spcAft>
            </a:pPr>
            <a:r>
              <a:rPr lang="ro-RO" sz="1600" dirty="0">
                <a:latin typeface="Century Gothic" panose="020B0502020202020204" pitchFamily="34" charset="0"/>
              </a:rPr>
              <a:t>% Capital investit î</a:t>
            </a:r>
            <a:r>
              <a:rPr lang="ro-RO" sz="1600" dirty="0" smtClean="0">
                <a:latin typeface="Century Gothic" panose="020B0502020202020204" pitchFamily="34" charset="0"/>
              </a:rPr>
              <a:t>n România </a:t>
            </a:r>
            <a:r>
              <a:rPr lang="ro-RO" sz="1600" dirty="0">
                <a:latin typeface="Century Gothic" panose="020B0502020202020204" pitchFamily="34" charset="0"/>
              </a:rPr>
              <a:t>de antreprenorii </a:t>
            </a:r>
            <a:r>
              <a:rPr lang="ro-RO" sz="1600" dirty="0" smtClean="0">
                <a:latin typeface="Century Gothic" panose="020B0502020202020204" pitchFamily="34" charset="0"/>
              </a:rPr>
              <a:t>români </a:t>
            </a:r>
            <a:r>
              <a:rPr lang="ro-RO" sz="1600" dirty="0">
                <a:latin typeface="Century Gothic" panose="020B0502020202020204" pitchFamily="34" charset="0"/>
              </a:rPr>
              <a:t>vs % </a:t>
            </a:r>
            <a:r>
              <a:rPr lang="ro-RO" sz="1600" dirty="0" smtClean="0">
                <a:latin typeface="Century Gothic" panose="020B0502020202020204" pitchFamily="34" charset="0"/>
              </a:rPr>
              <a:t>intrări </a:t>
            </a:r>
            <a:r>
              <a:rPr lang="ro-RO" sz="1600" dirty="0">
                <a:latin typeface="Century Gothic" panose="020B0502020202020204" pitchFamily="34" charset="0"/>
              </a:rPr>
              <a:t>ISD î</a:t>
            </a:r>
            <a:r>
              <a:rPr lang="ro-RO" sz="1600" dirty="0" smtClean="0">
                <a:latin typeface="Century Gothic" panose="020B0502020202020204" pitchFamily="34" charset="0"/>
              </a:rPr>
              <a:t>n </a:t>
            </a:r>
            <a:r>
              <a:rPr lang="ro-RO" sz="1600" dirty="0">
                <a:latin typeface="Century Gothic" panose="020B0502020202020204" pitchFamily="34" charset="0"/>
              </a:rPr>
              <a:t>total ISD la nivel european</a:t>
            </a:r>
            <a:endParaRPr lang="en-US" sz="1600" i="1" dirty="0">
              <a:solidFill>
                <a:schemeClr val="tx1">
                  <a:lumMod val="75000"/>
                  <a:lumOff val="25000"/>
                </a:schemeClr>
              </a:solidFill>
              <a:latin typeface="Century Gothic" panose="020B0502020202020204" pitchFamily="34" charset="0"/>
            </a:endParaRPr>
          </a:p>
        </p:txBody>
      </p:sp>
      <p:pic>
        <p:nvPicPr>
          <p:cNvPr id="15" name="Imagine 4"/>
          <p:cNvPicPr/>
          <p:nvPr/>
        </p:nvPicPr>
        <p:blipFill>
          <a:blip r:embed="rId5" cstate="print"/>
          <a:stretch>
            <a:fillRect/>
          </a:stretch>
        </p:blipFill>
        <p:spPr>
          <a:xfrm>
            <a:off x="225631" y="2523271"/>
            <a:ext cx="3050069" cy="3154844"/>
          </a:xfrm>
          <a:prstGeom prst="rect">
            <a:avLst/>
          </a:prstGeom>
        </p:spPr>
      </p:pic>
      <p:sp>
        <p:nvSpPr>
          <p:cNvPr id="21" name="Title 1"/>
          <p:cNvSpPr txBox="1">
            <a:spLocks/>
          </p:cNvSpPr>
          <p:nvPr/>
        </p:nvSpPr>
        <p:spPr>
          <a:xfrm>
            <a:off x="3211051" y="3681350"/>
            <a:ext cx="8779069" cy="91778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ro-RO" sz="2200" b="1" cap="all" dirty="0" smtClean="0">
              <a:solidFill>
                <a:schemeClr val="bg2">
                  <a:lumMod val="25000"/>
                </a:schemeClr>
              </a:solidFill>
              <a:latin typeface="Century Gothic" panose="020B0502020202020204" pitchFamily="34" charset="0"/>
            </a:endParaRPr>
          </a:p>
        </p:txBody>
      </p:sp>
      <p:sp>
        <p:nvSpPr>
          <p:cNvPr id="22" name="Title 1"/>
          <p:cNvSpPr txBox="1">
            <a:spLocks/>
          </p:cNvSpPr>
          <p:nvPr/>
        </p:nvSpPr>
        <p:spPr>
          <a:xfrm>
            <a:off x="3431970" y="2980706"/>
            <a:ext cx="8094750" cy="70041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000" b="1" dirty="0" err="1" smtClean="0">
                <a:solidFill>
                  <a:schemeClr val="bg2">
                    <a:lumMod val="25000"/>
                  </a:schemeClr>
                </a:solidFill>
                <a:latin typeface="Century Gothic" panose="020B0502020202020204" pitchFamily="34" charset="0"/>
              </a:rPr>
              <a:t>aproape</a:t>
            </a:r>
            <a:r>
              <a:rPr lang="ro-RO" sz="4000" b="1" u="sng" dirty="0" smtClean="0">
                <a:solidFill>
                  <a:schemeClr val="bg2">
                    <a:lumMod val="25000"/>
                  </a:schemeClr>
                </a:solidFill>
                <a:latin typeface="Century Gothic" panose="020B0502020202020204" pitchFamily="34" charset="0"/>
              </a:rPr>
              <a:t>100%</a:t>
            </a:r>
            <a:r>
              <a:rPr lang="ro-RO" sz="4000" b="1" dirty="0" smtClean="0">
                <a:solidFill>
                  <a:schemeClr val="bg2">
                    <a:lumMod val="25000"/>
                  </a:schemeClr>
                </a:solidFill>
                <a:latin typeface="Century Gothic" panose="020B0502020202020204" pitchFamily="34" charset="0"/>
              </a:rPr>
              <a:t> î</a:t>
            </a:r>
            <a:r>
              <a:rPr lang="en-US" sz="4000" b="1" dirty="0" smtClean="0">
                <a:solidFill>
                  <a:schemeClr val="bg2">
                    <a:lumMod val="25000"/>
                  </a:schemeClr>
                </a:solidFill>
                <a:latin typeface="Century Gothic" panose="020B0502020202020204" pitchFamily="34" charset="0"/>
              </a:rPr>
              <a:t>n</a:t>
            </a:r>
            <a:r>
              <a:rPr lang="ro-RO" sz="4000" b="1" dirty="0" smtClean="0">
                <a:solidFill>
                  <a:schemeClr val="bg2">
                    <a:lumMod val="25000"/>
                  </a:schemeClr>
                </a:solidFill>
                <a:latin typeface="Century Gothic" panose="020B0502020202020204" pitchFamily="34" charset="0"/>
              </a:rPr>
              <a:t> ROMÂNIA,</a:t>
            </a:r>
          </a:p>
        </p:txBody>
      </p:sp>
      <p:sp>
        <p:nvSpPr>
          <p:cNvPr id="23" name="Title 1"/>
          <p:cNvSpPr txBox="1">
            <a:spLocks/>
          </p:cNvSpPr>
          <p:nvPr/>
        </p:nvSpPr>
        <p:spPr>
          <a:xfrm>
            <a:off x="3384534" y="3878333"/>
            <a:ext cx="8526417" cy="121618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200" b="1" dirty="0" smtClean="0">
                <a:solidFill>
                  <a:schemeClr val="bg2">
                    <a:lumMod val="25000"/>
                  </a:schemeClr>
                </a:solidFill>
                <a:latin typeface="Century Gothic" panose="020B0502020202020204" pitchFamily="34" charset="0"/>
              </a:rPr>
              <a:t>PRIN COMPARAŢIE</a:t>
            </a:r>
            <a:r>
              <a:rPr lang="ro-RO" sz="2200" b="1" dirty="0">
                <a:solidFill>
                  <a:schemeClr val="bg2">
                    <a:lumMod val="25000"/>
                  </a:schemeClr>
                </a:solidFill>
                <a:latin typeface="Century Gothic" panose="020B0502020202020204" pitchFamily="34" charset="0"/>
              </a:rPr>
              <a:t>, DOAR CCA. </a:t>
            </a:r>
            <a:r>
              <a:rPr lang="ro-RO" sz="2200" b="1" u="sng" dirty="0">
                <a:solidFill>
                  <a:schemeClr val="bg2">
                    <a:lumMod val="25000"/>
                  </a:schemeClr>
                </a:solidFill>
                <a:latin typeface="Century Gothic" panose="020B0502020202020204" pitchFamily="34" charset="0"/>
              </a:rPr>
              <a:t>1%</a:t>
            </a:r>
            <a:r>
              <a:rPr lang="ro-RO" sz="2200" b="1" dirty="0">
                <a:solidFill>
                  <a:schemeClr val="bg2">
                    <a:lumMod val="25000"/>
                  </a:schemeClr>
                </a:solidFill>
                <a:latin typeface="Century Gothic" panose="020B0502020202020204" pitchFamily="34" charset="0"/>
              </a:rPr>
              <a:t> DIN </a:t>
            </a:r>
            <a:r>
              <a:rPr lang="ro-RO" sz="2200" b="1" dirty="0" smtClean="0">
                <a:solidFill>
                  <a:schemeClr val="bg2">
                    <a:lumMod val="25000"/>
                  </a:schemeClr>
                </a:solidFill>
                <a:latin typeface="Century Gothic" panose="020B0502020202020204" pitchFamily="34" charset="0"/>
              </a:rPr>
              <a:t>INVESTIŢIILE STRĂINE </a:t>
            </a:r>
            <a:r>
              <a:rPr lang="ro-RO" sz="2200" b="1" dirty="0">
                <a:solidFill>
                  <a:schemeClr val="bg2">
                    <a:lumMod val="25000"/>
                  </a:schemeClr>
                </a:solidFill>
                <a:latin typeface="Century Gothic" panose="020B0502020202020204" pitchFamily="34" charset="0"/>
              </a:rPr>
              <a:t>DIRECTE DE PESTE 345 MLD. EURO </a:t>
            </a:r>
            <a:r>
              <a:rPr lang="ro-RO" sz="2200" b="1" dirty="0" smtClean="0">
                <a:solidFill>
                  <a:schemeClr val="bg2">
                    <a:lumMod val="25000"/>
                  </a:schemeClr>
                </a:solidFill>
                <a:latin typeface="Century Gothic" panose="020B0502020202020204" pitchFamily="34" charset="0"/>
              </a:rPr>
              <a:t>ÎN </a:t>
            </a:r>
            <a:r>
              <a:rPr lang="ro-RO" sz="2200" b="1" dirty="0">
                <a:solidFill>
                  <a:schemeClr val="bg2">
                    <a:lumMod val="25000"/>
                  </a:schemeClr>
                </a:solidFill>
                <a:latin typeface="Century Gothic" panose="020B0502020202020204" pitchFamily="34" charset="0"/>
              </a:rPr>
              <a:t>2014, ALE </a:t>
            </a:r>
            <a:r>
              <a:rPr lang="ro-RO" sz="2200" b="1" dirty="0" smtClean="0">
                <a:solidFill>
                  <a:schemeClr val="bg2">
                    <a:lumMod val="25000"/>
                  </a:schemeClr>
                </a:solidFill>
                <a:latin typeface="Century Gothic" panose="020B0502020202020204" pitchFamily="34" charset="0"/>
              </a:rPr>
              <a:t>ŢĂRILOR </a:t>
            </a:r>
            <a:r>
              <a:rPr lang="ro-RO" sz="2200" b="1" dirty="0">
                <a:solidFill>
                  <a:schemeClr val="bg2">
                    <a:lumMod val="25000"/>
                  </a:schemeClr>
                </a:solidFill>
                <a:latin typeface="Century Gothic" panose="020B0502020202020204" pitchFamily="34" charset="0"/>
              </a:rPr>
              <a:t>UE, </a:t>
            </a:r>
            <a:r>
              <a:rPr lang="ro-RO" sz="2200" b="1" dirty="0" smtClean="0">
                <a:solidFill>
                  <a:schemeClr val="bg2">
                    <a:lumMod val="25000"/>
                  </a:schemeClr>
                </a:solidFill>
                <a:latin typeface="Century Gothic" panose="020B0502020202020204" pitchFamily="34" charset="0"/>
              </a:rPr>
              <a:t>A </a:t>
            </a:r>
            <a:r>
              <a:rPr lang="ro-RO" sz="2200" b="1" dirty="0">
                <a:solidFill>
                  <a:schemeClr val="bg2">
                    <a:lumMod val="25000"/>
                  </a:schemeClr>
                </a:solidFill>
                <a:latin typeface="Century Gothic" panose="020B0502020202020204" pitchFamily="34" charset="0"/>
              </a:rPr>
              <a:t>FOST </a:t>
            </a:r>
            <a:r>
              <a:rPr lang="ro-RO" sz="2200" b="1" dirty="0" smtClean="0">
                <a:solidFill>
                  <a:schemeClr val="bg2">
                    <a:lumMod val="25000"/>
                  </a:schemeClr>
                </a:solidFill>
                <a:latin typeface="Century Gothic" panose="020B0502020202020204" pitchFamily="34" charset="0"/>
              </a:rPr>
              <a:t>DIRECŢIONAT CĂTRE ROMÂNIA</a:t>
            </a:r>
            <a:r>
              <a:rPr lang="ro-RO" sz="2200" b="1" cap="all" dirty="0">
                <a:solidFill>
                  <a:schemeClr val="bg2">
                    <a:lumMod val="25000"/>
                  </a:schemeClr>
                </a:solidFill>
                <a:latin typeface="Century Gothic" panose="020B0502020202020204" pitchFamily="34" charset="0"/>
              </a:rPr>
              <a:t>.</a:t>
            </a:r>
            <a:endParaRPr lang="ro-RO" sz="2200" b="1" cap="all" dirty="0" smtClean="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xmlns="" val="4669516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nodePh="1">
                                  <p:stCondLst>
                                    <p:cond delay="0"/>
                                  </p:stCondLst>
                                  <p:endCondLst>
                                    <p:cond evt="begin" delay="0">
                                      <p:tn val="13"/>
                                    </p:cond>
                                  </p:end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93264" y="308910"/>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7"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8" name="Title 1"/>
          <p:cNvSpPr>
            <a:spLocks noGrp="1"/>
          </p:cNvSpPr>
          <p:nvPr>
            <p:ph type="ctrTitle"/>
          </p:nvPr>
        </p:nvSpPr>
        <p:spPr>
          <a:xfrm>
            <a:off x="1317806" y="-24936"/>
            <a:ext cx="12192000" cy="2387600"/>
          </a:xfrm>
        </p:spPr>
        <p:txBody>
          <a:bodyPr>
            <a:normAutofit/>
          </a:bodyPr>
          <a:lstStyle/>
          <a:p>
            <a:pPr>
              <a:lnSpc>
                <a:spcPct val="100000"/>
              </a:lnSpc>
              <a:spcAft>
                <a:spcPts val="600"/>
              </a:spcAft>
            </a:pPr>
            <a:r>
              <a:rPr lang="en-US" dirty="0">
                <a:solidFill>
                  <a:srgbClr val="713F00"/>
                </a:solidFill>
                <a:latin typeface="Century Gothic" panose="020B0502020202020204" pitchFamily="34" charset="0"/>
              </a:rPr>
              <a:t/>
            </a:r>
            <a:br>
              <a:rPr lang="en-US" dirty="0">
                <a:solidFill>
                  <a:srgbClr val="713F00"/>
                </a:solidFill>
                <a:latin typeface="Century Gothic" panose="020B0502020202020204" pitchFamily="34" charset="0"/>
              </a:rPr>
            </a:br>
            <a:endParaRPr lang="en-US" dirty="0">
              <a:solidFill>
                <a:srgbClr val="713F00"/>
              </a:solidFill>
              <a:latin typeface="Century Gothic" panose="020B0502020202020204" pitchFamily="34" charset="0"/>
            </a:endParaRPr>
          </a:p>
        </p:txBody>
      </p:sp>
      <p:sp>
        <p:nvSpPr>
          <p:cNvPr id="9" name="Title 1"/>
          <p:cNvSpPr txBox="1">
            <a:spLocks/>
          </p:cNvSpPr>
          <p:nvPr/>
        </p:nvSpPr>
        <p:spPr>
          <a:xfrm>
            <a:off x="1935678" y="368135"/>
            <a:ext cx="10256322" cy="147254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ro-RO" sz="3200" b="1" dirty="0" smtClean="0">
                <a:solidFill>
                  <a:srgbClr val="713F00"/>
                </a:solidFill>
                <a:latin typeface="Century Gothic" panose="020B0502020202020204" pitchFamily="34" charset="0"/>
              </a:rPr>
              <a:t>3. CAPITALUL </a:t>
            </a:r>
            <a:r>
              <a:rPr lang="ro-RO" sz="3200" b="1" dirty="0">
                <a:solidFill>
                  <a:srgbClr val="713F00"/>
                </a:solidFill>
                <a:latin typeface="Century Gothic" panose="020B0502020202020204" pitchFamily="34" charset="0"/>
              </a:rPr>
              <a:t>AUTOHTON </a:t>
            </a:r>
            <a:r>
              <a:rPr lang="en-US" sz="3200" b="1" dirty="0" smtClean="0">
                <a:solidFill>
                  <a:srgbClr val="713F00"/>
                </a:solidFill>
                <a:latin typeface="Century Gothic" panose="020B0502020202020204" pitchFamily="34" charset="0"/>
              </a:rPr>
              <a:t>– PRINCIPALUL ANGAJATOR </a:t>
            </a:r>
            <a:r>
              <a:rPr lang="ro-RO" sz="3200" b="1" dirty="0" smtClean="0">
                <a:solidFill>
                  <a:srgbClr val="713F00"/>
                </a:solidFill>
                <a:latin typeface="Century Gothic" panose="020B0502020202020204" pitchFamily="34" charset="0"/>
              </a:rPr>
              <a:t>Î</a:t>
            </a:r>
            <a:r>
              <a:rPr lang="en-US" sz="3200" b="1" dirty="0" smtClean="0">
                <a:solidFill>
                  <a:srgbClr val="713F00"/>
                </a:solidFill>
                <a:latin typeface="Century Gothic" panose="020B0502020202020204" pitchFamily="34" charset="0"/>
              </a:rPr>
              <a:t>N ROMANIA</a:t>
            </a:r>
            <a:endParaRPr lang="en-US" sz="3200" b="1" dirty="0">
              <a:solidFill>
                <a:srgbClr val="713F00"/>
              </a:solidFill>
              <a:latin typeface="Century Gothic" panose="020B0502020202020204" pitchFamily="34" charset="0"/>
            </a:endParaRPr>
          </a:p>
        </p:txBody>
      </p:sp>
      <p:sp>
        <p:nvSpPr>
          <p:cNvPr id="11" name="Title 1"/>
          <p:cNvSpPr txBox="1">
            <a:spLocks/>
          </p:cNvSpPr>
          <p:nvPr/>
        </p:nvSpPr>
        <p:spPr>
          <a:xfrm>
            <a:off x="3621973" y="2736765"/>
            <a:ext cx="7568309" cy="44080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400" b="1" cap="all" dirty="0">
                <a:solidFill>
                  <a:schemeClr val="bg2">
                    <a:lumMod val="25000"/>
                  </a:schemeClr>
                </a:solidFill>
                <a:latin typeface="Century Gothic" panose="020B0502020202020204" pitchFamily="34" charset="0"/>
              </a:rPr>
              <a:t>Î</a:t>
            </a:r>
            <a:r>
              <a:rPr lang="ro-RO" sz="2400" b="1" cap="all" dirty="0" smtClean="0">
                <a:solidFill>
                  <a:schemeClr val="bg2">
                    <a:lumMod val="25000"/>
                  </a:schemeClr>
                </a:solidFill>
                <a:latin typeface="Century Gothic" panose="020B0502020202020204" pitchFamily="34" charset="0"/>
              </a:rPr>
              <a:t>N </a:t>
            </a:r>
            <a:r>
              <a:rPr lang="ro-RO" sz="2400" b="1" cap="all" dirty="0">
                <a:solidFill>
                  <a:schemeClr val="bg2">
                    <a:lumMod val="25000"/>
                  </a:schemeClr>
                </a:solidFill>
                <a:latin typeface="Century Gothic" panose="020B0502020202020204" pitchFamily="34" charset="0"/>
              </a:rPr>
              <a:t>COMPANIILE </a:t>
            </a:r>
            <a:r>
              <a:rPr lang="ro-RO" sz="2400" b="1" cap="all" dirty="0" smtClean="0">
                <a:solidFill>
                  <a:schemeClr val="bg2">
                    <a:lumMod val="25000"/>
                  </a:schemeClr>
                </a:solidFill>
                <a:latin typeface="Century Gothic" panose="020B0502020202020204" pitchFamily="34" charset="0"/>
              </a:rPr>
              <a:t>ROMÂNEŞTI LUCREAZĂ </a:t>
            </a:r>
            <a:endParaRPr lang="ro-RO" sz="2200" b="1" dirty="0" smtClean="0">
              <a:solidFill>
                <a:schemeClr val="bg2">
                  <a:lumMod val="25000"/>
                </a:schemeClr>
              </a:solidFill>
              <a:latin typeface="Century Gothic" panose="020B0502020202020204" pitchFamily="34" charset="0"/>
            </a:endParaRPr>
          </a:p>
        </p:txBody>
      </p:sp>
      <p:sp>
        <p:nvSpPr>
          <p:cNvPr id="16" name="Title 1"/>
          <p:cNvSpPr txBox="1">
            <a:spLocks/>
          </p:cNvSpPr>
          <p:nvPr/>
        </p:nvSpPr>
        <p:spPr>
          <a:xfrm>
            <a:off x="108364" y="6188766"/>
            <a:ext cx="5549736" cy="38909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Aft>
                <a:spcPts val="600"/>
              </a:spcAft>
            </a:pPr>
            <a:r>
              <a:rPr lang="ro-RO" sz="1600" dirty="0" smtClean="0">
                <a:latin typeface="Century Gothic" panose="020B0502020202020204" pitchFamily="34" charset="0"/>
              </a:rPr>
              <a:t>Locuri de muncă (mii angajaţi)</a:t>
            </a:r>
            <a:endParaRPr lang="en-US" sz="1600" i="1" dirty="0">
              <a:solidFill>
                <a:schemeClr val="tx1">
                  <a:lumMod val="75000"/>
                  <a:lumOff val="25000"/>
                </a:schemeClr>
              </a:solidFill>
              <a:latin typeface="Century Gothic" panose="020B0502020202020204" pitchFamily="34" charset="0"/>
            </a:endParaRPr>
          </a:p>
        </p:txBody>
      </p:sp>
      <p:sp>
        <p:nvSpPr>
          <p:cNvPr id="21" name="Title 1"/>
          <p:cNvSpPr txBox="1">
            <a:spLocks/>
          </p:cNvSpPr>
          <p:nvPr/>
        </p:nvSpPr>
        <p:spPr>
          <a:xfrm>
            <a:off x="3644347" y="3958418"/>
            <a:ext cx="8957887" cy="4913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400" b="1" cap="all" dirty="0" smtClean="0">
                <a:solidFill>
                  <a:schemeClr val="bg2">
                    <a:lumMod val="25000"/>
                  </a:schemeClr>
                </a:solidFill>
                <a:latin typeface="Century Gothic" panose="020B0502020202020204" pitchFamily="34" charset="0"/>
              </a:rPr>
              <a:t>DECÂT ÎN COMPANIILE </a:t>
            </a:r>
            <a:r>
              <a:rPr lang="ro-RO" sz="2400" b="1" cap="all" dirty="0">
                <a:solidFill>
                  <a:schemeClr val="bg2">
                    <a:lumMod val="25000"/>
                  </a:schemeClr>
                </a:solidFill>
                <a:latin typeface="Century Gothic" panose="020B0502020202020204" pitchFamily="34" charset="0"/>
              </a:rPr>
              <a:t>CU CAPITAL </a:t>
            </a:r>
            <a:r>
              <a:rPr lang="ro-RO" sz="2400" b="1" cap="all" dirty="0" smtClean="0">
                <a:solidFill>
                  <a:schemeClr val="bg2">
                    <a:lumMod val="25000"/>
                  </a:schemeClr>
                </a:solidFill>
                <a:latin typeface="Century Gothic" panose="020B0502020202020204" pitchFamily="34" charset="0"/>
              </a:rPr>
              <a:t>STRĂIN</a:t>
            </a:r>
            <a:endParaRPr lang="ro-RO" sz="2200" b="1" cap="all" dirty="0" smtClean="0">
              <a:solidFill>
                <a:schemeClr val="bg2">
                  <a:lumMod val="25000"/>
                </a:schemeClr>
              </a:solidFill>
              <a:latin typeface="Century Gothic" panose="020B0502020202020204" pitchFamily="34" charset="0"/>
            </a:endParaRPr>
          </a:p>
        </p:txBody>
      </p:sp>
      <p:sp>
        <p:nvSpPr>
          <p:cNvPr id="22" name="Title 1"/>
          <p:cNvSpPr txBox="1">
            <a:spLocks/>
          </p:cNvSpPr>
          <p:nvPr/>
        </p:nvSpPr>
        <p:spPr>
          <a:xfrm>
            <a:off x="3595956" y="3090108"/>
            <a:ext cx="8201829" cy="8245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4000" b="1" dirty="0" smtClean="0">
                <a:solidFill>
                  <a:schemeClr val="bg2">
                    <a:lumMod val="25000"/>
                  </a:schemeClr>
                </a:solidFill>
                <a:latin typeface="Century Gothic" panose="020B0502020202020204" pitchFamily="34" charset="0"/>
              </a:rPr>
              <a:t>DE 2 ORI MAI MULŢI ANGAJAŢI</a:t>
            </a:r>
          </a:p>
        </p:txBody>
      </p:sp>
      <p:sp>
        <p:nvSpPr>
          <p:cNvPr id="23" name="Title 1"/>
          <p:cNvSpPr txBox="1">
            <a:spLocks/>
          </p:cNvSpPr>
          <p:nvPr/>
        </p:nvSpPr>
        <p:spPr>
          <a:xfrm>
            <a:off x="3572205" y="4411174"/>
            <a:ext cx="8957887" cy="126735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400" b="1" cap="all" dirty="0" smtClean="0">
                <a:solidFill>
                  <a:schemeClr val="bg2">
                    <a:lumMod val="25000"/>
                  </a:schemeClr>
                </a:solidFill>
                <a:latin typeface="Century Gothic" panose="020B0502020202020204" pitchFamily="34" charset="0"/>
              </a:rPr>
              <a:t>RESPECTIV </a:t>
            </a:r>
            <a:r>
              <a:rPr lang="ro-RO" sz="2400" b="1" u="sng" cap="all" dirty="0" smtClean="0">
                <a:solidFill>
                  <a:schemeClr val="bg2">
                    <a:lumMod val="25000"/>
                  </a:schemeClr>
                </a:solidFill>
                <a:latin typeface="Century Gothic" panose="020B0502020202020204" pitchFamily="34" charset="0"/>
              </a:rPr>
              <a:t>2.441</a:t>
            </a:r>
            <a:r>
              <a:rPr lang="ro-RO" sz="2400" b="1" cap="all" dirty="0" smtClean="0">
                <a:solidFill>
                  <a:schemeClr val="bg2">
                    <a:lumMod val="25000"/>
                  </a:schemeClr>
                </a:solidFill>
                <a:latin typeface="Century Gothic" panose="020B0502020202020204" pitchFamily="34" charset="0"/>
              </a:rPr>
              <a:t> MII</a:t>
            </a:r>
          </a:p>
          <a:p>
            <a:pPr algn="l">
              <a:lnSpc>
                <a:spcPct val="100000"/>
              </a:lnSpc>
            </a:pPr>
            <a:r>
              <a:rPr lang="ro-RO" sz="2400" b="1" cap="all" dirty="0" smtClean="0">
                <a:solidFill>
                  <a:schemeClr val="bg2">
                    <a:lumMod val="25000"/>
                  </a:schemeClr>
                </a:solidFill>
                <a:latin typeface="Century Gothic" panose="020B0502020202020204" pitchFamily="34" charset="0"/>
              </a:rPr>
              <a:t>VS. </a:t>
            </a:r>
            <a:r>
              <a:rPr lang="ro-RO" sz="2400" b="1" u="sng" cap="all" dirty="0" smtClean="0">
                <a:solidFill>
                  <a:schemeClr val="bg2">
                    <a:lumMod val="25000"/>
                  </a:schemeClr>
                </a:solidFill>
                <a:latin typeface="Century Gothic" panose="020B0502020202020204" pitchFamily="34" charset="0"/>
              </a:rPr>
              <a:t>1.183</a:t>
            </a:r>
            <a:r>
              <a:rPr lang="ro-RO" sz="2400" b="1" cap="all" dirty="0" smtClean="0">
                <a:solidFill>
                  <a:schemeClr val="bg2">
                    <a:lumMod val="25000"/>
                  </a:schemeClr>
                </a:solidFill>
                <a:latin typeface="Century Gothic" panose="020B0502020202020204" pitchFamily="34" charset="0"/>
              </a:rPr>
              <a:t> mii angajaŢi</a:t>
            </a:r>
            <a:endParaRPr lang="ro-RO" sz="2200" b="1" cap="all" dirty="0" smtClean="0">
              <a:solidFill>
                <a:schemeClr val="bg2">
                  <a:lumMod val="25000"/>
                </a:schemeClr>
              </a:solidFill>
              <a:latin typeface="Century Gothic" panose="020B0502020202020204" pitchFamily="34" charset="0"/>
            </a:endParaRPr>
          </a:p>
        </p:txBody>
      </p:sp>
      <p:pic>
        <p:nvPicPr>
          <p:cNvPr id="14" name="Imagine 7"/>
          <p:cNvPicPr/>
          <p:nvPr/>
        </p:nvPicPr>
        <p:blipFill>
          <a:blip r:embed="rId5" cstate="print"/>
          <a:stretch>
            <a:fillRect/>
          </a:stretch>
        </p:blipFill>
        <p:spPr>
          <a:xfrm>
            <a:off x="275715" y="2557497"/>
            <a:ext cx="3035649" cy="3032317"/>
          </a:xfrm>
          <a:prstGeom prst="rect">
            <a:avLst/>
          </a:prstGeom>
        </p:spPr>
      </p:pic>
    </p:spTree>
    <p:extLst>
      <p:ext uri="{BB962C8B-B14F-4D97-AF65-F5344CB8AC3E}">
        <p14:creationId xmlns:p14="http://schemas.microsoft.com/office/powerpoint/2010/main" xmlns="" val="24734287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ppt_x"/>
                                          </p:val>
                                        </p:tav>
                                        <p:tav tm="100000">
                                          <p:val>
                                            <p:strVal val="#ppt_x"/>
                                          </p:val>
                                        </p:tav>
                                      </p:tavLst>
                                    </p:anim>
                                    <p:anim calcmode="lin" valueType="num">
                                      <p:cBhvr additive="base">
                                        <p:cTn id="12" dur="500" fill="hold"/>
                                        <p:tgtEl>
                                          <p:spTgt spid="2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7"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8" name="Title 1"/>
          <p:cNvSpPr>
            <a:spLocks noGrp="1"/>
          </p:cNvSpPr>
          <p:nvPr>
            <p:ph type="ctrTitle"/>
          </p:nvPr>
        </p:nvSpPr>
        <p:spPr>
          <a:xfrm>
            <a:off x="1698171" y="641266"/>
            <a:ext cx="10648207" cy="1163784"/>
          </a:xfrm>
        </p:spPr>
        <p:txBody>
          <a:bodyPr>
            <a:normAutofit fontScale="90000"/>
          </a:bodyPr>
          <a:lstStyle/>
          <a:p>
            <a:pPr>
              <a:lnSpc>
                <a:spcPct val="100000"/>
              </a:lnSpc>
              <a:spcAft>
                <a:spcPts val="600"/>
              </a:spcAft>
            </a:pPr>
            <a:r>
              <a:rPr lang="en-US" sz="2800" b="1" dirty="0" smtClean="0">
                <a:solidFill>
                  <a:schemeClr val="bg2">
                    <a:lumMod val="25000"/>
                  </a:schemeClr>
                </a:solidFill>
                <a:latin typeface="Century Gothic" panose="020B0502020202020204" pitchFamily="34" charset="0"/>
              </a:rPr>
              <a:t/>
            </a:r>
            <a:br>
              <a:rPr lang="en-US" sz="2800" b="1" dirty="0" smtClean="0">
                <a:solidFill>
                  <a:schemeClr val="bg2">
                    <a:lumMod val="25000"/>
                  </a:schemeClr>
                </a:solidFill>
                <a:latin typeface="Century Gothic" panose="020B0502020202020204" pitchFamily="34" charset="0"/>
              </a:rPr>
            </a:br>
            <a:r>
              <a:rPr lang="en-US" dirty="0">
                <a:solidFill>
                  <a:srgbClr val="713F00"/>
                </a:solidFill>
                <a:latin typeface="Century Gothic" panose="020B0502020202020204" pitchFamily="34" charset="0"/>
              </a:rPr>
              <a:t/>
            </a:r>
            <a:br>
              <a:rPr lang="en-US" dirty="0">
                <a:solidFill>
                  <a:srgbClr val="713F00"/>
                </a:solidFill>
                <a:latin typeface="Century Gothic" panose="020B0502020202020204" pitchFamily="34" charset="0"/>
              </a:rPr>
            </a:br>
            <a:r>
              <a:rPr lang="ro-RO" b="1" dirty="0" smtClean="0">
                <a:solidFill>
                  <a:schemeClr val="bg2">
                    <a:lumMod val="25000"/>
                  </a:schemeClr>
                </a:solidFill>
                <a:latin typeface="Century Gothic" panose="020B0502020202020204" pitchFamily="34" charset="0"/>
              </a:rPr>
              <a:t> </a:t>
            </a:r>
            <a:r>
              <a:rPr lang="ro-RO" sz="3600" b="1" dirty="0" smtClean="0">
                <a:solidFill>
                  <a:srgbClr val="713F00"/>
                </a:solidFill>
                <a:latin typeface="Century Gothic" panose="020B0502020202020204" pitchFamily="34" charset="0"/>
              </a:rPr>
              <a:t>4. CAPITALUL ROMÂNESC </a:t>
            </a:r>
            <a:r>
              <a:rPr lang="en-US" sz="3600" b="1" dirty="0" smtClean="0">
                <a:solidFill>
                  <a:srgbClr val="713F00"/>
                </a:solidFill>
                <a:latin typeface="Century Gothic" panose="020B0502020202020204" pitchFamily="34" charset="0"/>
              </a:rPr>
              <a:t>SURS</a:t>
            </a:r>
            <a:r>
              <a:rPr lang="ro-RO" sz="3600" b="1" dirty="0" smtClean="0">
                <a:solidFill>
                  <a:srgbClr val="713F00"/>
                </a:solidFill>
                <a:latin typeface="Century Gothic" panose="020B0502020202020204" pitchFamily="34" charset="0"/>
              </a:rPr>
              <a:t>Ă </a:t>
            </a:r>
            <a:r>
              <a:rPr lang="en-US" sz="3600" b="1" dirty="0" smtClean="0">
                <a:solidFill>
                  <a:srgbClr val="713F00"/>
                </a:solidFill>
                <a:latin typeface="Century Gothic" panose="020B0502020202020204" pitchFamily="34" charset="0"/>
              </a:rPr>
              <a:t>DE </a:t>
            </a:r>
            <a:r>
              <a:rPr lang="ro-RO" sz="3600" b="1" dirty="0" smtClean="0">
                <a:solidFill>
                  <a:srgbClr val="713F00"/>
                </a:solidFill>
                <a:latin typeface="Century Gothic" panose="020B0502020202020204" pitchFamily="34" charset="0"/>
              </a:rPr>
              <a:t>DEZVOLTARE REGIONALĂ UNITARĂ</a:t>
            </a:r>
            <a:endParaRPr lang="en-US" sz="3600" b="1" dirty="0">
              <a:solidFill>
                <a:srgbClr val="713F00"/>
              </a:solidFill>
              <a:latin typeface="Century Gothic" panose="020B0502020202020204" pitchFamily="34" charset="0"/>
            </a:endParaRPr>
          </a:p>
        </p:txBody>
      </p:sp>
      <p:sp>
        <p:nvSpPr>
          <p:cNvPr id="9" name="Title 1"/>
          <p:cNvSpPr txBox="1">
            <a:spLocks/>
          </p:cNvSpPr>
          <p:nvPr/>
        </p:nvSpPr>
        <p:spPr>
          <a:xfrm>
            <a:off x="332508" y="2244436"/>
            <a:ext cx="11859491" cy="157012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900" b="1" dirty="0" smtClean="0">
                <a:solidFill>
                  <a:schemeClr val="bg2">
                    <a:lumMod val="25000"/>
                  </a:schemeClr>
                </a:solidFill>
                <a:latin typeface="Century Gothic" panose="020B0502020202020204" pitchFamily="34" charset="0"/>
              </a:rPr>
              <a:t>ATENUAREA DIFERENŢELOR DE DEZVOLTARE ECONOMICĂ LA NIVEL REGIONAL S-A REALIZAT PREPONDERENT CU CAPITAL ROMÂNESC</a:t>
            </a:r>
            <a:endParaRPr lang="ro-RO" sz="2900" b="1" cap="all" dirty="0" smtClean="0">
              <a:solidFill>
                <a:schemeClr val="bg2">
                  <a:lumMod val="25000"/>
                </a:schemeClr>
              </a:solidFill>
              <a:latin typeface="Century Gothic" panose="020B0502020202020204" pitchFamily="34" charset="0"/>
            </a:endParaRPr>
          </a:p>
          <a:p>
            <a:pPr>
              <a:lnSpc>
                <a:spcPct val="100000"/>
              </a:lnSpc>
              <a:spcAft>
                <a:spcPts val="600"/>
              </a:spcAft>
            </a:pPr>
            <a:endParaRPr lang="en-US" sz="2500" b="1" i="1" dirty="0">
              <a:solidFill>
                <a:schemeClr val="bg2">
                  <a:lumMod val="25000"/>
                </a:schemeClr>
              </a:solidFill>
              <a:latin typeface="Century Gothic" panose="020B0502020202020204" pitchFamily="34" charset="0"/>
            </a:endParaRPr>
          </a:p>
        </p:txBody>
      </p:sp>
      <p:sp>
        <p:nvSpPr>
          <p:cNvPr id="23" name="Title 1"/>
          <p:cNvSpPr txBox="1">
            <a:spLocks/>
          </p:cNvSpPr>
          <p:nvPr/>
        </p:nvSpPr>
        <p:spPr>
          <a:xfrm>
            <a:off x="358393" y="3718423"/>
            <a:ext cx="11833607" cy="8797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400" b="1" dirty="0">
                <a:solidFill>
                  <a:schemeClr val="bg2">
                    <a:lumMod val="25000"/>
                  </a:schemeClr>
                </a:solidFill>
                <a:latin typeface="Century Gothic" panose="020B0502020202020204" pitchFamily="34" charset="0"/>
              </a:rPr>
              <a:t>ISD SUNT </a:t>
            </a:r>
            <a:r>
              <a:rPr lang="ro-RO" sz="2400" b="1" dirty="0" smtClean="0">
                <a:solidFill>
                  <a:schemeClr val="bg2">
                    <a:lumMod val="25000"/>
                  </a:schemeClr>
                </a:solidFill>
                <a:latin typeface="Century Gothic" panose="020B0502020202020204" pitchFamily="34" charset="0"/>
              </a:rPr>
              <a:t>DIRECŢIONATE </a:t>
            </a:r>
            <a:r>
              <a:rPr lang="ro-RO" sz="2400" b="1" dirty="0">
                <a:solidFill>
                  <a:schemeClr val="bg2">
                    <a:lumMod val="25000"/>
                  </a:schemeClr>
                </a:solidFill>
                <a:latin typeface="Century Gothic" panose="020B0502020202020204" pitchFamily="34" charset="0"/>
              </a:rPr>
              <a:t>PREPONDERENT </a:t>
            </a:r>
            <a:r>
              <a:rPr lang="ro-RO" sz="2400" b="1" dirty="0" smtClean="0">
                <a:solidFill>
                  <a:schemeClr val="bg2">
                    <a:lumMod val="25000"/>
                  </a:schemeClr>
                </a:solidFill>
                <a:latin typeface="Century Gothic" panose="020B0502020202020204" pitchFamily="34" charset="0"/>
              </a:rPr>
              <a:t>CĂTRE REGIUNILE </a:t>
            </a:r>
            <a:r>
              <a:rPr lang="ro-RO" sz="3250" b="1" dirty="0" smtClean="0">
                <a:solidFill>
                  <a:schemeClr val="bg2">
                    <a:lumMod val="25000"/>
                  </a:schemeClr>
                </a:solidFill>
                <a:latin typeface="Century Gothic" panose="020B0502020202020204" pitchFamily="34" charset="0"/>
              </a:rPr>
              <a:t>BUCUREŞTI, </a:t>
            </a:r>
            <a:r>
              <a:rPr lang="ro-RO" sz="3250" b="1" dirty="0">
                <a:solidFill>
                  <a:schemeClr val="bg2">
                    <a:lumMod val="25000"/>
                  </a:schemeClr>
                </a:solidFill>
                <a:latin typeface="Century Gothic" panose="020B0502020202020204" pitchFamily="34" charset="0"/>
              </a:rPr>
              <a:t>ILFOV (CCA. </a:t>
            </a:r>
            <a:r>
              <a:rPr lang="ro-RO" sz="3250" b="1" u="sng" dirty="0">
                <a:solidFill>
                  <a:schemeClr val="bg2">
                    <a:lumMod val="25000"/>
                  </a:schemeClr>
                </a:solidFill>
                <a:latin typeface="Century Gothic" panose="020B0502020202020204" pitchFamily="34" charset="0"/>
              </a:rPr>
              <a:t>60%</a:t>
            </a:r>
            <a:r>
              <a:rPr lang="ro-RO" sz="3250" b="1" dirty="0">
                <a:solidFill>
                  <a:schemeClr val="bg2">
                    <a:lumMod val="25000"/>
                  </a:schemeClr>
                </a:solidFill>
                <a:latin typeface="Century Gothic" panose="020B0502020202020204" pitchFamily="34" charset="0"/>
              </a:rPr>
              <a:t>) </a:t>
            </a:r>
            <a:r>
              <a:rPr lang="ro-RO" sz="3250" b="1" dirty="0" smtClean="0">
                <a:solidFill>
                  <a:schemeClr val="bg2">
                    <a:lumMod val="25000"/>
                  </a:schemeClr>
                </a:solidFill>
                <a:latin typeface="Century Gothic" panose="020B0502020202020204" pitchFamily="34" charset="0"/>
              </a:rPr>
              <a:t>ŞI ARDEAL </a:t>
            </a:r>
            <a:r>
              <a:rPr lang="ro-RO" sz="3250" b="1" dirty="0">
                <a:solidFill>
                  <a:schemeClr val="bg2">
                    <a:lumMod val="25000"/>
                  </a:schemeClr>
                </a:solidFill>
                <a:latin typeface="Century Gothic" panose="020B0502020202020204" pitchFamily="34" charset="0"/>
              </a:rPr>
              <a:t>(CCA. </a:t>
            </a:r>
            <a:r>
              <a:rPr lang="ro-RO" sz="3250" b="1" u="sng" dirty="0">
                <a:solidFill>
                  <a:schemeClr val="bg2">
                    <a:lumMod val="25000"/>
                  </a:schemeClr>
                </a:solidFill>
                <a:latin typeface="Century Gothic" panose="020B0502020202020204" pitchFamily="34" charset="0"/>
              </a:rPr>
              <a:t>30%</a:t>
            </a:r>
            <a:r>
              <a:rPr lang="ro-RO" sz="3250" b="1" dirty="0">
                <a:solidFill>
                  <a:schemeClr val="bg2">
                    <a:lumMod val="25000"/>
                  </a:schemeClr>
                </a:solidFill>
                <a:latin typeface="Century Gothic" panose="020B0502020202020204" pitchFamily="34" charset="0"/>
              </a:rPr>
              <a:t>)</a:t>
            </a:r>
            <a:endParaRPr lang="ro-RO" sz="3250" b="1" cap="all" dirty="0" smtClean="0">
              <a:solidFill>
                <a:schemeClr val="bg2">
                  <a:lumMod val="25000"/>
                </a:schemeClr>
              </a:solidFill>
              <a:latin typeface="Century Gothic" panose="020B0502020202020204" pitchFamily="34" charset="0"/>
            </a:endParaRPr>
          </a:p>
        </p:txBody>
      </p:sp>
      <p:sp>
        <p:nvSpPr>
          <p:cNvPr id="15" name="Title 1"/>
          <p:cNvSpPr txBox="1">
            <a:spLocks/>
          </p:cNvSpPr>
          <p:nvPr/>
        </p:nvSpPr>
        <p:spPr>
          <a:xfrm>
            <a:off x="391886" y="4702629"/>
            <a:ext cx="11800114" cy="13067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2400" b="1" dirty="0">
                <a:solidFill>
                  <a:schemeClr val="bg2">
                    <a:lumMod val="25000"/>
                  </a:schemeClr>
                </a:solidFill>
                <a:latin typeface="Century Gothic" panose="020B0502020202020204" pitchFamily="34" charset="0"/>
              </a:rPr>
              <a:t>PENTRU CELELALTE REGIUNI DE DEZVOLTARE REVENIND </a:t>
            </a:r>
            <a:r>
              <a:rPr lang="ro-RO" sz="2400" b="1" dirty="0" smtClean="0">
                <a:solidFill>
                  <a:schemeClr val="bg2">
                    <a:lumMod val="25000"/>
                  </a:schemeClr>
                </a:solidFill>
                <a:latin typeface="Century Gothic" panose="020B0502020202020204" pitchFamily="34" charset="0"/>
              </a:rPr>
              <a:t>DIFERENŢA </a:t>
            </a:r>
            <a:r>
              <a:rPr lang="ro-RO" sz="2400" b="1" dirty="0">
                <a:solidFill>
                  <a:schemeClr val="bg2">
                    <a:lumMod val="25000"/>
                  </a:schemeClr>
                </a:solidFill>
                <a:latin typeface="Century Gothic" panose="020B0502020202020204" pitchFamily="34" charset="0"/>
              </a:rPr>
              <a:t>DE </a:t>
            </a:r>
            <a:r>
              <a:rPr lang="ro-RO" sz="3200" b="1" u="sng" dirty="0">
                <a:solidFill>
                  <a:schemeClr val="bg2">
                    <a:lumMod val="25000"/>
                  </a:schemeClr>
                </a:solidFill>
                <a:latin typeface="Century Gothic" panose="020B0502020202020204" pitchFamily="34" charset="0"/>
              </a:rPr>
              <a:t>10%</a:t>
            </a:r>
            <a:r>
              <a:rPr lang="ro-RO" sz="3200" b="1" dirty="0">
                <a:solidFill>
                  <a:schemeClr val="bg2">
                    <a:lumMod val="25000"/>
                  </a:schemeClr>
                </a:solidFill>
                <a:latin typeface="Century Gothic" panose="020B0502020202020204" pitchFamily="34" charset="0"/>
              </a:rPr>
              <a:t>, </a:t>
            </a:r>
            <a:r>
              <a:rPr lang="ro-RO" sz="2400" b="1" dirty="0">
                <a:solidFill>
                  <a:schemeClr val="bg2">
                    <a:lumMod val="25000"/>
                  </a:schemeClr>
                </a:solidFill>
                <a:latin typeface="Century Gothic" panose="020B0502020202020204" pitchFamily="34" charset="0"/>
              </a:rPr>
              <a:t>CONTRIBUIND ASTFEL LA ACCENTUAREA </a:t>
            </a:r>
            <a:r>
              <a:rPr lang="ro-RO" sz="2400" b="1" dirty="0" smtClean="0">
                <a:solidFill>
                  <a:schemeClr val="bg2">
                    <a:lumMod val="25000"/>
                  </a:schemeClr>
                </a:solidFill>
                <a:latin typeface="Century Gothic" panose="020B0502020202020204" pitchFamily="34" charset="0"/>
              </a:rPr>
              <a:t>DISPARITĂŢILOR </a:t>
            </a:r>
            <a:r>
              <a:rPr lang="ro-RO" sz="2400" b="1" dirty="0">
                <a:solidFill>
                  <a:schemeClr val="bg2">
                    <a:lumMod val="25000"/>
                  </a:schemeClr>
                </a:solidFill>
                <a:latin typeface="Century Gothic" panose="020B0502020202020204" pitchFamily="34" charset="0"/>
              </a:rPr>
              <a:t>REGIONALE ALE </a:t>
            </a:r>
            <a:r>
              <a:rPr lang="ro-RO" sz="2400" b="1" dirty="0" smtClean="0">
                <a:solidFill>
                  <a:schemeClr val="bg2">
                    <a:lumMod val="25000"/>
                  </a:schemeClr>
                </a:solidFill>
                <a:latin typeface="Century Gothic" panose="020B0502020202020204" pitchFamily="34" charset="0"/>
              </a:rPr>
              <a:t>ROMÂNIEI. </a:t>
            </a:r>
            <a:endParaRPr lang="ro-RO" sz="3250" b="1" cap="all" dirty="0" smtClean="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xmlns="" val="40670956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12872"/>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sp>
        <p:nvSpPr>
          <p:cNvPr id="2" name="Title 1"/>
          <p:cNvSpPr>
            <a:spLocks noGrp="1"/>
          </p:cNvSpPr>
          <p:nvPr>
            <p:ph type="ctrTitle"/>
          </p:nvPr>
        </p:nvSpPr>
        <p:spPr>
          <a:xfrm>
            <a:off x="2212407" y="614761"/>
            <a:ext cx="9979593" cy="1807805"/>
          </a:xfrm>
        </p:spPr>
        <p:txBody>
          <a:bodyPr>
            <a:normAutofit fontScale="90000"/>
          </a:bodyPr>
          <a:lstStyle/>
          <a:p>
            <a:pPr>
              <a:lnSpc>
                <a:spcPct val="100000"/>
              </a:lnSpc>
              <a:spcAft>
                <a:spcPts val="600"/>
              </a:spcAft>
            </a:pPr>
            <a:r>
              <a:rPr lang="en-US" sz="4000" b="1" dirty="0" smtClean="0">
                <a:solidFill>
                  <a:srgbClr val="713F00"/>
                </a:solidFill>
                <a:latin typeface="Century Gothic" panose="020B0502020202020204" pitchFamily="34" charset="0"/>
              </a:rPr>
              <a:t>NEVOIA DE SUS</a:t>
            </a:r>
            <a:r>
              <a:rPr lang="ro-RO" sz="4000" b="1" dirty="0" smtClean="0">
                <a:solidFill>
                  <a:srgbClr val="713F00"/>
                </a:solidFill>
                <a:latin typeface="Century Gothic" panose="020B0502020202020204" pitchFamily="34" charset="0"/>
              </a:rPr>
              <a:t>Ţ</a:t>
            </a:r>
            <a:r>
              <a:rPr lang="en-US" sz="4000" b="1" dirty="0" smtClean="0">
                <a:solidFill>
                  <a:srgbClr val="713F00"/>
                </a:solidFill>
                <a:latin typeface="Century Gothic" panose="020B0502020202020204" pitchFamily="34" charset="0"/>
              </a:rPr>
              <a:t>INERE DIN PART</a:t>
            </a:r>
            <a:r>
              <a:rPr lang="ro-RO" sz="4000" b="1" dirty="0" smtClean="0">
                <a:solidFill>
                  <a:srgbClr val="713F00"/>
                </a:solidFill>
                <a:latin typeface="Century Gothic" panose="020B0502020202020204" pitchFamily="34" charset="0"/>
              </a:rPr>
              <a:t>E</a:t>
            </a:r>
            <a:r>
              <a:rPr lang="en-US" sz="4000" b="1" dirty="0" smtClean="0">
                <a:solidFill>
                  <a:srgbClr val="713F00"/>
                </a:solidFill>
                <a:latin typeface="Century Gothic" panose="020B0502020202020204" pitchFamily="34" charset="0"/>
              </a:rPr>
              <a:t>A </a:t>
            </a:r>
            <a:r>
              <a:rPr lang="ro-RO" sz="4000" b="1" dirty="0" smtClean="0">
                <a:solidFill>
                  <a:srgbClr val="713F00"/>
                </a:solidFill>
                <a:latin typeface="Century Gothic" panose="020B0502020202020204" pitchFamily="34" charset="0"/>
              </a:rPr>
              <a:t>AUTORITĂŢILOR</a:t>
            </a:r>
            <a:r>
              <a:rPr lang="en-US" sz="5000" dirty="0">
                <a:solidFill>
                  <a:srgbClr val="713F00"/>
                </a:solidFill>
                <a:latin typeface="Century Gothic" panose="020B0502020202020204" pitchFamily="34" charset="0"/>
              </a:rPr>
              <a:t/>
            </a:r>
            <a:br>
              <a:rPr lang="en-US" sz="5000" dirty="0">
                <a:solidFill>
                  <a:srgbClr val="713F00"/>
                </a:solidFill>
                <a:latin typeface="Century Gothic" panose="020B0502020202020204" pitchFamily="34" charset="0"/>
              </a:rPr>
            </a:br>
            <a:endParaRPr lang="en-US" sz="5000" dirty="0">
              <a:solidFill>
                <a:srgbClr val="713F00"/>
              </a:solidFill>
              <a:latin typeface="Century Gothic" panose="020B0502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40340" y="1564208"/>
            <a:ext cx="12192000" cy="1081449"/>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ro-RO" sz="2500" b="1" i="1" dirty="0">
                <a:solidFill>
                  <a:schemeClr val="bg2">
                    <a:lumMod val="25000"/>
                  </a:schemeClr>
                </a:solidFill>
                <a:latin typeface="Century Gothic" panose="020B0502020202020204" pitchFamily="34" charset="0"/>
              </a:rPr>
              <a:t>1</a:t>
            </a:r>
            <a:r>
              <a:rPr lang="ro-RO" sz="2500" b="1" i="1" dirty="0" smtClean="0">
                <a:solidFill>
                  <a:schemeClr val="bg2">
                    <a:lumMod val="25000"/>
                  </a:schemeClr>
                </a:solidFill>
                <a:latin typeface="Century Gothic" panose="020B0502020202020204" pitchFamily="34" charset="0"/>
              </a:rPr>
              <a:t>. COMPANIILE ROMÂNEŞTI </a:t>
            </a:r>
            <a:r>
              <a:rPr lang="ro-RO" sz="2500" b="1" i="1" dirty="0">
                <a:solidFill>
                  <a:schemeClr val="bg2">
                    <a:lumMod val="25000"/>
                  </a:schemeClr>
                </a:solidFill>
                <a:latin typeface="Century Gothic" panose="020B0502020202020204" pitchFamily="34" charset="0"/>
              </a:rPr>
              <a:t>AU FOST MAI VULNERABILE PE PERIOADA </a:t>
            </a:r>
            <a:r>
              <a:rPr lang="ro-RO" sz="2500" b="1" i="1" dirty="0" smtClean="0">
                <a:solidFill>
                  <a:schemeClr val="bg2">
                    <a:lumMod val="25000"/>
                  </a:schemeClr>
                </a:solidFill>
                <a:latin typeface="Century Gothic" panose="020B0502020202020204" pitchFamily="34" charset="0"/>
              </a:rPr>
              <a:t>CRIZEI</a:t>
            </a:r>
            <a:endParaRPr lang="en-US" sz="2500" b="1" i="1" dirty="0">
              <a:solidFill>
                <a:schemeClr val="bg2">
                  <a:lumMod val="25000"/>
                </a:schemeClr>
              </a:solidFill>
              <a:latin typeface="Century Gothic" panose="020B0502020202020204" pitchFamily="34" charset="0"/>
            </a:endParaRPr>
          </a:p>
        </p:txBody>
      </p:sp>
      <p:pic>
        <p:nvPicPr>
          <p:cNvPr id="9" name="Imagine 3"/>
          <p:cNvPicPr/>
          <p:nvPr/>
        </p:nvPicPr>
        <p:blipFill>
          <a:blip r:embed="rId5" cstate="print"/>
          <a:stretch>
            <a:fillRect/>
          </a:stretch>
        </p:blipFill>
        <p:spPr>
          <a:xfrm>
            <a:off x="204261" y="2914895"/>
            <a:ext cx="2921292" cy="3037485"/>
          </a:xfrm>
          <a:prstGeom prst="rect">
            <a:avLst/>
          </a:prstGeom>
        </p:spPr>
      </p:pic>
      <p:sp>
        <p:nvSpPr>
          <p:cNvPr id="10" name="Title 1"/>
          <p:cNvSpPr txBox="1">
            <a:spLocks/>
          </p:cNvSpPr>
          <p:nvPr/>
        </p:nvSpPr>
        <p:spPr>
          <a:xfrm>
            <a:off x="82606" y="6317556"/>
            <a:ext cx="4321968" cy="389092"/>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Aft>
                <a:spcPts val="600"/>
              </a:spcAft>
            </a:pPr>
            <a:r>
              <a:rPr lang="ro-RO" sz="1600" dirty="0" smtClean="0">
                <a:latin typeface="Century Gothic" panose="020B0502020202020204" pitchFamily="34" charset="0"/>
              </a:rPr>
              <a:t>Locuri de muncă pierdute în urma crizei</a:t>
            </a:r>
            <a:endParaRPr lang="en-US" sz="1600" i="1" dirty="0">
              <a:solidFill>
                <a:schemeClr val="tx1">
                  <a:lumMod val="75000"/>
                  <a:lumOff val="25000"/>
                </a:schemeClr>
              </a:solidFill>
              <a:latin typeface="Century Gothic" panose="020B0502020202020204" pitchFamily="34" charset="0"/>
            </a:endParaRPr>
          </a:p>
        </p:txBody>
      </p:sp>
      <p:sp>
        <p:nvSpPr>
          <p:cNvPr id="11" name="Title 1"/>
          <p:cNvSpPr txBox="1">
            <a:spLocks/>
          </p:cNvSpPr>
          <p:nvPr/>
        </p:nvSpPr>
        <p:spPr>
          <a:xfrm>
            <a:off x="3182586" y="3040082"/>
            <a:ext cx="9009414" cy="9910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ts val="2880"/>
              </a:lnSpc>
            </a:pPr>
            <a:r>
              <a:rPr lang="ro-RO" sz="2400" b="1" cap="all" dirty="0">
                <a:solidFill>
                  <a:schemeClr val="bg2">
                    <a:lumMod val="25000"/>
                  </a:schemeClr>
                </a:solidFill>
                <a:latin typeface="Century Gothic" panose="020B0502020202020204" pitchFamily="34" charset="0"/>
              </a:rPr>
              <a:t>Î</a:t>
            </a:r>
            <a:r>
              <a:rPr lang="ro-RO" sz="2400" b="1" cap="all" dirty="0" smtClean="0">
                <a:solidFill>
                  <a:schemeClr val="bg2">
                    <a:lumMod val="25000"/>
                  </a:schemeClr>
                </a:solidFill>
                <a:latin typeface="Century Gothic" panose="020B0502020202020204" pitchFamily="34" charset="0"/>
              </a:rPr>
              <a:t>N CONTEXTUL </a:t>
            </a:r>
            <a:r>
              <a:rPr lang="ro-RO" sz="2400" b="1" cap="all" dirty="0">
                <a:solidFill>
                  <a:schemeClr val="bg2">
                    <a:lumMod val="25000"/>
                  </a:schemeClr>
                </a:solidFill>
                <a:latin typeface="Century Gothic" panose="020B0502020202020204" pitchFamily="34" charset="0"/>
              </a:rPr>
              <a:t>ECONOMIC </a:t>
            </a:r>
            <a:r>
              <a:rPr lang="ro-RO" sz="2400" b="1" cap="all" dirty="0" smtClean="0">
                <a:solidFill>
                  <a:schemeClr val="bg2">
                    <a:lumMod val="25000"/>
                  </a:schemeClr>
                </a:solidFill>
                <a:latin typeface="Century Gothic" panose="020B0502020202020204" pitchFamily="34" charset="0"/>
              </a:rPr>
              <a:t>GENERAL</a:t>
            </a:r>
            <a:r>
              <a:rPr lang="en-US" sz="2400" b="1" cap="all" dirty="0" smtClean="0">
                <a:solidFill>
                  <a:schemeClr val="bg2">
                    <a:lumMod val="25000"/>
                  </a:schemeClr>
                </a:solidFill>
                <a:latin typeface="Century Gothic" panose="020B0502020202020204" pitchFamily="34" charset="0"/>
              </a:rPr>
              <a:t> </a:t>
            </a:r>
            <a:r>
              <a:rPr lang="ro-RO" sz="2400" b="1" cap="all" dirty="0" smtClean="0">
                <a:solidFill>
                  <a:schemeClr val="bg2">
                    <a:lumMod val="25000"/>
                  </a:schemeClr>
                </a:solidFill>
                <a:latin typeface="Century Gothic" panose="020B0502020202020204" pitchFamily="34" charset="0"/>
              </a:rPr>
              <a:t>COMPANIILE ROMâNEşTI </a:t>
            </a:r>
            <a:r>
              <a:rPr lang="ro-RO" sz="2400" b="1" cap="all" dirty="0">
                <a:solidFill>
                  <a:schemeClr val="bg2">
                    <a:lumMod val="25000"/>
                  </a:schemeClr>
                </a:solidFill>
                <a:latin typeface="Century Gothic" panose="020B0502020202020204" pitchFamily="34" charset="0"/>
              </a:rPr>
              <a:t>AU PIERDUT </a:t>
            </a:r>
            <a:endParaRPr lang="ro-RO" sz="2200" b="1" dirty="0" smtClean="0">
              <a:solidFill>
                <a:schemeClr val="bg2">
                  <a:lumMod val="25000"/>
                </a:schemeClr>
              </a:solidFill>
              <a:latin typeface="Century Gothic" panose="020B0502020202020204" pitchFamily="34" charset="0"/>
            </a:endParaRPr>
          </a:p>
        </p:txBody>
      </p:sp>
      <p:sp>
        <p:nvSpPr>
          <p:cNvPr id="12" name="Title 1"/>
          <p:cNvSpPr txBox="1">
            <a:spLocks/>
          </p:cNvSpPr>
          <p:nvPr/>
        </p:nvSpPr>
        <p:spPr>
          <a:xfrm>
            <a:off x="3324208" y="4069177"/>
            <a:ext cx="8867792" cy="11700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ro-RO" sz="3000" b="1" u="sng" cap="all" dirty="0">
                <a:solidFill>
                  <a:schemeClr val="bg2">
                    <a:lumMod val="25000"/>
                  </a:schemeClr>
                </a:solidFill>
                <a:latin typeface="Century Gothic" panose="020B0502020202020204" pitchFamily="34" charset="0"/>
              </a:rPr>
              <a:t>700.000</a:t>
            </a:r>
            <a:r>
              <a:rPr lang="ro-RO" sz="2400" b="1" cap="all" dirty="0">
                <a:solidFill>
                  <a:schemeClr val="bg2">
                    <a:lumMod val="25000"/>
                  </a:schemeClr>
                </a:solidFill>
                <a:latin typeface="Century Gothic" panose="020B0502020202020204" pitchFamily="34" charset="0"/>
              </a:rPr>
              <a:t> LOCURI DE </a:t>
            </a:r>
            <a:r>
              <a:rPr lang="ro-RO" sz="2400" b="1" cap="all" dirty="0" smtClean="0">
                <a:solidFill>
                  <a:schemeClr val="bg2">
                    <a:lumMod val="25000"/>
                  </a:schemeClr>
                </a:solidFill>
                <a:latin typeface="Century Gothic" panose="020B0502020202020204" pitchFamily="34" charset="0"/>
              </a:rPr>
              <a:t>MUNCĂ </a:t>
            </a:r>
            <a:r>
              <a:rPr lang="ro-RO" sz="2400" b="1" cap="all" dirty="0">
                <a:solidFill>
                  <a:schemeClr val="bg2">
                    <a:lumMod val="25000"/>
                  </a:schemeClr>
                </a:solidFill>
                <a:latin typeface="Century Gothic" panose="020B0502020202020204" pitchFamily="34" charset="0"/>
              </a:rPr>
              <a:t>Î</a:t>
            </a:r>
            <a:r>
              <a:rPr lang="ro-RO" sz="2400" b="1" cap="all" dirty="0" smtClean="0">
                <a:solidFill>
                  <a:schemeClr val="bg2">
                    <a:lumMod val="25000"/>
                  </a:schemeClr>
                </a:solidFill>
                <a:latin typeface="Century Gothic" panose="020B0502020202020204" pitchFamily="34" charset="0"/>
              </a:rPr>
              <a:t>N </a:t>
            </a:r>
            <a:r>
              <a:rPr lang="ro-RO" sz="2400" b="1" cap="all" dirty="0">
                <a:solidFill>
                  <a:schemeClr val="bg2">
                    <a:lumMod val="25000"/>
                  </a:schemeClr>
                </a:solidFill>
                <a:latin typeface="Century Gothic" panose="020B0502020202020204" pitchFamily="34" charset="0"/>
              </a:rPr>
              <a:t>URMA </a:t>
            </a:r>
            <a:r>
              <a:rPr lang="ro-RO" sz="3200" b="1" cap="all" dirty="0">
                <a:solidFill>
                  <a:schemeClr val="bg2">
                    <a:lumMod val="25000"/>
                  </a:schemeClr>
                </a:solidFill>
                <a:latin typeface="Century Gothic" panose="020B0502020202020204" pitchFamily="34" charset="0"/>
              </a:rPr>
              <a:t>CRIZEI</a:t>
            </a:r>
            <a:r>
              <a:rPr lang="ro-RO" sz="2400" b="1" cap="all" dirty="0">
                <a:solidFill>
                  <a:schemeClr val="bg2">
                    <a:lumMod val="25000"/>
                  </a:schemeClr>
                </a:solidFill>
                <a:latin typeface="Century Gothic" panose="020B0502020202020204" pitchFamily="34" charset="0"/>
              </a:rPr>
              <a:t>, Î</a:t>
            </a:r>
            <a:r>
              <a:rPr lang="ro-RO" sz="2400" b="1" cap="all" dirty="0" smtClean="0">
                <a:solidFill>
                  <a:schemeClr val="bg2">
                    <a:lumMod val="25000"/>
                  </a:schemeClr>
                </a:solidFill>
                <a:latin typeface="Century Gothic" panose="020B0502020202020204" pitchFamily="34" charset="0"/>
              </a:rPr>
              <a:t>N </a:t>
            </a:r>
            <a:r>
              <a:rPr lang="ro-RO" sz="2400" b="1" cap="all" dirty="0">
                <a:solidFill>
                  <a:schemeClr val="bg2">
                    <a:lumMod val="25000"/>
                  </a:schemeClr>
                </a:solidFill>
                <a:latin typeface="Century Gothic" panose="020B0502020202020204" pitchFamily="34" charset="0"/>
              </a:rPr>
              <a:t>TIMP </a:t>
            </a:r>
            <a:endParaRPr lang="ro-RO" sz="2400" b="1" cap="all" dirty="0" smtClean="0">
              <a:solidFill>
                <a:schemeClr val="bg2">
                  <a:lumMod val="25000"/>
                </a:schemeClr>
              </a:solidFill>
              <a:latin typeface="Century Gothic" panose="020B0502020202020204" pitchFamily="34" charset="0"/>
            </a:endParaRPr>
          </a:p>
          <a:p>
            <a:pPr algn="l">
              <a:lnSpc>
                <a:spcPct val="100000"/>
              </a:lnSpc>
            </a:pPr>
            <a:r>
              <a:rPr lang="ro-RO" sz="2400" b="1" cap="all" dirty="0" smtClean="0">
                <a:solidFill>
                  <a:schemeClr val="bg2">
                    <a:lumMod val="25000"/>
                  </a:schemeClr>
                </a:solidFill>
                <a:latin typeface="Century Gothic" panose="020B0502020202020204" pitchFamily="34" charset="0"/>
              </a:rPr>
              <a:t>cE </a:t>
            </a:r>
            <a:r>
              <a:rPr lang="ro-RO" sz="2400" b="1" cap="all" dirty="0">
                <a:solidFill>
                  <a:schemeClr val="bg2">
                    <a:lumMod val="25000"/>
                  </a:schemeClr>
                </a:solidFill>
                <a:latin typeface="Century Gothic" panose="020B0502020202020204" pitchFamily="34" charset="0"/>
              </a:rPr>
              <a:t>COMPANIILE CU CAPITAL </a:t>
            </a:r>
            <a:r>
              <a:rPr lang="ro-RO" sz="2400" b="1" cap="all" dirty="0" smtClean="0">
                <a:solidFill>
                  <a:schemeClr val="bg2">
                    <a:lumMod val="25000"/>
                  </a:schemeClr>
                </a:solidFill>
                <a:latin typeface="Century Gothic" panose="020B0502020202020204" pitchFamily="34" charset="0"/>
              </a:rPr>
              <a:t>STRĂIN, DOAR </a:t>
            </a:r>
            <a:r>
              <a:rPr lang="ro-RO" sz="3000" b="1" u="sng" cap="all" dirty="0">
                <a:solidFill>
                  <a:schemeClr val="bg2">
                    <a:lumMod val="25000"/>
                  </a:schemeClr>
                </a:solidFill>
                <a:latin typeface="Century Gothic" panose="020B0502020202020204" pitchFamily="34" charset="0"/>
              </a:rPr>
              <a:t>20.000</a:t>
            </a:r>
            <a:r>
              <a:rPr lang="ro-RO" sz="3000" b="1" cap="all" dirty="0">
                <a:solidFill>
                  <a:schemeClr val="bg2">
                    <a:lumMod val="25000"/>
                  </a:schemeClr>
                </a:solidFill>
                <a:latin typeface="Century Gothic" panose="020B0502020202020204" pitchFamily="34" charset="0"/>
              </a:rPr>
              <a:t>.</a:t>
            </a:r>
            <a:endParaRPr lang="ro-RO" sz="3000" b="1" dirty="0" smtClean="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xmlns="" val="7498410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17014" y="308910"/>
            <a:ext cx="1657886" cy="1680290"/>
          </a:xfrm>
          <a:prstGeom prst="rect">
            <a:avLst/>
          </a:prstGeom>
        </p:spPr>
      </p:pic>
      <p:sp>
        <p:nvSpPr>
          <p:cNvPr id="2" name="Title 1"/>
          <p:cNvSpPr>
            <a:spLocks noGrp="1"/>
          </p:cNvSpPr>
          <p:nvPr>
            <p:ph type="ctrTitle"/>
          </p:nvPr>
        </p:nvSpPr>
        <p:spPr>
          <a:xfrm>
            <a:off x="2212408" y="377255"/>
            <a:ext cx="9979592" cy="2016741"/>
          </a:xfrm>
        </p:spPr>
        <p:txBody>
          <a:bodyPr>
            <a:normAutofit fontScale="90000"/>
          </a:bodyPr>
          <a:lstStyle/>
          <a:p>
            <a:pPr>
              <a:lnSpc>
                <a:spcPct val="100000"/>
              </a:lnSpc>
              <a:spcAft>
                <a:spcPts val="600"/>
              </a:spcAft>
            </a:pP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5400" b="1" dirty="0" smtClean="0">
                <a:solidFill>
                  <a:srgbClr val="713F00"/>
                </a:solidFill>
                <a:latin typeface="Century Gothic" panose="020B0502020202020204" pitchFamily="34" charset="0"/>
              </a:rPr>
              <a:t/>
            </a:r>
            <a:br>
              <a:rPr lang="en-US" sz="5400" b="1" dirty="0" smtClean="0">
                <a:solidFill>
                  <a:srgbClr val="713F00"/>
                </a:solidFill>
                <a:latin typeface="Century Gothic" panose="020B0502020202020204" pitchFamily="34" charset="0"/>
              </a:rPr>
            </a:br>
            <a:r>
              <a:rPr lang="en-US" sz="4000" b="1" dirty="0" smtClean="0">
                <a:solidFill>
                  <a:srgbClr val="713F00"/>
                </a:solidFill>
                <a:latin typeface="Century Gothic" panose="020B0502020202020204" pitchFamily="34" charset="0"/>
              </a:rPr>
              <a:t>NEVOIA DE SUS</a:t>
            </a:r>
            <a:r>
              <a:rPr lang="ro-RO" sz="4000" b="1" dirty="0" smtClean="0">
                <a:solidFill>
                  <a:srgbClr val="713F00"/>
                </a:solidFill>
                <a:latin typeface="Century Gothic" panose="020B0502020202020204" pitchFamily="34" charset="0"/>
              </a:rPr>
              <a:t>Ţ</a:t>
            </a:r>
            <a:r>
              <a:rPr lang="en-US" sz="4000" b="1" dirty="0" smtClean="0">
                <a:solidFill>
                  <a:srgbClr val="713F00"/>
                </a:solidFill>
                <a:latin typeface="Century Gothic" panose="020B0502020202020204" pitchFamily="34" charset="0"/>
              </a:rPr>
              <a:t>INERE DIN PART</a:t>
            </a:r>
            <a:r>
              <a:rPr lang="ro-RO" sz="4000" b="1" dirty="0" smtClean="0">
                <a:solidFill>
                  <a:srgbClr val="713F00"/>
                </a:solidFill>
                <a:latin typeface="Century Gothic" panose="020B0502020202020204" pitchFamily="34" charset="0"/>
              </a:rPr>
              <a:t>E</a:t>
            </a:r>
            <a:r>
              <a:rPr lang="en-US" sz="4000" b="1" dirty="0" smtClean="0">
                <a:solidFill>
                  <a:srgbClr val="713F00"/>
                </a:solidFill>
                <a:latin typeface="Century Gothic" panose="020B0502020202020204" pitchFamily="34" charset="0"/>
              </a:rPr>
              <a:t>A </a:t>
            </a:r>
            <a:r>
              <a:rPr lang="ro-RO" sz="4000" b="1" dirty="0" smtClean="0">
                <a:solidFill>
                  <a:srgbClr val="713F00"/>
                </a:solidFill>
                <a:latin typeface="Century Gothic" panose="020B0502020202020204" pitchFamily="34" charset="0"/>
              </a:rPr>
              <a:t>AUTORITĂŢILOR </a:t>
            </a:r>
            <a:r>
              <a:rPr lang="en-US" sz="5000" dirty="0">
                <a:solidFill>
                  <a:srgbClr val="713F00"/>
                </a:solidFill>
                <a:latin typeface="Century Gothic" panose="020B0502020202020204" pitchFamily="34" charset="0"/>
              </a:rPr>
              <a:t/>
            </a:r>
            <a:br>
              <a:rPr lang="en-US" sz="5000" dirty="0">
                <a:solidFill>
                  <a:srgbClr val="713F00"/>
                </a:solidFill>
                <a:latin typeface="Century Gothic" panose="020B0502020202020204" pitchFamily="34" charset="0"/>
              </a:rPr>
            </a:br>
            <a:endParaRPr lang="en-US" sz="5000" dirty="0">
              <a:solidFill>
                <a:srgbClr val="713F00"/>
              </a:solidFill>
              <a:latin typeface="Century Gothic" panose="020B0502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368135" y="1876299"/>
            <a:ext cx="6020789" cy="73627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ro-RO" sz="2400" b="1" i="1" dirty="0">
                <a:solidFill>
                  <a:schemeClr val="bg2">
                    <a:lumMod val="25000"/>
                  </a:schemeClr>
                </a:solidFill>
                <a:latin typeface="Century Gothic" panose="020B0502020202020204" pitchFamily="34" charset="0"/>
              </a:rPr>
              <a:t>2</a:t>
            </a:r>
            <a:r>
              <a:rPr lang="ro-RO" sz="2400" b="1" i="1" dirty="0" smtClean="0">
                <a:solidFill>
                  <a:schemeClr val="bg2">
                    <a:lumMod val="25000"/>
                  </a:schemeClr>
                </a:solidFill>
                <a:latin typeface="Century Gothic" panose="020B0502020202020204" pitchFamily="34" charset="0"/>
              </a:rPr>
              <a:t>. ACORDAREA </a:t>
            </a:r>
            <a:r>
              <a:rPr lang="ro-RO" sz="2400" b="1" i="1" dirty="0">
                <a:solidFill>
                  <a:schemeClr val="bg2">
                    <a:lumMod val="25000"/>
                  </a:schemeClr>
                </a:solidFill>
                <a:latin typeface="Century Gothic" panose="020B0502020202020204" pitchFamily="34" charset="0"/>
              </a:rPr>
              <a:t>AJUTOARELOR DE </a:t>
            </a:r>
            <a:r>
              <a:rPr lang="ro-RO" sz="2400" b="1" i="1" dirty="0" smtClean="0">
                <a:solidFill>
                  <a:schemeClr val="bg2">
                    <a:lumMod val="25000"/>
                  </a:schemeClr>
                </a:solidFill>
                <a:latin typeface="Century Gothic" panose="020B0502020202020204" pitchFamily="34" charset="0"/>
              </a:rPr>
              <a:t>STAT</a:t>
            </a:r>
            <a:endParaRPr lang="en-US" sz="2400" b="1" i="1" dirty="0">
              <a:solidFill>
                <a:schemeClr val="bg2">
                  <a:lumMod val="25000"/>
                </a:schemeClr>
              </a:solidFill>
              <a:latin typeface="Century Gothic" panose="020B0502020202020204" pitchFamily="34" charset="0"/>
            </a:endParaRPr>
          </a:p>
        </p:txBody>
      </p:sp>
      <p:sp>
        <p:nvSpPr>
          <p:cNvPr id="10" name="Title 1"/>
          <p:cNvSpPr txBox="1">
            <a:spLocks/>
          </p:cNvSpPr>
          <p:nvPr/>
        </p:nvSpPr>
        <p:spPr>
          <a:xfrm>
            <a:off x="223103" y="6288956"/>
            <a:ext cx="4321968" cy="3890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o-RO" sz="1600" dirty="0" smtClean="0"/>
              <a:t>Distribuţia </a:t>
            </a:r>
            <a:r>
              <a:rPr lang="ro-RO" sz="1600" dirty="0"/>
              <a:t>primelor 10 ajutoare de stat </a:t>
            </a:r>
            <a:endParaRPr lang="ro-RO" sz="1600" dirty="0" smtClean="0"/>
          </a:p>
          <a:p>
            <a:pPr algn="l"/>
            <a:r>
              <a:rPr lang="ro-RO" sz="1600" dirty="0" smtClean="0"/>
              <a:t>acordate </a:t>
            </a:r>
            <a:r>
              <a:rPr lang="ro-RO" sz="1600" dirty="0"/>
              <a:t>companiilor private</a:t>
            </a:r>
            <a:endParaRPr lang="en-US" sz="1600" dirty="0"/>
          </a:p>
        </p:txBody>
      </p:sp>
      <p:sp>
        <p:nvSpPr>
          <p:cNvPr id="11" name="Title 1"/>
          <p:cNvSpPr txBox="1">
            <a:spLocks/>
          </p:cNvSpPr>
          <p:nvPr/>
        </p:nvSpPr>
        <p:spPr>
          <a:xfrm>
            <a:off x="3140743" y="2707574"/>
            <a:ext cx="9051257" cy="349134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o-RO" sz="2200" b="1" cap="all" dirty="0">
                <a:solidFill>
                  <a:schemeClr val="bg2">
                    <a:lumMod val="25000"/>
                  </a:schemeClr>
                </a:solidFill>
                <a:latin typeface="Century Gothic" panose="020B0502020202020204" pitchFamily="34" charset="0"/>
              </a:rPr>
              <a:t>DINTRE CELE MAI MARI 10 AJUTOARE DE STAT </a:t>
            </a:r>
            <a:endParaRPr lang="ro-RO" sz="2200" b="1" cap="all" dirty="0" smtClean="0">
              <a:solidFill>
                <a:schemeClr val="bg2">
                  <a:lumMod val="25000"/>
                </a:schemeClr>
              </a:solidFill>
              <a:latin typeface="Century Gothic" panose="020B0502020202020204" pitchFamily="34" charset="0"/>
            </a:endParaRPr>
          </a:p>
          <a:p>
            <a:pPr>
              <a:lnSpc>
                <a:spcPct val="100000"/>
              </a:lnSpc>
            </a:pPr>
            <a:r>
              <a:rPr lang="ro-RO" sz="2200" b="1" cap="all" dirty="0" smtClean="0">
                <a:solidFill>
                  <a:schemeClr val="bg2">
                    <a:lumMod val="25000"/>
                  </a:schemeClr>
                </a:solidFill>
                <a:latin typeface="Century Gothic" panose="020B0502020202020204" pitchFamily="34" charset="0"/>
              </a:rPr>
              <a:t>ACORDATE </a:t>
            </a:r>
            <a:r>
              <a:rPr lang="ro-RO" sz="2200" b="1" cap="all" dirty="0">
                <a:solidFill>
                  <a:schemeClr val="bg2">
                    <a:lumMod val="25000"/>
                  </a:schemeClr>
                </a:solidFill>
                <a:latin typeface="Century Gothic" panose="020B0502020202020204" pitchFamily="34" charset="0"/>
              </a:rPr>
              <a:t>Î</a:t>
            </a:r>
            <a:r>
              <a:rPr lang="ro-RO" sz="2200" b="1" cap="all" dirty="0" smtClean="0">
                <a:solidFill>
                  <a:schemeClr val="bg2">
                    <a:lumMod val="25000"/>
                  </a:schemeClr>
                </a:solidFill>
                <a:latin typeface="Century Gothic" panose="020B0502020202020204" pitchFamily="34" charset="0"/>
              </a:rPr>
              <a:t>N </a:t>
            </a:r>
            <a:r>
              <a:rPr lang="ro-RO" sz="2200" b="1" cap="all" dirty="0">
                <a:solidFill>
                  <a:schemeClr val="bg2">
                    <a:lumMod val="25000"/>
                  </a:schemeClr>
                </a:solidFill>
                <a:latin typeface="Century Gothic" panose="020B0502020202020204" pitchFamily="34" charset="0"/>
              </a:rPr>
              <a:t>ULTIMII ANI, </a:t>
            </a:r>
            <a:endParaRPr lang="ro-RO" sz="2200" b="1" cap="all" dirty="0" smtClean="0">
              <a:solidFill>
                <a:schemeClr val="bg2">
                  <a:lumMod val="25000"/>
                </a:schemeClr>
              </a:solidFill>
              <a:latin typeface="Century Gothic" panose="020B0502020202020204" pitchFamily="34" charset="0"/>
            </a:endParaRPr>
          </a:p>
          <a:p>
            <a:pPr>
              <a:lnSpc>
                <a:spcPct val="100000"/>
              </a:lnSpc>
            </a:pPr>
            <a:endParaRPr lang="ro-RO" sz="2200" b="1" cap="all" dirty="0" smtClean="0">
              <a:solidFill>
                <a:schemeClr val="bg2">
                  <a:lumMod val="25000"/>
                </a:schemeClr>
              </a:solidFill>
              <a:latin typeface="Century Gothic" panose="020B0502020202020204" pitchFamily="34" charset="0"/>
            </a:endParaRPr>
          </a:p>
          <a:p>
            <a:pPr>
              <a:lnSpc>
                <a:spcPct val="100000"/>
              </a:lnSpc>
            </a:pPr>
            <a:r>
              <a:rPr lang="ro-RO" sz="5000" b="1" u="sng" cap="all" dirty="0" smtClean="0">
                <a:solidFill>
                  <a:schemeClr val="bg2">
                    <a:lumMod val="25000"/>
                  </a:schemeClr>
                </a:solidFill>
                <a:latin typeface="Century Gothic" panose="020B0502020202020204" pitchFamily="34" charset="0"/>
              </a:rPr>
              <a:t>9</a:t>
            </a:r>
            <a:r>
              <a:rPr lang="ro-RO" sz="5000" b="1" cap="all" dirty="0">
                <a:solidFill>
                  <a:schemeClr val="bg2">
                    <a:lumMod val="25000"/>
                  </a:schemeClr>
                </a:solidFill>
                <a:latin typeface="Century Gothic" panose="020B0502020202020204" pitchFamily="34" charset="0"/>
              </a:rPr>
              <a:t> </a:t>
            </a:r>
            <a:r>
              <a:rPr lang="ro-RO" sz="3000" b="1" cap="all" dirty="0" smtClean="0">
                <a:solidFill>
                  <a:schemeClr val="bg2">
                    <a:lumMod val="25000"/>
                  </a:schemeClr>
                </a:solidFill>
                <a:latin typeface="Century Gothic" panose="020B0502020202020204" pitchFamily="34" charset="0"/>
              </a:rPr>
              <a:t>AU </a:t>
            </a:r>
            <a:r>
              <a:rPr lang="ro-RO" sz="3000" b="1" cap="all" dirty="0">
                <a:solidFill>
                  <a:schemeClr val="bg2">
                    <a:lumMod val="25000"/>
                  </a:schemeClr>
                </a:solidFill>
                <a:latin typeface="Century Gothic" panose="020B0502020202020204" pitchFamily="34" charset="0"/>
              </a:rPr>
              <a:t>FOST ACORDATE COMPANIILOR </a:t>
            </a:r>
            <a:endParaRPr lang="ro-RO" sz="3000" b="1" cap="all" dirty="0" smtClean="0">
              <a:solidFill>
                <a:schemeClr val="bg2">
                  <a:lumMod val="25000"/>
                </a:schemeClr>
              </a:solidFill>
              <a:latin typeface="Century Gothic" panose="020B0502020202020204" pitchFamily="34" charset="0"/>
            </a:endParaRPr>
          </a:p>
          <a:p>
            <a:pPr>
              <a:lnSpc>
                <a:spcPct val="100000"/>
              </a:lnSpc>
            </a:pPr>
            <a:r>
              <a:rPr lang="ro-RO" sz="3000" b="1" cap="all" dirty="0" smtClean="0">
                <a:solidFill>
                  <a:schemeClr val="bg2">
                    <a:lumMod val="25000"/>
                  </a:schemeClr>
                </a:solidFill>
                <a:latin typeface="Century Gothic" panose="020B0502020202020204" pitchFamily="34" charset="0"/>
              </a:rPr>
              <a:t>CU </a:t>
            </a:r>
            <a:r>
              <a:rPr lang="ro-RO" sz="3000" b="1" cap="all" dirty="0">
                <a:solidFill>
                  <a:schemeClr val="bg2">
                    <a:lumMod val="25000"/>
                  </a:schemeClr>
                </a:solidFill>
                <a:latin typeface="Century Gothic" panose="020B0502020202020204" pitchFamily="34" charset="0"/>
              </a:rPr>
              <a:t>CAPITAL </a:t>
            </a:r>
            <a:r>
              <a:rPr lang="ro-RO" sz="3000" b="1" cap="all" dirty="0" smtClean="0">
                <a:solidFill>
                  <a:schemeClr val="bg2">
                    <a:lumMod val="25000"/>
                  </a:schemeClr>
                </a:solidFill>
                <a:latin typeface="Century Gothic" panose="020B0502020202020204" pitchFamily="34" charset="0"/>
              </a:rPr>
              <a:t>STRĂIN</a:t>
            </a:r>
            <a:r>
              <a:rPr lang="ro-RO" sz="2500" b="1" cap="all" dirty="0" smtClean="0">
                <a:solidFill>
                  <a:schemeClr val="bg2">
                    <a:lumMod val="25000"/>
                  </a:schemeClr>
                </a:solidFill>
                <a:latin typeface="Century Gothic" panose="020B0502020202020204" pitchFamily="34" charset="0"/>
              </a:rPr>
              <a:t> </a:t>
            </a:r>
          </a:p>
          <a:p>
            <a:pPr>
              <a:lnSpc>
                <a:spcPct val="100000"/>
              </a:lnSpc>
            </a:pPr>
            <a:endParaRPr lang="ro-RO" sz="2500" b="1" cap="all" dirty="0" smtClean="0">
              <a:solidFill>
                <a:schemeClr val="bg2">
                  <a:lumMod val="25000"/>
                </a:schemeClr>
              </a:solidFill>
              <a:latin typeface="Century Gothic" panose="020B0502020202020204" pitchFamily="34" charset="0"/>
            </a:endParaRPr>
          </a:p>
          <a:p>
            <a:pPr>
              <a:lnSpc>
                <a:spcPct val="100000"/>
              </a:lnSpc>
            </a:pPr>
            <a:r>
              <a:rPr lang="ro-RO" sz="2200" b="1" cap="all" dirty="0">
                <a:solidFill>
                  <a:schemeClr val="bg2">
                    <a:lumMod val="25000"/>
                  </a:schemeClr>
                </a:solidFill>
                <a:latin typeface="Century Gothic" panose="020B0502020202020204" pitchFamily="34" charset="0"/>
              </a:rPr>
              <a:t>Ş</a:t>
            </a:r>
            <a:r>
              <a:rPr lang="ro-RO" sz="2200" b="1" cap="all" dirty="0" smtClean="0">
                <a:solidFill>
                  <a:schemeClr val="bg2">
                    <a:lumMod val="25000"/>
                  </a:schemeClr>
                </a:solidFill>
                <a:latin typeface="Century Gothic" panose="020B0502020202020204" pitchFamily="34" charset="0"/>
              </a:rPr>
              <a:t>i </a:t>
            </a:r>
            <a:r>
              <a:rPr lang="ro-RO" sz="2200" b="1" cap="all" dirty="0">
                <a:solidFill>
                  <a:schemeClr val="bg2">
                    <a:lumMod val="25000"/>
                  </a:schemeClr>
                </a:solidFill>
                <a:latin typeface="Century Gothic" panose="020B0502020202020204" pitchFamily="34" charset="0"/>
              </a:rPr>
              <a:t>doar </a:t>
            </a:r>
            <a:r>
              <a:rPr lang="ro-RO" sz="5000" b="1" u="sng" cap="all" dirty="0">
                <a:solidFill>
                  <a:schemeClr val="bg2">
                    <a:lumMod val="25000"/>
                  </a:schemeClr>
                </a:solidFill>
                <a:latin typeface="Century Gothic" panose="020B0502020202020204" pitchFamily="34" charset="0"/>
              </a:rPr>
              <a:t>1</a:t>
            </a:r>
            <a:r>
              <a:rPr lang="ro-RO" sz="2200" b="1" cap="all" dirty="0">
                <a:solidFill>
                  <a:schemeClr val="bg2">
                    <a:lumMod val="25000"/>
                  </a:schemeClr>
                </a:solidFill>
                <a:latin typeface="Century Gothic" panose="020B0502020202020204" pitchFamily="34" charset="0"/>
              </a:rPr>
              <a:t> companiilor </a:t>
            </a:r>
            <a:r>
              <a:rPr lang="ro-RO" sz="2200" b="1" cap="all" dirty="0" smtClean="0">
                <a:solidFill>
                  <a:schemeClr val="bg2">
                    <a:lumMod val="25000"/>
                  </a:schemeClr>
                </a:solidFill>
                <a:latin typeface="Century Gothic" panose="020B0502020202020204" pitchFamily="34" charset="0"/>
              </a:rPr>
              <a:t>autohtone </a:t>
            </a:r>
            <a:endParaRPr lang="ro-RO" sz="2200" b="1" dirty="0" smtClean="0">
              <a:solidFill>
                <a:schemeClr val="bg2">
                  <a:lumMod val="25000"/>
                </a:schemeClr>
              </a:solidFill>
              <a:latin typeface="Century Gothic" panose="020B0502020202020204" pitchFamily="34" charset="0"/>
            </a:endParaRPr>
          </a:p>
        </p:txBody>
      </p:sp>
      <p:pic>
        <p:nvPicPr>
          <p:cNvPr id="13" name="Imagine 4"/>
          <p:cNvPicPr/>
          <p:nvPr/>
        </p:nvPicPr>
        <p:blipFill>
          <a:blip r:embed="rId5" cstate="print"/>
          <a:stretch>
            <a:fillRect/>
          </a:stretch>
        </p:blipFill>
        <p:spPr>
          <a:xfrm>
            <a:off x="213991" y="2944121"/>
            <a:ext cx="3000710" cy="3150763"/>
          </a:xfrm>
          <a:prstGeom prst="rect">
            <a:avLst/>
          </a:prstGeom>
        </p:spPr>
      </p:pic>
    </p:spTree>
    <p:extLst>
      <p:ext uri="{BB962C8B-B14F-4D97-AF65-F5344CB8AC3E}">
        <p14:creationId xmlns:p14="http://schemas.microsoft.com/office/powerpoint/2010/main" xmlns="" val="953943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xmlns="" val="0"/>
              </a:ext>
            </a:extLst>
          </a:blip>
          <a:stretch>
            <a:fillRect/>
          </a:stretch>
        </p:blipFill>
        <p:spPr>
          <a:xfrm>
            <a:off x="0" y="0"/>
            <a:ext cx="12191999" cy="685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4521" y="225782"/>
            <a:ext cx="1657886" cy="1680290"/>
          </a:xfrm>
          <a:prstGeom prst="rect">
            <a:avLst/>
          </a:prstGeom>
        </p:spPr>
      </p:pic>
      <p:sp>
        <p:nvSpPr>
          <p:cNvPr id="2" name="Title 1"/>
          <p:cNvSpPr>
            <a:spLocks noGrp="1"/>
          </p:cNvSpPr>
          <p:nvPr>
            <p:ph type="ctrTitle"/>
          </p:nvPr>
        </p:nvSpPr>
        <p:spPr>
          <a:xfrm>
            <a:off x="2212407" y="-214446"/>
            <a:ext cx="9979592" cy="2387600"/>
          </a:xfrm>
        </p:spPr>
        <p:txBody>
          <a:bodyPr>
            <a:normAutofit/>
          </a:bodyPr>
          <a:lstStyle/>
          <a:p>
            <a:pPr>
              <a:lnSpc>
                <a:spcPct val="100000"/>
              </a:lnSpc>
              <a:spcAft>
                <a:spcPts val="600"/>
              </a:spcAft>
            </a:pPr>
            <a:r>
              <a:rPr lang="en-US" sz="3500" b="1" dirty="0" smtClean="0">
                <a:solidFill>
                  <a:srgbClr val="713F00"/>
                </a:solidFill>
                <a:latin typeface="Century Gothic" panose="020B0502020202020204" pitchFamily="34" charset="0"/>
              </a:rPr>
              <a:t> </a:t>
            </a:r>
            <a:r>
              <a:rPr lang="ro-RO" sz="3500" b="1" dirty="0" smtClean="0">
                <a:solidFill>
                  <a:srgbClr val="713F00"/>
                </a:solidFill>
                <a:latin typeface="Century Gothic" panose="020B0502020202020204" pitchFamily="34" charset="0"/>
              </a:rPr>
              <a:t>MĂSURI </a:t>
            </a:r>
            <a:r>
              <a:rPr lang="ro-RO" sz="3500" b="1" dirty="0">
                <a:solidFill>
                  <a:srgbClr val="713F00"/>
                </a:solidFill>
                <a:latin typeface="Century Gothic" panose="020B0502020202020204" pitchFamily="34" charset="0"/>
              </a:rPr>
              <a:t>PROPUSE PENTRU </a:t>
            </a:r>
            <a:r>
              <a:rPr lang="ro-RO" sz="3500" b="1" dirty="0" smtClean="0">
                <a:solidFill>
                  <a:srgbClr val="713F00"/>
                </a:solidFill>
                <a:latin typeface="Century Gothic" panose="020B0502020202020204" pitchFamily="34" charset="0"/>
              </a:rPr>
              <a:t>SUSŢINEREA </a:t>
            </a:r>
            <a:r>
              <a:rPr lang="ro-RO" sz="3500" b="1" dirty="0">
                <a:solidFill>
                  <a:srgbClr val="713F00"/>
                </a:solidFill>
                <a:latin typeface="Century Gothic" panose="020B0502020202020204" pitchFamily="34" charset="0"/>
              </a:rPr>
              <a:t>ANTREPRENORIATULUI AUTOHTON</a:t>
            </a:r>
            <a:r>
              <a:rPr lang="en-US" sz="3500" b="1" dirty="0">
                <a:solidFill>
                  <a:srgbClr val="713F00"/>
                </a:solidFill>
                <a:latin typeface="Century Gothic" panose="020B0502020202020204" pitchFamily="34" charset="0"/>
              </a:rPr>
              <a:t/>
            </a:r>
            <a:br>
              <a:rPr lang="en-US" sz="3500" b="1" dirty="0">
                <a:solidFill>
                  <a:srgbClr val="713F00"/>
                </a:solidFill>
                <a:latin typeface="Century Gothic" panose="020B0502020202020204" pitchFamily="34" charset="0"/>
              </a:rPr>
            </a:br>
            <a:endParaRPr lang="en-US" sz="3500" b="1" dirty="0">
              <a:solidFill>
                <a:srgbClr val="713F00"/>
              </a:solidFill>
              <a:latin typeface="Century Gothic" panose="020B0502020202020204" pitchFamily="34"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0" y="0"/>
            <a:ext cx="3324208" cy="927279"/>
          </a:xfrm>
          <a:prstGeom prst="rect">
            <a:avLst/>
          </a:prstGeom>
        </p:spPr>
      </p:pic>
      <p:sp>
        <p:nvSpPr>
          <p:cNvPr id="8" name="Title 1"/>
          <p:cNvSpPr txBox="1">
            <a:spLocks/>
          </p:cNvSpPr>
          <p:nvPr/>
        </p:nvSpPr>
        <p:spPr>
          <a:xfrm>
            <a:off x="10150710" y="6284889"/>
            <a:ext cx="1360555" cy="38350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Aft>
                <a:spcPts val="600"/>
              </a:spcAft>
            </a:pPr>
            <a:r>
              <a:rPr lang="en-US" sz="1500" b="1" i="1" dirty="0" smtClean="0">
                <a:solidFill>
                  <a:schemeClr val="tx1">
                    <a:lumMod val="75000"/>
                    <a:lumOff val="25000"/>
                  </a:schemeClr>
                </a:solidFill>
                <a:latin typeface="Century Gothic" panose="020B0502020202020204" pitchFamily="34" charset="0"/>
              </a:rPr>
              <a:t>MARTIE 2016</a:t>
            </a:r>
          </a:p>
        </p:txBody>
      </p:sp>
      <p:sp>
        <p:nvSpPr>
          <p:cNvPr id="7" name="Title 1"/>
          <p:cNvSpPr txBox="1">
            <a:spLocks/>
          </p:cNvSpPr>
          <p:nvPr/>
        </p:nvSpPr>
        <p:spPr>
          <a:xfrm>
            <a:off x="1140031" y="1971304"/>
            <a:ext cx="11194473" cy="417198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lvl="0" algn="l">
              <a:lnSpc>
                <a:spcPct val="100000"/>
              </a:lnSpc>
            </a:pPr>
            <a:r>
              <a:rPr lang="ro-RO" sz="2200" b="1" i="1" dirty="0">
                <a:latin typeface="Century Gothic" panose="020B0502020202020204" pitchFamily="34" charset="0"/>
              </a:rPr>
              <a:t>Corelarea domeniilor prioritare din strategia </a:t>
            </a:r>
            <a:r>
              <a:rPr lang="ro-RO" sz="2200" b="1" i="1" dirty="0" smtClean="0">
                <a:latin typeface="Century Gothic" panose="020B0502020202020204" pitchFamily="34" charset="0"/>
              </a:rPr>
              <a:t>naţională </a:t>
            </a:r>
            <a:r>
              <a:rPr lang="ro-RO" sz="2200" b="1" i="1" dirty="0">
                <a:latin typeface="Century Gothic" panose="020B0502020202020204" pitchFamily="34" charset="0"/>
              </a:rPr>
              <a:t>de competitivitate, </a:t>
            </a:r>
            <a:endParaRPr lang="ro-RO" sz="2200" b="1" i="1" dirty="0" smtClean="0">
              <a:latin typeface="Century Gothic" panose="020B0502020202020204" pitchFamily="34" charset="0"/>
            </a:endParaRPr>
          </a:p>
          <a:p>
            <a:pPr lvl="0" algn="l">
              <a:lnSpc>
                <a:spcPct val="100000"/>
              </a:lnSpc>
            </a:pPr>
            <a:r>
              <a:rPr lang="ro-RO" sz="2200" b="1" i="1" dirty="0" smtClean="0">
                <a:latin typeface="Century Gothic" panose="020B0502020202020204" pitchFamily="34" charset="0"/>
              </a:rPr>
              <a:t>cu </a:t>
            </a:r>
            <a:r>
              <a:rPr lang="ro-RO" sz="2200" b="1" i="1" dirty="0">
                <a:latin typeface="Century Gothic" panose="020B0502020202020204" pitchFamily="34" charset="0"/>
              </a:rPr>
              <a:t>sectoarele care absorb cel mai mare </a:t>
            </a:r>
            <a:r>
              <a:rPr lang="ro-RO" sz="2200" b="1" i="1" dirty="0" smtClean="0">
                <a:latin typeface="Century Gothic" panose="020B0502020202020204" pitchFamily="34" charset="0"/>
              </a:rPr>
              <a:t>număr </a:t>
            </a:r>
            <a:r>
              <a:rPr lang="ro-RO" sz="2200" b="1" i="1" dirty="0">
                <a:latin typeface="Century Gothic" panose="020B0502020202020204" pitchFamily="34" charset="0"/>
              </a:rPr>
              <a:t>de </a:t>
            </a:r>
            <a:r>
              <a:rPr lang="ro-RO" sz="2200" b="1" i="1" dirty="0" smtClean="0">
                <a:latin typeface="Century Gothic" panose="020B0502020202020204" pitchFamily="34" charset="0"/>
              </a:rPr>
              <a:t>angajaţi </a:t>
            </a:r>
            <a:endParaRPr lang="en-US" sz="2200" b="1" i="1" dirty="0" smtClean="0">
              <a:latin typeface="Century Gothic" panose="020B0502020202020204" pitchFamily="34" charset="0"/>
            </a:endParaRPr>
          </a:p>
          <a:p>
            <a:pPr lvl="0" algn="l">
              <a:lnSpc>
                <a:spcPct val="100000"/>
              </a:lnSpc>
            </a:pPr>
            <a:endParaRPr lang="ro-RO" sz="2200" b="1" i="1" dirty="0" smtClean="0">
              <a:latin typeface="Century Gothic" panose="020B0502020202020204" pitchFamily="34" charset="0"/>
            </a:endParaRPr>
          </a:p>
          <a:p>
            <a:pPr lvl="0" algn="l">
              <a:lnSpc>
                <a:spcPct val="100000"/>
              </a:lnSpc>
            </a:pPr>
            <a:r>
              <a:rPr lang="ro-RO" sz="2200" i="1" dirty="0" smtClean="0">
                <a:latin typeface="Century Gothic" panose="020B0502020202020204" pitchFamily="34" charset="0"/>
              </a:rPr>
              <a:t>Analizând, </a:t>
            </a:r>
            <a:r>
              <a:rPr lang="ro-RO" sz="2200" i="1" dirty="0">
                <a:latin typeface="Century Gothic" panose="020B0502020202020204" pitchFamily="34" charset="0"/>
              </a:rPr>
              <a:t>spre </a:t>
            </a:r>
            <a:r>
              <a:rPr lang="ro-RO" sz="2200" i="1" dirty="0" smtClean="0">
                <a:latin typeface="Century Gothic" panose="020B0502020202020204" pitchFamily="34" charset="0"/>
              </a:rPr>
              <a:t>exemplu, </a:t>
            </a:r>
            <a:r>
              <a:rPr lang="ro-RO" sz="2200" i="1" dirty="0">
                <a:latin typeface="Century Gothic" panose="020B0502020202020204" pitchFamily="34" charset="0"/>
              </a:rPr>
              <a:t>domeniile de </a:t>
            </a:r>
            <a:r>
              <a:rPr lang="ro-RO" sz="2200" i="1" dirty="0" smtClean="0">
                <a:latin typeface="Century Gothic" panose="020B0502020202020204" pitchFamily="34" charset="0"/>
              </a:rPr>
              <a:t>finanţare </a:t>
            </a:r>
            <a:r>
              <a:rPr lang="ro-RO" sz="2200" i="1" dirty="0">
                <a:latin typeface="Century Gothic" panose="020B0502020202020204" pitchFamily="34" charset="0"/>
              </a:rPr>
              <a:t>din Programul </a:t>
            </a:r>
            <a:r>
              <a:rPr lang="ro-RO" sz="2200" i="1" dirty="0" smtClean="0">
                <a:latin typeface="Century Gothic" panose="020B0502020202020204" pitchFamily="34" charset="0"/>
              </a:rPr>
              <a:t>Operaţional </a:t>
            </a:r>
            <a:r>
              <a:rPr lang="ro-RO" sz="2200" i="1" dirty="0">
                <a:latin typeface="Century Gothic" panose="020B0502020202020204" pitchFamily="34" charset="0"/>
              </a:rPr>
              <a:t>Regional 2014-2020, </a:t>
            </a:r>
            <a:r>
              <a:rPr lang="ro-RO" sz="2200" i="1" dirty="0" smtClean="0">
                <a:latin typeface="Century Gothic" panose="020B0502020202020204" pitchFamily="34" charset="0"/>
              </a:rPr>
              <a:t>observăm că </a:t>
            </a:r>
            <a:r>
              <a:rPr lang="ro-RO" sz="2200" i="1" dirty="0">
                <a:latin typeface="Century Gothic" panose="020B0502020202020204" pitchFamily="34" charset="0"/>
              </a:rPr>
              <a:t>din strategia de competitivitate </a:t>
            </a:r>
            <a:r>
              <a:rPr lang="ro-RO" sz="2200" i="1" dirty="0" smtClean="0">
                <a:latin typeface="Century Gothic" panose="020B0502020202020204" pitchFamily="34" charset="0"/>
              </a:rPr>
              <a:t>lipseşte  </a:t>
            </a:r>
            <a:r>
              <a:rPr lang="ro-RO" sz="2400" b="1" i="1" dirty="0" smtClean="0">
                <a:latin typeface="Century Gothic" panose="020B0502020202020204" pitchFamily="34" charset="0"/>
              </a:rPr>
              <a:t>INDUSTRIA ALIMENTARĂ</a:t>
            </a:r>
            <a:r>
              <a:rPr lang="ro-RO" sz="2200" i="1" dirty="0" smtClean="0">
                <a:latin typeface="Century Gothic" panose="020B0502020202020204" pitchFamily="34" charset="0"/>
              </a:rPr>
              <a:t>, deşi în </a:t>
            </a:r>
            <a:r>
              <a:rPr lang="ro-RO" sz="2200" i="1" dirty="0">
                <a:latin typeface="Century Gothic" panose="020B0502020202020204" pitchFamily="34" charset="0"/>
              </a:rPr>
              <a:t>cadrul acestei industrii </a:t>
            </a:r>
            <a:r>
              <a:rPr lang="ro-RO" sz="2200" i="1" dirty="0" smtClean="0">
                <a:latin typeface="Century Gothic" panose="020B0502020202020204" pitchFamily="34" charset="0"/>
              </a:rPr>
              <a:t>activează </a:t>
            </a:r>
            <a:r>
              <a:rPr lang="ro-RO" sz="2200" i="1" dirty="0">
                <a:latin typeface="Century Gothic" panose="020B0502020202020204" pitchFamily="34" charset="0"/>
              </a:rPr>
              <a:t>peste 150.000 de </a:t>
            </a:r>
            <a:r>
              <a:rPr lang="ro-RO" sz="2200" i="1" dirty="0" smtClean="0">
                <a:latin typeface="Century Gothic" panose="020B0502020202020204" pitchFamily="34" charset="0"/>
              </a:rPr>
              <a:t>angajaţi</a:t>
            </a:r>
            <a:r>
              <a:rPr lang="ro-RO" sz="2200" i="1" dirty="0">
                <a:latin typeface="Century Gothic" panose="020B0502020202020204" pitchFamily="34" charset="0"/>
              </a:rPr>
              <a:t>, dintre care peste 80% </a:t>
            </a:r>
            <a:r>
              <a:rPr lang="ro-RO" sz="2200" i="1" dirty="0" smtClean="0">
                <a:latin typeface="Century Gothic" panose="020B0502020202020204" pitchFamily="34" charset="0"/>
              </a:rPr>
              <a:t>lucrează </a:t>
            </a:r>
            <a:r>
              <a:rPr lang="ro-RO" sz="2200" i="1" dirty="0">
                <a:latin typeface="Century Gothic" panose="020B0502020202020204" pitchFamily="34" charset="0"/>
              </a:rPr>
              <a:t>î</a:t>
            </a:r>
            <a:r>
              <a:rPr lang="ro-RO" sz="2200" i="1" dirty="0" smtClean="0">
                <a:latin typeface="Century Gothic" panose="020B0502020202020204" pitchFamily="34" charset="0"/>
              </a:rPr>
              <a:t>n </a:t>
            </a:r>
            <a:r>
              <a:rPr lang="ro-RO" sz="2200" i="1" dirty="0">
                <a:latin typeface="Century Gothic" panose="020B0502020202020204" pitchFamily="34" charset="0"/>
              </a:rPr>
              <a:t>companii cu capital </a:t>
            </a:r>
            <a:r>
              <a:rPr lang="ro-RO" sz="2200" i="1" dirty="0" smtClean="0">
                <a:latin typeface="Century Gothic" panose="020B0502020202020204" pitchFamily="34" charset="0"/>
              </a:rPr>
              <a:t>românesc. </a:t>
            </a:r>
            <a:r>
              <a:rPr lang="en-US" sz="2200" i="1" dirty="0" smtClean="0">
                <a:latin typeface="Century Gothic" panose="020B0502020202020204" pitchFamily="34" charset="0"/>
              </a:rPr>
              <a:t>L</a:t>
            </a:r>
            <a:r>
              <a:rPr lang="ro-RO" sz="2200" i="1" dirty="0" smtClean="0">
                <a:latin typeface="Century Gothic" panose="020B0502020202020204" pitchFamily="34" charset="0"/>
              </a:rPr>
              <a:t>ipsesc </a:t>
            </a:r>
            <a:r>
              <a:rPr lang="ro-RO" sz="2200" b="1" i="1" dirty="0" smtClean="0">
                <a:latin typeface="Century Gothic" panose="020B0502020202020204" pitchFamily="34" charset="0"/>
              </a:rPr>
              <a:t>TRANSPORTURILE RUTIERE DE MĂRFURI</a:t>
            </a:r>
            <a:r>
              <a:rPr lang="ro-RO" sz="2200" i="1" dirty="0" smtClean="0">
                <a:latin typeface="Century Gothic" panose="020B0502020202020204" pitchFamily="34" charset="0"/>
              </a:rPr>
              <a:t>, </a:t>
            </a:r>
            <a:r>
              <a:rPr lang="ro-RO" sz="2200" i="1" dirty="0">
                <a:latin typeface="Century Gothic" panose="020B0502020202020204" pitchFamily="34" charset="0"/>
              </a:rPr>
              <a:t>care absorb peste 120.000 de </a:t>
            </a:r>
            <a:r>
              <a:rPr lang="ro-RO" sz="2200" i="1" dirty="0" smtClean="0">
                <a:latin typeface="Century Gothic" panose="020B0502020202020204" pitchFamily="34" charset="0"/>
              </a:rPr>
              <a:t>angajaţi</a:t>
            </a:r>
            <a:r>
              <a:rPr lang="ro-RO" sz="2200" i="1" dirty="0">
                <a:latin typeface="Century Gothic" panose="020B0502020202020204" pitchFamily="34" charset="0"/>
              </a:rPr>
              <a:t>, majoritatea </a:t>
            </a:r>
            <a:r>
              <a:rPr lang="ro-RO" sz="2200" i="1" dirty="0" smtClean="0">
                <a:latin typeface="Century Gothic" panose="020B0502020202020204" pitchFamily="34" charset="0"/>
              </a:rPr>
              <a:t>activând în </a:t>
            </a:r>
            <a:r>
              <a:rPr lang="ro-RO" sz="2200" i="1" dirty="0">
                <a:latin typeface="Century Gothic" panose="020B0502020202020204" pitchFamily="34" charset="0"/>
              </a:rPr>
              <a:t>companii cu </a:t>
            </a:r>
            <a:r>
              <a:rPr lang="ro-RO" sz="2200" i="1" dirty="0" smtClean="0">
                <a:latin typeface="Century Gothic" panose="020B0502020202020204" pitchFamily="34" charset="0"/>
              </a:rPr>
              <a:t>capital autohton</a:t>
            </a:r>
            <a:r>
              <a:rPr lang="en-US" sz="2200" i="1" dirty="0" smtClean="0">
                <a:latin typeface="Century Gothic" panose="020B0502020202020204" pitchFamily="34" charset="0"/>
              </a:rPr>
              <a:t>.</a:t>
            </a:r>
          </a:p>
          <a:p>
            <a:pPr lvl="0" algn="l">
              <a:lnSpc>
                <a:spcPct val="100000"/>
              </a:lnSpc>
            </a:pPr>
            <a:endParaRPr lang="en-US" sz="2200" i="1" dirty="0" smtClean="0">
              <a:latin typeface="Century Gothic" panose="020B0502020202020204" pitchFamily="34" charset="0"/>
            </a:endParaRPr>
          </a:p>
          <a:p>
            <a:pPr lvl="0" algn="l">
              <a:lnSpc>
                <a:spcPct val="100000"/>
              </a:lnSpc>
            </a:pPr>
            <a:r>
              <a:rPr lang="ro-RO" sz="2200" i="1" dirty="0" smtClean="0">
                <a:latin typeface="Century Gothic" panose="020B0502020202020204" pitchFamily="34" charset="0"/>
              </a:rPr>
              <a:t>Precizăm că ambele </a:t>
            </a:r>
            <a:r>
              <a:rPr lang="ro-RO" sz="2200" i="1" dirty="0">
                <a:latin typeface="Century Gothic" panose="020B0502020202020204" pitchFamily="34" charset="0"/>
              </a:rPr>
              <a:t>industrii au o </a:t>
            </a:r>
            <a:r>
              <a:rPr lang="ro-RO" sz="2200" i="1" dirty="0" smtClean="0">
                <a:latin typeface="Century Gothic" panose="020B0502020202020204" pitchFamily="34" charset="0"/>
              </a:rPr>
              <a:t>prezenţă ridicată şi în </a:t>
            </a:r>
            <a:r>
              <a:rPr lang="ro-RO" sz="2200" i="1" dirty="0">
                <a:latin typeface="Century Gothic" panose="020B0502020202020204" pitchFamily="34" charset="0"/>
              </a:rPr>
              <a:t>structura exporturilor </a:t>
            </a:r>
            <a:r>
              <a:rPr lang="ro-RO" sz="2200" i="1" dirty="0" smtClean="0">
                <a:latin typeface="Century Gothic" panose="020B0502020202020204" pitchFamily="34" charset="0"/>
              </a:rPr>
              <a:t>României</a:t>
            </a:r>
            <a:r>
              <a:rPr lang="ro-RO" sz="2200" i="1" dirty="0">
                <a:latin typeface="Century Gothic" panose="020B0502020202020204" pitchFamily="34" charset="0"/>
              </a:rPr>
              <a:t>.</a:t>
            </a:r>
            <a:endParaRPr lang="en-US" sz="2200" i="1" dirty="0">
              <a:latin typeface="Century Gothic" panose="020B0502020202020204" pitchFamily="34" charset="0"/>
            </a:endParaRPr>
          </a:p>
        </p:txBody>
      </p:sp>
      <p:sp>
        <p:nvSpPr>
          <p:cNvPr id="9" name="Title 1"/>
          <p:cNvSpPr txBox="1">
            <a:spLocks/>
          </p:cNvSpPr>
          <p:nvPr/>
        </p:nvSpPr>
        <p:spPr>
          <a:xfrm>
            <a:off x="0" y="1723726"/>
            <a:ext cx="1562450" cy="16043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o-RO" sz="10000" b="1" i="1" cap="all" dirty="0" smtClean="0">
                <a:solidFill>
                  <a:schemeClr val="bg2">
                    <a:lumMod val="25000"/>
                  </a:schemeClr>
                </a:solidFill>
                <a:latin typeface="Century Gothic" panose="020B0502020202020204" pitchFamily="34" charset="0"/>
              </a:rPr>
              <a:t>1</a:t>
            </a:r>
            <a:endParaRPr lang="ro-RO" sz="10000" b="1" i="1" dirty="0" smtClean="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xmlns="" val="101129408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222622"/>
      </a:dk1>
      <a:lt1>
        <a:sysClr val="window" lastClr="C8D2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b">
        <a:normAutofit fontScale="97500"/>
      </a:bodyPr>
      <a:lstStyle>
        <a:defPPr>
          <a:lnSpc>
            <a:spcPct val="100000"/>
          </a:lnSpc>
          <a:spcAft>
            <a:spcPts val="600"/>
          </a:spcAft>
          <a:defRPr sz="2600" b="1" i="1" dirty="0">
            <a:solidFill>
              <a:schemeClr val="tx1">
                <a:lumMod val="75000"/>
                <a:lumOff val="25000"/>
              </a:schemeClr>
            </a:solidFill>
            <a:latin typeface="Century Gothic" panose="020B0502020202020204" pitchFamily="34" charset="0"/>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TotalTime>
  <Words>854</Words>
  <Application>Microsoft Office PowerPoint</Application>
  <PresentationFormat>Custom</PresentationFormat>
  <Paragraphs>97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ARGUMENT PENTRU SUSŢINEREA CAPITALULUI AUTOHTON </vt:lpstr>
      <vt:lpstr> </vt:lpstr>
      <vt:lpstr>Slide 3</vt:lpstr>
      <vt:lpstr> </vt:lpstr>
      <vt:lpstr> </vt:lpstr>
      <vt:lpstr>   4. CAPITALUL ROMÂNESC SURSĂ DE DEZVOLTARE REGIONALĂ UNITARĂ</vt:lpstr>
      <vt:lpstr>NEVOIA DE SUSŢINERE DIN PARTEA AUTORITĂŢILOR </vt:lpstr>
      <vt:lpstr>          NEVOIA DE SUSŢINERE DIN PARTEA AUTORITĂŢILOR  </vt:lpstr>
      <vt:lpstr> MĂSURI PROPUSE PENTRU SUSŢINEREA ANTREPRENORIATULUI AUTOHTON </vt:lpstr>
      <vt:lpstr>MĂSURI PROPUSE PENTRU SUSŢINEREA ANTREPRENORIATULUI AUTOHTON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A.ANALIZA COMPARATĂ CAPITAL AUTOHTON VS. CAPITAL STRAIN</dc:title>
  <dc:creator>andrei garici</dc:creator>
  <cp:lastModifiedBy>Cezar</cp:lastModifiedBy>
  <cp:revision>83</cp:revision>
  <dcterms:created xsi:type="dcterms:W3CDTF">2016-03-29T20:01:19Z</dcterms:created>
  <dcterms:modified xsi:type="dcterms:W3CDTF">2016-03-31T04:45:31Z</dcterms:modified>
</cp:coreProperties>
</file>