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sldIdLst>
    <p:sldId id="482" r:id="rId2"/>
    <p:sldId id="483" r:id="rId3"/>
    <p:sldId id="531" r:id="rId4"/>
    <p:sldId id="532" r:id="rId5"/>
    <p:sldId id="530" r:id="rId6"/>
    <p:sldId id="527" r:id="rId7"/>
    <p:sldId id="484" r:id="rId8"/>
    <p:sldId id="526" r:id="rId9"/>
    <p:sldId id="534" r:id="rId10"/>
    <p:sldId id="535" r:id="rId11"/>
    <p:sldId id="528" r:id="rId12"/>
    <p:sldId id="536" r:id="rId13"/>
    <p:sldId id="466" r:id="rId14"/>
    <p:sldId id="472" r:id="rId15"/>
    <p:sldId id="471" r:id="rId16"/>
    <p:sldId id="506" r:id="rId17"/>
    <p:sldId id="474" r:id="rId18"/>
    <p:sldId id="522" r:id="rId19"/>
    <p:sldId id="523" r:id="rId20"/>
    <p:sldId id="496" r:id="rId21"/>
    <p:sldId id="475" r:id="rId22"/>
    <p:sldId id="510" r:id="rId23"/>
    <p:sldId id="512" r:id="rId24"/>
    <p:sldId id="481" r:id="rId25"/>
    <p:sldId id="504" r:id="rId26"/>
    <p:sldId id="520" r:id="rId27"/>
    <p:sldId id="521" r:id="rId28"/>
    <p:sldId id="518" r:id="rId29"/>
    <p:sldId id="501" r:id="rId30"/>
    <p:sldId id="500"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00"/>
    <a:srgbClr val="00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88330" autoAdjust="0"/>
  </p:normalViewPr>
  <p:slideViewPr>
    <p:cSldViewPr>
      <p:cViewPr varScale="1">
        <p:scale>
          <a:sx n="95" d="100"/>
          <a:sy n="95" d="100"/>
        </p:scale>
        <p:origin x="-444" y="-108"/>
      </p:cViewPr>
      <p:guideLst>
        <p:guide orient="horz" pos="2160"/>
        <p:guide pos="2880"/>
      </p:guideLst>
    </p:cSldViewPr>
  </p:slideViewPr>
  <p:outlineViewPr>
    <p:cViewPr>
      <p:scale>
        <a:sx n="33" d="100"/>
        <a:sy n="33" d="100"/>
      </p:scale>
      <p:origin x="0" y="954"/>
    </p:cViewPr>
  </p:outlineViewPr>
  <p:notesTextViewPr>
    <p:cViewPr>
      <p:scale>
        <a:sx n="100" d="100"/>
        <a:sy n="100" d="100"/>
      </p:scale>
      <p:origin x="0" y="0"/>
    </p:cViewPr>
  </p:notesTextViewPr>
  <p:notesViewPr>
    <p:cSldViewPr>
      <p:cViewPr varScale="1">
        <p:scale>
          <a:sx n="56" d="100"/>
          <a:sy n="56" d="100"/>
        </p:scale>
        <p:origin x="-155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0CEC2C50-4AF7-43E5-B270-39CF253A82BC}" type="slidenum">
              <a:rPr lang="en-US"/>
              <a:pPr>
                <a:defRPr/>
              </a:pPr>
              <a:t>‹#›</a:t>
            </a:fld>
            <a:endParaRPr lang="en-US"/>
          </a:p>
        </p:txBody>
      </p:sp>
    </p:spTree>
    <p:extLst>
      <p:ext uri="{BB962C8B-B14F-4D97-AF65-F5344CB8AC3E}">
        <p14:creationId xmlns:p14="http://schemas.microsoft.com/office/powerpoint/2010/main" xmlns="" val="586309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o-RO" altLang="en-US" smtClean="0"/>
          </a:p>
        </p:txBody>
      </p:sp>
    </p:spTree>
    <p:extLst>
      <p:ext uri="{BB962C8B-B14F-4D97-AF65-F5344CB8AC3E}">
        <p14:creationId xmlns:p14="http://schemas.microsoft.com/office/powerpoint/2010/main" xmlns="" val="224630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DAD43B-C359-45BE-9CDC-23C39B1494FA}" type="slidenum">
              <a:rPr lang="en-US" altLang="en-US"/>
              <a:pPr/>
              <a:t>20</a:t>
            </a:fld>
            <a:endParaRPr lang="en-US" altLang="en-US"/>
          </a:p>
        </p:txBody>
      </p:sp>
      <p:sp>
        <p:nvSpPr>
          <p:cNvPr id="552962" name="Rectangle 2"/>
          <p:cNvSpPr>
            <a:spLocks noGrp="1" noRot="1" noChangeAspect="1" noChangeArrowheads="1" noTextEdit="1"/>
          </p:cNvSpPr>
          <p:nvPr>
            <p:ph type="sldImg"/>
          </p:nvPr>
        </p:nvSpPr>
        <p:spPr>
          <a:ln/>
        </p:spPr>
      </p:sp>
      <p:sp>
        <p:nvSpPr>
          <p:cNvPr id="5529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2731243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85DD0-B6F0-42AD-943C-D3F4619A2EB2}" type="slidenum">
              <a:rPr lang="en-US" altLang="en-US"/>
              <a:pPr/>
              <a:t>22</a:t>
            </a:fld>
            <a:endParaRPr lang="en-US" altLang="en-US"/>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3778047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xmlns="" val="3634524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xmlns="" val="4001711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xmlns="" val="160956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CE4A4-A543-49E3-B3C6-1148987DE5E9}" type="slidenum">
              <a:rPr lang="en-US" altLang="en-US"/>
              <a:pPr/>
              <a:t>29</a:t>
            </a:fld>
            <a:endParaRPr lang="en-US" altLang="en-US"/>
          </a:p>
        </p:txBody>
      </p:sp>
      <p:sp>
        <p:nvSpPr>
          <p:cNvPr id="446466" name="Rectangle 2"/>
          <p:cNvSpPr>
            <a:spLocks noGrp="1" noRot="1" noChangeAspect="1" noChangeArrowheads="1" noTextEdit="1"/>
          </p:cNvSpPr>
          <p:nvPr>
            <p:ph type="sldImg"/>
          </p:nvPr>
        </p:nvSpPr>
        <p:spPr>
          <a:xfrm>
            <a:off x="1144588" y="685800"/>
            <a:ext cx="4572000" cy="3429000"/>
          </a:xfrm>
          <a:ln/>
        </p:spPr>
      </p:sp>
      <p:sp>
        <p:nvSpPr>
          <p:cNvPr id="446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262998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fld id="{C9CCB2A7-9115-47DA-9F59-3A2FCDF7A296}" type="slidenum">
              <a:rPr lang="en-US" altLang="en-US">
                <a:latin typeface="Arial" panose="020B0604020202020204" pitchFamily="34" charset="0"/>
                <a:cs typeface="Arial" panose="020B0604020202020204" pitchFamily="34" charset="0"/>
              </a:rPr>
              <a:pPr eaLnBrk="1" hangingPunct="1"/>
              <a:t>30</a:t>
            </a:fld>
            <a:endParaRPr lang="en-US" altLang="en-US">
              <a:latin typeface="Arial" panose="020B0604020202020204" pitchFamily="34" charset="0"/>
              <a:cs typeface="Arial" panose="020B0604020202020204"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xmlns="" val="2835780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ro-RO">
                  <a:cs typeface="Arial" pitchFamily="34"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ro-RO">
                  <a:cs typeface="Arial" pitchFamily="34" charset="0"/>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ro-RO">
                  <a:cs typeface="Arial" pitchFamily="34" charset="0"/>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ro-RO">
                  <a:cs typeface="Arial" pitchFamily="34"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ro-RO">
                <a:cs typeface="Arial" pitchFamily="34"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ro-RO">
                <a:cs typeface="Arial" pitchFamily="34"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o-RO">
                <a:cs typeface="Arial" pitchFamily="34" charset="0"/>
              </a:endParaRPr>
            </a:p>
          </p:txBody>
        </p:sp>
      </p:grpSp>
      <p:sp>
        <p:nvSpPr>
          <p:cNvPr id="9228" name="Rectangle 12"/>
          <p:cNvSpPr>
            <a:spLocks noGrp="1" noChangeArrowheads="1"/>
          </p:cNvSpPr>
          <p:nvPr>
            <p:ph type="ctrTitle"/>
          </p:nvPr>
        </p:nvSpPr>
        <p:spPr>
          <a:xfrm>
            <a:off x="990600" y="1676400"/>
            <a:ext cx="7772400" cy="1462088"/>
          </a:xfrm>
        </p:spPr>
        <p:txBody>
          <a:bodyPr/>
          <a:lstStyle>
            <a:lvl1pPr>
              <a:defRPr/>
            </a:lvl1pPr>
          </a:lstStyle>
          <a:p>
            <a:r>
              <a:rPr lang="en-US" smtClean="0"/>
              <a:t>Click to edit Master title style</a:t>
            </a:r>
            <a:endParaRPr lang="en-US"/>
          </a:p>
        </p:txBody>
      </p:sp>
      <p:sp>
        <p:nvSpPr>
          <p:cNvPr id="922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7008ABB6-EFAB-40C7-99C5-890F267C1EC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A7D4D18-39D0-44F2-9A1A-520E044EA2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DADFBC2-3F23-4827-BF5E-0BCDFE39A6F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45AE3B2E-DA91-4E99-8EA8-8813629B6C1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2584939-517C-47BA-A131-D8DAC4AFE1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A9FB87C-CBC8-4CC0-BF5D-4200FC33D02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A09D481-E970-4C94-AEB0-82E1745A13B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6AC3A02B-B4AF-4A01-A025-764960AF631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FE62DAC6-8AFE-4C98-B654-D490712AF7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02FA9906-968E-4F93-92D7-DF4AFF8ED8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4629180-3D1B-43BC-AA3B-AA9E1F1A0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ro-R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DDED4BF-91D5-43EC-B0F1-DC68588A8EC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ro-RO" sz="2400">
              <a:cs typeface="Arial" pitchFamily="34" charset="0"/>
            </a:endParaRPr>
          </a:p>
        </p:txBody>
      </p:sp>
      <p:sp>
        <p:nvSpPr>
          <p:cNvPr id="819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ro-RO" sz="2400">
              <a:cs typeface="Arial" pitchFamily="34" charset="0"/>
            </a:endParaRPr>
          </a:p>
        </p:txBody>
      </p:sp>
      <p:sp>
        <p:nvSpPr>
          <p:cNvPr id="819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ro-RO" sz="2400">
              <a:cs typeface="Arial" pitchFamily="34" charset="0"/>
            </a:endParaRPr>
          </a:p>
        </p:txBody>
      </p:sp>
      <p:sp>
        <p:nvSpPr>
          <p:cNvPr id="819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ro-RO" sz="2400">
              <a:cs typeface="Arial" pitchFamily="34" charset="0"/>
            </a:endParaRPr>
          </a:p>
        </p:txBody>
      </p:sp>
      <p:sp>
        <p:nvSpPr>
          <p:cNvPr id="819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ro-RO" sz="2400">
              <a:cs typeface="Arial" pitchFamily="34" charset="0"/>
            </a:endParaRPr>
          </a:p>
        </p:txBody>
      </p:sp>
      <p:sp>
        <p:nvSpPr>
          <p:cNvPr id="819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ro-RO" sz="2400">
              <a:cs typeface="Arial" pitchFamily="34" charset="0"/>
            </a:endParaRPr>
          </a:p>
        </p:txBody>
      </p:sp>
      <p:sp>
        <p:nvSpPr>
          <p:cNvPr id="820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ro-RO" sz="2400">
              <a:cs typeface="Arial" pitchFamily="34" charset="0"/>
            </a:endParaRPr>
          </a:p>
        </p:txBody>
      </p:sp>
      <p:sp>
        <p:nvSpPr>
          <p:cNvPr id="2057"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03"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cs typeface="Arial" pitchFamily="34" charset="0"/>
              </a:defRPr>
            </a:lvl1pPr>
          </a:lstStyle>
          <a:p>
            <a:pPr>
              <a:defRPr/>
            </a:pPr>
            <a:endParaRPr lang="en-US"/>
          </a:p>
        </p:txBody>
      </p:sp>
      <p:sp>
        <p:nvSpPr>
          <p:cNvPr id="8204"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cs typeface="Arial" pitchFamily="34" charset="0"/>
              </a:defRPr>
            </a:lvl1pPr>
          </a:lstStyle>
          <a:p>
            <a:pPr>
              <a:defRPr/>
            </a:pPr>
            <a:endParaRPr lang="en-US"/>
          </a:p>
        </p:txBody>
      </p:sp>
      <p:sp>
        <p:nvSpPr>
          <p:cNvPr id="8205"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cs typeface="Arial" pitchFamily="34" charset="0"/>
              </a:defRPr>
            </a:lvl1pPr>
          </a:lstStyle>
          <a:p>
            <a:pPr>
              <a:defRPr/>
            </a:pPr>
            <a:fld id="{FB8EFD46-BE5F-49EB-B8B5-035D64B7F9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3"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cs typeface="Arial" pitchFamily="34" charset="0"/>
        </a:defRPr>
      </a:lvl2pPr>
      <a:lvl3pPr algn="l" rtl="0" eaLnBrk="1" fontAlgn="base" hangingPunct="1">
        <a:spcBef>
          <a:spcPct val="0"/>
        </a:spcBef>
        <a:spcAft>
          <a:spcPct val="0"/>
        </a:spcAft>
        <a:defRPr sz="4400">
          <a:solidFill>
            <a:schemeClr val="tx2"/>
          </a:solidFill>
          <a:latin typeface="Tahoma" pitchFamily="34" charset="0"/>
          <a:cs typeface="Arial" pitchFamily="34" charset="0"/>
        </a:defRPr>
      </a:lvl3pPr>
      <a:lvl4pPr algn="l" rtl="0" eaLnBrk="1" fontAlgn="base" hangingPunct="1">
        <a:spcBef>
          <a:spcPct val="0"/>
        </a:spcBef>
        <a:spcAft>
          <a:spcPct val="0"/>
        </a:spcAft>
        <a:defRPr sz="4400">
          <a:solidFill>
            <a:schemeClr val="tx2"/>
          </a:solidFill>
          <a:latin typeface="Tahoma" pitchFamily="34" charset="0"/>
          <a:cs typeface="Arial" pitchFamily="34" charset="0"/>
        </a:defRPr>
      </a:lvl4pPr>
      <a:lvl5pPr algn="l" rtl="0" eaLnBrk="1" fontAlgn="base" hangingPunct="1">
        <a:spcBef>
          <a:spcPct val="0"/>
        </a:spcBef>
        <a:spcAft>
          <a:spcPct val="0"/>
        </a:spcAft>
        <a:defRPr sz="4400">
          <a:solidFill>
            <a:schemeClr val="tx2"/>
          </a:solidFill>
          <a:latin typeface="Tahoma" pitchFamily="34" charset="0"/>
          <a:cs typeface="Arial" pitchFamily="34" charset="0"/>
        </a:defRPr>
      </a:lvl5pPr>
      <a:lvl6pPr marL="457200" algn="l" rtl="0" eaLnBrk="1" fontAlgn="base" hangingPunct="1">
        <a:spcBef>
          <a:spcPct val="0"/>
        </a:spcBef>
        <a:spcAft>
          <a:spcPct val="0"/>
        </a:spcAft>
        <a:defRPr sz="4400">
          <a:solidFill>
            <a:schemeClr val="tx2"/>
          </a:solidFill>
          <a:latin typeface="Tahoma" pitchFamily="34" charset="0"/>
          <a:cs typeface="Arial" pitchFamily="34" charset="0"/>
        </a:defRPr>
      </a:lvl6pPr>
      <a:lvl7pPr marL="914400" algn="l" rtl="0" eaLnBrk="1" fontAlgn="base" hangingPunct="1">
        <a:spcBef>
          <a:spcPct val="0"/>
        </a:spcBef>
        <a:spcAft>
          <a:spcPct val="0"/>
        </a:spcAft>
        <a:defRPr sz="4400">
          <a:solidFill>
            <a:schemeClr val="tx2"/>
          </a:solidFill>
          <a:latin typeface="Tahoma" pitchFamily="34" charset="0"/>
          <a:cs typeface="Arial" pitchFamily="34" charset="0"/>
        </a:defRPr>
      </a:lvl7pPr>
      <a:lvl8pPr marL="1371600" algn="l" rtl="0" eaLnBrk="1" fontAlgn="base" hangingPunct="1">
        <a:spcBef>
          <a:spcPct val="0"/>
        </a:spcBef>
        <a:spcAft>
          <a:spcPct val="0"/>
        </a:spcAft>
        <a:defRPr sz="4400">
          <a:solidFill>
            <a:schemeClr val="tx2"/>
          </a:solidFill>
          <a:latin typeface="Tahoma" pitchFamily="34" charset="0"/>
          <a:cs typeface="Arial" pitchFamily="34" charset="0"/>
        </a:defRPr>
      </a:lvl8pPr>
      <a:lvl9pPr marL="1828800" algn="l" rtl="0" eaLnBrk="1" fontAlgn="base" hangingPunct="1">
        <a:spcBef>
          <a:spcPct val="0"/>
        </a:spcBef>
        <a:spcAft>
          <a:spcPct val="0"/>
        </a:spcAft>
        <a:defRPr sz="4400">
          <a:solidFill>
            <a:schemeClr val="tx2"/>
          </a:solidFill>
          <a:latin typeface="Tahoma" pitchFamily="34" charset="0"/>
          <a:cs typeface="Arial"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0.gif"/><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emamut@univ-ovidius.r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9539" y="2420888"/>
            <a:ext cx="7582901" cy="839128"/>
          </a:xfrm>
        </p:spPr>
        <p:txBody>
          <a:bodyPr/>
          <a:lstStyle/>
          <a:p>
            <a:pPr algn="just"/>
            <a:r>
              <a:rPr lang="en-US" sz="2400" b="1" dirty="0" smtClean="0"/>
              <a:t>De la </a:t>
            </a:r>
            <a:r>
              <a:rPr lang="en-US" sz="2400" b="1" dirty="0" err="1" smtClean="0"/>
              <a:t>Metode</a:t>
            </a:r>
            <a:r>
              <a:rPr lang="en-US" sz="2400" b="1" dirty="0" smtClean="0"/>
              <a:t> </a:t>
            </a:r>
            <a:r>
              <a:rPr lang="en-US" sz="2400" b="1" dirty="0" err="1" smtClean="0"/>
              <a:t>Euristice</a:t>
            </a:r>
            <a:r>
              <a:rPr lang="en-US" sz="2400" b="1" dirty="0" smtClean="0"/>
              <a:t> la </a:t>
            </a:r>
            <a:r>
              <a:rPr lang="en-US" sz="2400" b="1" dirty="0" err="1" smtClean="0"/>
              <a:t>Servicii</a:t>
            </a:r>
            <a:r>
              <a:rPr lang="en-US" sz="2400" b="1" dirty="0" smtClean="0"/>
              <a:t> de </a:t>
            </a:r>
            <a:r>
              <a:rPr lang="en-US" sz="2400" b="1" dirty="0" err="1" smtClean="0"/>
              <a:t>Inovare</a:t>
            </a:r>
            <a:r>
              <a:rPr lang="en-US" sz="2400" b="1" dirty="0"/>
              <a:t> </a:t>
            </a:r>
            <a:r>
              <a:rPr lang="en-US" sz="2400" b="1" dirty="0" smtClean="0"/>
              <a:t>– </a:t>
            </a:r>
            <a:r>
              <a:rPr lang="en-US" sz="2400" b="1" dirty="0" err="1" smtClean="0"/>
              <a:t>Modelul</a:t>
            </a:r>
            <a:r>
              <a:rPr lang="en-US" sz="2400" b="1" dirty="0" smtClean="0"/>
              <a:t> </a:t>
            </a:r>
            <a:r>
              <a:rPr lang="en-US" sz="2400" b="1" dirty="0" err="1" smtClean="0"/>
              <a:t>MEDGreen</a:t>
            </a:r>
            <a:endParaRPr lang="en-US" sz="2400" b="1" dirty="0"/>
          </a:p>
        </p:txBody>
      </p:sp>
      <p:sp>
        <p:nvSpPr>
          <p:cNvPr id="3" name="Subtitle 2"/>
          <p:cNvSpPr>
            <a:spLocks noGrp="1"/>
          </p:cNvSpPr>
          <p:nvPr>
            <p:ph type="subTitle" idx="1"/>
          </p:nvPr>
        </p:nvSpPr>
        <p:spPr>
          <a:xfrm>
            <a:off x="1194816" y="3842996"/>
            <a:ext cx="6400800" cy="1308714"/>
          </a:xfrm>
        </p:spPr>
        <p:txBody>
          <a:bodyPr/>
          <a:lstStyle/>
          <a:p>
            <a:r>
              <a:rPr lang="en-US" sz="2400" b="1" dirty="0" smtClean="0"/>
              <a:t>Prof. dr. </a:t>
            </a:r>
            <a:r>
              <a:rPr lang="en-US" sz="2400" b="1" dirty="0" err="1" smtClean="0"/>
              <a:t>ing</a:t>
            </a:r>
            <a:r>
              <a:rPr lang="en-US" sz="2400" b="1" dirty="0" smtClean="0"/>
              <a:t>. Eden Mamut</a:t>
            </a:r>
            <a:endParaRPr lang="de-AT" sz="2400" b="1" dirty="0"/>
          </a:p>
          <a:p>
            <a:endParaRPr lang="en-US" sz="1600" b="1" dirty="0" smtClean="0"/>
          </a:p>
          <a:p>
            <a:r>
              <a:rPr lang="en-US" sz="2000" b="1" dirty="0" err="1" smtClean="0"/>
              <a:t>Institutul</a:t>
            </a:r>
            <a:r>
              <a:rPr lang="en-US" sz="2000" b="1" dirty="0" smtClean="0"/>
              <a:t> </a:t>
            </a:r>
            <a:r>
              <a:rPr lang="en-US" sz="2000" b="1" dirty="0" err="1"/>
              <a:t>pentru</a:t>
            </a:r>
            <a:r>
              <a:rPr lang="en-US" sz="2000" b="1" dirty="0"/>
              <a:t> </a:t>
            </a:r>
            <a:r>
              <a:rPr lang="en-US" sz="2000" b="1" dirty="0" err="1"/>
              <a:t>N</a:t>
            </a:r>
            <a:r>
              <a:rPr lang="en-US" sz="2000" b="1" dirty="0" err="1" smtClean="0"/>
              <a:t>anotehnologii</a:t>
            </a:r>
            <a:r>
              <a:rPr lang="en-US" sz="2000" b="1" dirty="0" smtClean="0"/>
              <a:t> </a:t>
            </a:r>
            <a:r>
              <a:rPr lang="en-US" sz="2000" b="1" dirty="0" err="1"/>
              <a:t>şi</a:t>
            </a:r>
            <a:r>
              <a:rPr lang="en-US" sz="2000" b="1" dirty="0"/>
              <a:t> </a:t>
            </a:r>
            <a:r>
              <a:rPr lang="en-US" sz="2000" b="1" dirty="0" err="1"/>
              <a:t>S</a:t>
            </a:r>
            <a:r>
              <a:rPr lang="en-US" sz="2000" b="1" dirty="0" err="1" smtClean="0"/>
              <a:t>urse</a:t>
            </a:r>
            <a:r>
              <a:rPr lang="en-US" sz="2000" b="1" dirty="0" smtClean="0"/>
              <a:t> </a:t>
            </a:r>
            <a:r>
              <a:rPr lang="en-US" sz="2000" b="1" dirty="0"/>
              <a:t>A</a:t>
            </a:r>
            <a:r>
              <a:rPr lang="en-US" sz="2000" b="1" dirty="0" smtClean="0"/>
              <a:t>lternative </a:t>
            </a:r>
            <a:r>
              <a:rPr lang="en-US" sz="2000" b="1" dirty="0"/>
              <a:t>de </a:t>
            </a:r>
            <a:r>
              <a:rPr lang="en-US" sz="2000" b="1" dirty="0" err="1" smtClean="0"/>
              <a:t>Energie</a:t>
            </a:r>
            <a:r>
              <a:rPr lang="en-US" sz="2000" b="1" dirty="0" smtClean="0"/>
              <a:t> </a:t>
            </a:r>
          </a:p>
          <a:p>
            <a:r>
              <a:rPr lang="en-US" sz="2000" b="1" dirty="0" err="1" smtClean="0"/>
              <a:t>Universitatea</a:t>
            </a:r>
            <a:r>
              <a:rPr lang="en-US" sz="2000" b="1" dirty="0" smtClean="0"/>
              <a:t> “</a:t>
            </a:r>
            <a:r>
              <a:rPr lang="en-US" sz="2000" b="1" dirty="0" err="1" smtClean="0"/>
              <a:t>Ovidius</a:t>
            </a:r>
            <a:r>
              <a:rPr lang="en-US" sz="2000" b="1" dirty="0" smtClean="0"/>
              <a:t>” </a:t>
            </a:r>
            <a:r>
              <a:rPr lang="en-US" sz="2000" b="1" dirty="0"/>
              <a:t>din </a:t>
            </a:r>
            <a:r>
              <a:rPr lang="en-US" sz="2000" b="1" dirty="0" err="1" smtClean="0"/>
              <a:t>Constanţa</a:t>
            </a:r>
            <a:endParaRPr lang="en-US" sz="2000" b="1" dirty="0" smtClean="0"/>
          </a:p>
        </p:txBody>
      </p:sp>
      <p:pic>
        <p:nvPicPr>
          <p:cNvPr id="4" name="Picture 585" descr="sigla negru al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24328" y="5228480"/>
            <a:ext cx="1512888" cy="151288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573" descr="sigla INSA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543" y="5151710"/>
            <a:ext cx="1408113" cy="151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4" cstate="print"/>
          <a:stretch>
            <a:fillRect/>
          </a:stretch>
        </p:blipFill>
        <p:spPr>
          <a:xfrm>
            <a:off x="49653" y="118164"/>
            <a:ext cx="2025063" cy="1027644"/>
          </a:xfrm>
          <a:prstGeom prst="rect">
            <a:avLst/>
          </a:prstGeom>
        </p:spPr>
      </p:pic>
      <p:pic>
        <p:nvPicPr>
          <p:cNvPr id="7" name="Picture 6"/>
          <p:cNvPicPr>
            <a:picLocks noChangeAspect="1"/>
          </p:cNvPicPr>
          <p:nvPr/>
        </p:nvPicPr>
        <p:blipFill>
          <a:blip r:embed="rId5" cstate="print"/>
          <a:stretch>
            <a:fillRect/>
          </a:stretch>
        </p:blipFill>
        <p:spPr>
          <a:xfrm>
            <a:off x="1075564" y="1124744"/>
            <a:ext cx="7024828" cy="982286"/>
          </a:xfrm>
          <a:prstGeom prst="rect">
            <a:avLst/>
          </a:prstGeom>
        </p:spPr>
      </p:pic>
      <p:pic>
        <p:nvPicPr>
          <p:cNvPr id="8" name="Picture 2" descr="MedGreen Logo"/>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88917" y="141816"/>
            <a:ext cx="2873835" cy="7747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5057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 name="Rectangle 4"/>
          <p:cNvSpPr>
            <a:spLocks noChangeArrowheads="1"/>
          </p:cNvSpPr>
          <p:nvPr/>
        </p:nvSpPr>
        <p:spPr bwMode="auto">
          <a:xfrm>
            <a:off x="407988" y="404664"/>
            <a:ext cx="8382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smtClean="0">
                <a:solidFill>
                  <a:schemeClr val="tx2"/>
                </a:solidFill>
                <a:latin typeface="Times New Roman" panose="02020603050405020304" pitchFamily="18" charset="0"/>
                <a:cs typeface="Arial" panose="020B0604020202020204" pitchFamily="34" charset="0"/>
              </a:rPr>
              <a:t>CREATIVITATE ORIENTATA vs PERCOLANTA</a:t>
            </a:r>
            <a:endParaRPr lang="ro-RO" altLang="en-US" sz="2400" b="1" dirty="0">
              <a:solidFill>
                <a:schemeClr val="tx2"/>
              </a:solidFill>
              <a:latin typeface="Times New Roman" panose="02020603050405020304" pitchFamily="18" charset="0"/>
              <a:cs typeface="Arial" panose="020B0604020202020204" pitchFamily="34" charset="0"/>
            </a:endParaRPr>
          </a:p>
        </p:txBody>
      </p:sp>
      <p:sp>
        <p:nvSpPr>
          <p:cNvPr id="4" name="Oval 3"/>
          <p:cNvSpPr/>
          <p:nvPr/>
        </p:nvSpPr>
        <p:spPr>
          <a:xfrm>
            <a:off x="2207320" y="4449415"/>
            <a:ext cx="685800" cy="685800"/>
          </a:xfrm>
          <a:prstGeom prst="ellipse">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n>
                  <a:solidFill>
                    <a:schemeClr val="tx1"/>
                  </a:solidFill>
                </a:ln>
                <a:solidFill>
                  <a:schemeClr val="tx1"/>
                </a:solidFill>
              </a:rPr>
              <a:t>P1</a:t>
            </a:r>
            <a:endParaRPr lang="en-GB" dirty="0">
              <a:ln>
                <a:solidFill>
                  <a:schemeClr val="tx1"/>
                </a:solidFill>
              </a:ln>
              <a:solidFill>
                <a:schemeClr val="tx1"/>
              </a:solidFill>
            </a:endParaRPr>
          </a:p>
        </p:txBody>
      </p:sp>
      <p:cxnSp>
        <p:nvCxnSpPr>
          <p:cNvPr id="5" name="Straight Arrow Connector 4"/>
          <p:cNvCxnSpPr>
            <a:stCxn id="4" idx="0"/>
          </p:cNvCxnSpPr>
          <p:nvPr/>
        </p:nvCxnSpPr>
        <p:spPr>
          <a:xfrm flipV="1">
            <a:off x="2550220" y="3606452"/>
            <a:ext cx="193092" cy="84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4" idx="7"/>
            <a:endCxn id="15" idx="2"/>
          </p:cNvCxnSpPr>
          <p:nvPr/>
        </p:nvCxnSpPr>
        <p:spPr>
          <a:xfrm flipV="1">
            <a:off x="2792687" y="3690589"/>
            <a:ext cx="1481978" cy="8592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021583" y="3370340"/>
            <a:ext cx="50690" cy="7875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5"/>
          </p:cNvCxnSpPr>
          <p:nvPr/>
        </p:nvCxnSpPr>
        <p:spPr>
          <a:xfrm>
            <a:off x="2792687" y="5034782"/>
            <a:ext cx="1206920" cy="4004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6"/>
          </p:cNvCxnSpPr>
          <p:nvPr/>
        </p:nvCxnSpPr>
        <p:spPr>
          <a:xfrm>
            <a:off x="2893120" y="4792315"/>
            <a:ext cx="5254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4"/>
          </p:cNvCxnSpPr>
          <p:nvPr/>
        </p:nvCxnSpPr>
        <p:spPr>
          <a:xfrm>
            <a:off x="2550220" y="5135215"/>
            <a:ext cx="0" cy="4937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3"/>
          </p:cNvCxnSpPr>
          <p:nvPr/>
        </p:nvCxnSpPr>
        <p:spPr>
          <a:xfrm flipH="1">
            <a:off x="1878707" y="5034782"/>
            <a:ext cx="429046" cy="4004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5"/>
          </p:cNvCxnSpPr>
          <p:nvPr/>
        </p:nvCxnSpPr>
        <p:spPr>
          <a:xfrm>
            <a:off x="2792687" y="5034782"/>
            <a:ext cx="485985" cy="7655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5" idx="0"/>
          </p:cNvCxnSpPr>
          <p:nvPr/>
        </p:nvCxnSpPr>
        <p:spPr>
          <a:xfrm flipH="1" flipV="1">
            <a:off x="4088928" y="2147749"/>
            <a:ext cx="528637" cy="11999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564385" y="3977929"/>
            <a:ext cx="457198" cy="1799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274665" y="3347689"/>
            <a:ext cx="685800" cy="685800"/>
          </a:xfrm>
          <a:prstGeom prst="ellipse">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n>
                  <a:solidFill>
                    <a:schemeClr val="tx1"/>
                  </a:solidFill>
                </a:ln>
                <a:solidFill>
                  <a:schemeClr val="tx1"/>
                </a:solidFill>
              </a:rPr>
              <a:t>P2</a:t>
            </a:r>
            <a:endParaRPr lang="en-GB" dirty="0">
              <a:ln>
                <a:solidFill>
                  <a:schemeClr val="tx1"/>
                </a:solidFill>
              </a:ln>
              <a:solidFill>
                <a:schemeClr val="tx1"/>
              </a:solidFill>
            </a:endParaRPr>
          </a:p>
        </p:txBody>
      </p:sp>
      <p:cxnSp>
        <p:nvCxnSpPr>
          <p:cNvPr id="16" name="Straight Arrow Connector 15"/>
          <p:cNvCxnSpPr>
            <a:stCxn id="15" idx="0"/>
          </p:cNvCxnSpPr>
          <p:nvPr/>
        </p:nvCxnSpPr>
        <p:spPr>
          <a:xfrm flipV="1">
            <a:off x="4617565" y="2504726"/>
            <a:ext cx="193092" cy="84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5" idx="7"/>
          </p:cNvCxnSpPr>
          <p:nvPr/>
        </p:nvCxnSpPr>
        <p:spPr>
          <a:xfrm flipV="1">
            <a:off x="4860032" y="3076225"/>
            <a:ext cx="469130" cy="3718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0"/>
          </p:cNvCxnSpPr>
          <p:nvPr/>
        </p:nvCxnSpPr>
        <p:spPr>
          <a:xfrm flipV="1">
            <a:off x="2550220" y="3492177"/>
            <a:ext cx="827834" cy="9572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6"/>
          </p:cNvCxnSpPr>
          <p:nvPr/>
        </p:nvCxnSpPr>
        <p:spPr>
          <a:xfrm>
            <a:off x="4960465" y="3690589"/>
            <a:ext cx="5254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4"/>
          </p:cNvCxnSpPr>
          <p:nvPr/>
        </p:nvCxnSpPr>
        <p:spPr>
          <a:xfrm>
            <a:off x="4617565" y="4033489"/>
            <a:ext cx="0" cy="4937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1"/>
          </p:cNvCxnSpPr>
          <p:nvPr/>
        </p:nvCxnSpPr>
        <p:spPr>
          <a:xfrm flipH="1" flipV="1">
            <a:off x="4088928" y="3047650"/>
            <a:ext cx="286170" cy="4004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3"/>
          </p:cNvCxnSpPr>
          <p:nvPr/>
        </p:nvCxnSpPr>
        <p:spPr>
          <a:xfrm flipH="1">
            <a:off x="3946052" y="3933056"/>
            <a:ext cx="429046" cy="4004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5" idx="5"/>
            <a:endCxn id="24" idx="1"/>
          </p:cNvCxnSpPr>
          <p:nvPr/>
        </p:nvCxnSpPr>
        <p:spPr>
          <a:xfrm>
            <a:off x="4860032" y="3933056"/>
            <a:ext cx="1266825" cy="10263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026424" y="4858991"/>
            <a:ext cx="685800" cy="685800"/>
          </a:xfrm>
          <a:prstGeom prst="ellipse">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n>
                  <a:solidFill>
                    <a:schemeClr val="tx1"/>
                  </a:solidFill>
                </a:ln>
                <a:solidFill>
                  <a:schemeClr val="tx1"/>
                </a:solidFill>
              </a:rPr>
              <a:t>P3</a:t>
            </a:r>
            <a:endParaRPr lang="en-GB" dirty="0">
              <a:ln>
                <a:solidFill>
                  <a:schemeClr val="tx1"/>
                </a:solidFill>
              </a:ln>
              <a:solidFill>
                <a:schemeClr val="tx1"/>
              </a:solidFill>
            </a:endParaRPr>
          </a:p>
        </p:txBody>
      </p:sp>
      <p:cxnSp>
        <p:nvCxnSpPr>
          <p:cNvPr id="25" name="Straight Arrow Connector 24"/>
          <p:cNvCxnSpPr>
            <a:stCxn id="24" idx="0"/>
          </p:cNvCxnSpPr>
          <p:nvPr/>
        </p:nvCxnSpPr>
        <p:spPr>
          <a:xfrm flipV="1">
            <a:off x="6369324" y="4016028"/>
            <a:ext cx="193092" cy="842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7"/>
          </p:cNvCxnSpPr>
          <p:nvPr/>
        </p:nvCxnSpPr>
        <p:spPr>
          <a:xfrm flipV="1">
            <a:off x="6611791" y="4587527"/>
            <a:ext cx="469130" cy="3718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4" idx="2"/>
          </p:cNvCxnSpPr>
          <p:nvPr/>
        </p:nvCxnSpPr>
        <p:spPr>
          <a:xfrm flipH="1" flipV="1">
            <a:off x="5445399" y="5051078"/>
            <a:ext cx="581025" cy="1508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4" idx="6"/>
          </p:cNvCxnSpPr>
          <p:nvPr/>
        </p:nvCxnSpPr>
        <p:spPr>
          <a:xfrm>
            <a:off x="6712224" y="5201891"/>
            <a:ext cx="5254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4"/>
          </p:cNvCxnSpPr>
          <p:nvPr/>
        </p:nvCxnSpPr>
        <p:spPr>
          <a:xfrm>
            <a:off x="6369324" y="5544791"/>
            <a:ext cx="0" cy="4937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3"/>
          </p:cNvCxnSpPr>
          <p:nvPr/>
        </p:nvCxnSpPr>
        <p:spPr>
          <a:xfrm flipH="1">
            <a:off x="5697811" y="5444358"/>
            <a:ext cx="429046" cy="4004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4" idx="5"/>
          </p:cNvCxnSpPr>
          <p:nvPr/>
        </p:nvCxnSpPr>
        <p:spPr>
          <a:xfrm>
            <a:off x="6611791" y="5444358"/>
            <a:ext cx="485985" cy="7655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4" idx="1"/>
          </p:cNvCxnSpPr>
          <p:nvPr/>
        </p:nvCxnSpPr>
        <p:spPr>
          <a:xfrm flipH="1" flipV="1">
            <a:off x="2021583" y="4149377"/>
            <a:ext cx="286170" cy="400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4" idx="3"/>
          </p:cNvCxnSpPr>
          <p:nvPr/>
        </p:nvCxnSpPr>
        <p:spPr>
          <a:xfrm flipH="1">
            <a:off x="1024301" y="5034782"/>
            <a:ext cx="1283452" cy="342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 idx="4"/>
          </p:cNvCxnSpPr>
          <p:nvPr/>
        </p:nvCxnSpPr>
        <p:spPr>
          <a:xfrm flipH="1">
            <a:off x="2207320" y="5135215"/>
            <a:ext cx="342900" cy="13355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4" idx="6"/>
          </p:cNvCxnSpPr>
          <p:nvPr/>
        </p:nvCxnSpPr>
        <p:spPr>
          <a:xfrm flipV="1">
            <a:off x="6712224" y="4558953"/>
            <a:ext cx="1441450" cy="642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4" idx="3"/>
          </p:cNvCxnSpPr>
          <p:nvPr/>
        </p:nvCxnSpPr>
        <p:spPr>
          <a:xfrm flipH="1">
            <a:off x="5601395" y="5444358"/>
            <a:ext cx="525462" cy="1026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5" idx="6"/>
          </p:cNvCxnSpPr>
          <p:nvPr/>
        </p:nvCxnSpPr>
        <p:spPr>
          <a:xfrm flipV="1">
            <a:off x="4960465" y="2904775"/>
            <a:ext cx="1328066" cy="7858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4" idx="5"/>
          </p:cNvCxnSpPr>
          <p:nvPr/>
        </p:nvCxnSpPr>
        <p:spPr>
          <a:xfrm>
            <a:off x="6611791" y="5444358"/>
            <a:ext cx="1541883" cy="3145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4" idx="2"/>
          </p:cNvCxnSpPr>
          <p:nvPr/>
        </p:nvCxnSpPr>
        <p:spPr>
          <a:xfrm flipH="1" flipV="1">
            <a:off x="1007384" y="4587527"/>
            <a:ext cx="1199936" cy="2047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46164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 name="Rectangle 4"/>
          <p:cNvSpPr>
            <a:spLocks noChangeArrowheads="1"/>
          </p:cNvSpPr>
          <p:nvPr/>
        </p:nvSpPr>
        <p:spPr bwMode="auto">
          <a:xfrm>
            <a:off x="407988" y="404664"/>
            <a:ext cx="8382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smtClean="0">
                <a:solidFill>
                  <a:schemeClr val="tx2"/>
                </a:solidFill>
                <a:latin typeface="Times New Roman" panose="02020603050405020304" pitchFamily="18" charset="0"/>
                <a:cs typeface="Arial" panose="020B0604020202020204" pitchFamily="34" charset="0"/>
              </a:rPr>
              <a:t>INTERNET OF SERVICES</a:t>
            </a:r>
            <a:endParaRPr lang="ro-RO" altLang="en-US" sz="2400" b="1" dirty="0">
              <a:solidFill>
                <a:schemeClr val="tx2"/>
              </a:solidFill>
              <a:latin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a:blip r:embed="rId2" cstate="print"/>
          <a:stretch>
            <a:fillRect/>
          </a:stretch>
        </p:blipFill>
        <p:spPr>
          <a:xfrm>
            <a:off x="1670050" y="1916832"/>
            <a:ext cx="5857875" cy="4648200"/>
          </a:xfrm>
          <a:prstGeom prst="rect">
            <a:avLst/>
          </a:prstGeom>
        </p:spPr>
      </p:pic>
    </p:spTree>
    <p:extLst>
      <p:ext uri="{BB962C8B-B14F-4D97-AF65-F5344CB8AC3E}">
        <p14:creationId xmlns:p14="http://schemas.microsoft.com/office/powerpoint/2010/main" xmlns="" val="122810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17713"/>
            <a:ext cx="8487544" cy="4114800"/>
          </a:xfrm>
        </p:spPr>
        <p:txBody>
          <a:bodyPr/>
          <a:lstStyle/>
          <a:p>
            <a:endParaRPr lang="en-US" sz="2000" b="1" kern="1200" dirty="0" smtClean="0">
              <a:solidFill>
                <a:schemeClr val="tx2"/>
              </a:solidFill>
              <a:latin typeface="Times New Roman" panose="02020603050405020304" pitchFamily="18" charset="0"/>
              <a:cs typeface="Arial" panose="020B0604020202020204" pitchFamily="34" charset="0"/>
            </a:endParaRPr>
          </a:p>
          <a:p>
            <a:r>
              <a:rPr lang="en-US" sz="2000" b="1" kern="1200" dirty="0" err="1" smtClean="0">
                <a:solidFill>
                  <a:schemeClr val="tx2"/>
                </a:solidFill>
                <a:latin typeface="Times New Roman" panose="02020603050405020304" pitchFamily="18" charset="0"/>
                <a:cs typeface="Arial" panose="020B0604020202020204" pitchFamily="34" charset="0"/>
              </a:rPr>
              <a:t>Asigurarea</a:t>
            </a:r>
            <a:r>
              <a:rPr lang="en-US" sz="2000" b="1" kern="1200" dirty="0" smtClean="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unui</a:t>
            </a:r>
            <a:r>
              <a:rPr lang="en-US" sz="2000" b="1" kern="1200" dirty="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climat</a:t>
            </a:r>
            <a:r>
              <a:rPr lang="en-US" sz="2000" b="1" kern="1200" dirty="0">
                <a:solidFill>
                  <a:schemeClr val="tx2"/>
                </a:solidFill>
                <a:latin typeface="Times New Roman" panose="02020603050405020304" pitchFamily="18" charset="0"/>
                <a:cs typeface="Arial" panose="020B0604020202020204" pitchFamily="34" charset="0"/>
              </a:rPr>
              <a:t> de </a:t>
            </a:r>
            <a:r>
              <a:rPr lang="en-US" sz="2000" b="1" kern="1200" dirty="0" err="1">
                <a:solidFill>
                  <a:schemeClr val="tx2"/>
                </a:solidFill>
                <a:latin typeface="Times New Roman" panose="02020603050405020304" pitchFamily="18" charset="0"/>
                <a:cs typeface="Arial" panose="020B0604020202020204" pitchFamily="34" charset="0"/>
              </a:rPr>
              <a:t>transparenta</a:t>
            </a:r>
            <a:r>
              <a:rPr lang="en-US" sz="2000" b="1" kern="1200" dirty="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incredere</a:t>
            </a:r>
            <a:r>
              <a:rPr lang="en-US" sz="2000" b="1" kern="1200" dirty="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si</a:t>
            </a:r>
            <a:r>
              <a:rPr lang="en-US" sz="2000" b="1" kern="1200" dirty="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principialitate</a:t>
            </a:r>
            <a:r>
              <a:rPr lang="en-US" sz="2000" b="1" kern="1200" dirty="0" smtClean="0">
                <a:solidFill>
                  <a:schemeClr val="tx2"/>
                </a:solidFill>
                <a:latin typeface="Times New Roman" panose="02020603050405020304" pitchFamily="18" charset="0"/>
                <a:cs typeface="Arial" panose="020B0604020202020204" pitchFamily="34" charset="0"/>
              </a:rPr>
              <a:t>;</a:t>
            </a:r>
          </a:p>
          <a:p>
            <a:endParaRPr lang="en-US" sz="2000" b="1" kern="1200" dirty="0">
              <a:solidFill>
                <a:schemeClr val="tx2"/>
              </a:solidFill>
              <a:latin typeface="Times New Roman" panose="02020603050405020304" pitchFamily="18" charset="0"/>
              <a:cs typeface="Arial" panose="020B0604020202020204" pitchFamily="34" charset="0"/>
            </a:endParaRPr>
          </a:p>
          <a:p>
            <a:r>
              <a:rPr lang="en-US" sz="2000" b="1" kern="1200" dirty="0" err="1">
                <a:solidFill>
                  <a:schemeClr val="tx2"/>
                </a:solidFill>
                <a:latin typeface="Times New Roman" panose="02020603050405020304" pitchFamily="18" charset="0"/>
                <a:cs typeface="Arial" panose="020B0604020202020204" pitchFamily="34" charset="0"/>
              </a:rPr>
              <a:t>Intelegerea</a:t>
            </a:r>
            <a:r>
              <a:rPr lang="en-US" sz="2000" b="1" kern="1200" dirty="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si</a:t>
            </a:r>
            <a:r>
              <a:rPr lang="en-US" sz="2000" b="1" kern="1200" dirty="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satisfacerea</a:t>
            </a:r>
            <a:r>
              <a:rPr lang="en-US" sz="2000" b="1" kern="1200" dirty="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cerintelor</a:t>
            </a:r>
            <a:r>
              <a:rPr lang="en-US" sz="2000" b="1" kern="1200" dirty="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clientului</a:t>
            </a:r>
            <a:r>
              <a:rPr lang="en-US" sz="2000" b="1" kern="1200" dirty="0" smtClean="0">
                <a:solidFill>
                  <a:schemeClr val="tx2"/>
                </a:solidFill>
                <a:latin typeface="Times New Roman" panose="02020603050405020304" pitchFamily="18" charset="0"/>
                <a:cs typeface="Arial" panose="020B0604020202020204" pitchFamily="34" charset="0"/>
              </a:rPr>
              <a:t>;</a:t>
            </a:r>
          </a:p>
          <a:p>
            <a:endParaRPr lang="en-US" sz="2000" b="1" kern="1200" dirty="0">
              <a:solidFill>
                <a:schemeClr val="tx2"/>
              </a:solidFill>
              <a:latin typeface="Times New Roman" panose="02020603050405020304" pitchFamily="18" charset="0"/>
              <a:cs typeface="Arial" panose="020B0604020202020204" pitchFamily="34" charset="0"/>
            </a:endParaRPr>
          </a:p>
          <a:p>
            <a:r>
              <a:rPr lang="en-US" sz="2000" b="1" kern="1200" dirty="0" err="1">
                <a:solidFill>
                  <a:schemeClr val="tx2"/>
                </a:solidFill>
                <a:latin typeface="Times New Roman" panose="02020603050405020304" pitchFamily="18" charset="0"/>
                <a:cs typeface="Arial" panose="020B0604020202020204" pitchFamily="34" charset="0"/>
              </a:rPr>
              <a:t>Promovarea</a:t>
            </a:r>
            <a:r>
              <a:rPr lang="en-US" sz="2000" b="1" kern="1200" dirty="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unor</a:t>
            </a:r>
            <a:r>
              <a:rPr lang="en-US" sz="2000" b="1" kern="1200" dirty="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solutii</a:t>
            </a:r>
            <a:r>
              <a:rPr lang="en-US" sz="2000" b="1" kern="1200" dirty="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noi</a:t>
            </a:r>
            <a:r>
              <a:rPr lang="en-US" sz="2000" b="1" kern="1200" dirty="0">
                <a:solidFill>
                  <a:schemeClr val="tx2"/>
                </a:solidFill>
                <a:latin typeface="Times New Roman" panose="02020603050405020304" pitchFamily="18" charset="0"/>
                <a:cs typeface="Arial" panose="020B0604020202020204" pitchFamily="34" charset="0"/>
              </a:rPr>
              <a:t> cu </a:t>
            </a:r>
            <a:r>
              <a:rPr lang="en-US" sz="2000" b="1" kern="1200" dirty="0" err="1">
                <a:solidFill>
                  <a:schemeClr val="tx2"/>
                </a:solidFill>
                <a:latin typeface="Times New Roman" panose="02020603050405020304" pitchFamily="18" charset="0"/>
                <a:cs typeface="Arial" panose="020B0604020202020204" pitchFamily="34" charset="0"/>
              </a:rPr>
              <a:t>valoarea</a:t>
            </a:r>
            <a:r>
              <a:rPr lang="en-US" sz="2000" b="1" kern="1200" dirty="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adaugata</a:t>
            </a:r>
            <a:r>
              <a:rPr lang="en-US" sz="2000" b="1" kern="1200" dirty="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ridicata</a:t>
            </a:r>
            <a:r>
              <a:rPr lang="en-US" sz="2000" b="1" kern="1200" dirty="0" smtClean="0">
                <a:solidFill>
                  <a:schemeClr val="tx2"/>
                </a:solidFill>
                <a:latin typeface="Times New Roman" panose="02020603050405020304" pitchFamily="18" charset="0"/>
                <a:cs typeface="Arial" panose="020B0604020202020204" pitchFamily="34" charset="0"/>
              </a:rPr>
              <a:t>;</a:t>
            </a:r>
          </a:p>
          <a:p>
            <a:endParaRPr lang="en-US" sz="2000" b="1" kern="1200" dirty="0">
              <a:solidFill>
                <a:schemeClr val="tx2"/>
              </a:solidFill>
              <a:latin typeface="Times New Roman" panose="02020603050405020304" pitchFamily="18" charset="0"/>
              <a:cs typeface="Arial" panose="020B0604020202020204" pitchFamily="34" charset="0"/>
            </a:endParaRPr>
          </a:p>
          <a:p>
            <a:r>
              <a:rPr lang="en-US" sz="2000" b="1" kern="1200" dirty="0" err="1">
                <a:solidFill>
                  <a:schemeClr val="tx2"/>
                </a:solidFill>
                <a:latin typeface="Times New Roman" panose="02020603050405020304" pitchFamily="18" charset="0"/>
                <a:cs typeface="Arial" panose="020B0604020202020204" pitchFamily="34" charset="0"/>
              </a:rPr>
              <a:t>Stabilirea</a:t>
            </a:r>
            <a:r>
              <a:rPr lang="en-US" sz="2000" b="1" kern="1200" dirty="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unui</a:t>
            </a:r>
            <a:r>
              <a:rPr lang="en-US" sz="2000" b="1" kern="1200" dirty="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pret</a:t>
            </a:r>
            <a:r>
              <a:rPr lang="en-US" sz="2000" b="1" kern="1200" dirty="0">
                <a:solidFill>
                  <a:schemeClr val="tx2"/>
                </a:solidFill>
                <a:latin typeface="Times New Roman" panose="02020603050405020304" pitchFamily="18" charset="0"/>
                <a:cs typeface="Arial" panose="020B0604020202020204" pitchFamily="34" charset="0"/>
              </a:rPr>
              <a:t> </a:t>
            </a:r>
            <a:r>
              <a:rPr lang="en-US" sz="2000" b="1" kern="1200" dirty="0" err="1" smtClean="0">
                <a:solidFill>
                  <a:schemeClr val="tx2"/>
                </a:solidFill>
                <a:latin typeface="Times New Roman" panose="02020603050405020304" pitchFamily="18" charset="0"/>
                <a:cs typeface="Arial" panose="020B0604020202020204" pitchFamily="34" charset="0"/>
              </a:rPr>
              <a:t>rezonabil</a:t>
            </a:r>
            <a:r>
              <a:rPr lang="en-US" sz="2000" b="1" kern="1200" dirty="0" smtClean="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pentru</a:t>
            </a:r>
            <a:r>
              <a:rPr lang="en-US" sz="2000" b="1" kern="1200" dirty="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solutiile</a:t>
            </a:r>
            <a:r>
              <a:rPr lang="en-US" sz="2000" b="1" kern="1200" dirty="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oferite</a:t>
            </a:r>
            <a:r>
              <a:rPr lang="en-US" sz="2000" b="1" kern="1200" dirty="0" smtClean="0">
                <a:solidFill>
                  <a:schemeClr val="tx2"/>
                </a:solidFill>
                <a:latin typeface="Times New Roman" panose="02020603050405020304" pitchFamily="18" charset="0"/>
                <a:cs typeface="Arial" panose="020B0604020202020204" pitchFamily="34" charset="0"/>
              </a:rPr>
              <a:t>;</a:t>
            </a:r>
          </a:p>
          <a:p>
            <a:endParaRPr lang="en-US" sz="2000" b="1" kern="1200" dirty="0">
              <a:solidFill>
                <a:schemeClr val="tx2"/>
              </a:solidFill>
              <a:latin typeface="Times New Roman" panose="02020603050405020304" pitchFamily="18" charset="0"/>
              <a:cs typeface="Arial" panose="020B0604020202020204" pitchFamily="34" charset="0"/>
            </a:endParaRPr>
          </a:p>
          <a:p>
            <a:r>
              <a:rPr lang="en-US" sz="2000" b="1" kern="1200" dirty="0" err="1">
                <a:solidFill>
                  <a:schemeClr val="tx2"/>
                </a:solidFill>
                <a:latin typeface="Times New Roman" panose="02020603050405020304" pitchFamily="18" charset="0"/>
                <a:cs typeface="Arial" panose="020B0604020202020204" pitchFamily="34" charset="0"/>
              </a:rPr>
              <a:t>Dezvoltarea</a:t>
            </a:r>
            <a:r>
              <a:rPr lang="en-US" sz="2000" b="1" kern="1200" dirty="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unei</a:t>
            </a:r>
            <a:r>
              <a:rPr lang="en-US" sz="2000" b="1" kern="1200" dirty="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relatii</a:t>
            </a:r>
            <a:r>
              <a:rPr lang="en-US" sz="2000" b="1" kern="1200" dirty="0">
                <a:solidFill>
                  <a:schemeClr val="tx2"/>
                </a:solidFill>
                <a:latin typeface="Times New Roman" panose="02020603050405020304" pitchFamily="18" charset="0"/>
                <a:cs typeface="Arial" panose="020B0604020202020204" pitchFamily="34" charset="0"/>
              </a:rPr>
              <a:t> de </a:t>
            </a:r>
            <a:r>
              <a:rPr lang="en-US" sz="2000" b="1" kern="1200" dirty="0" err="1">
                <a:solidFill>
                  <a:schemeClr val="tx2"/>
                </a:solidFill>
                <a:latin typeface="Times New Roman" panose="02020603050405020304" pitchFamily="18" charset="0"/>
                <a:cs typeface="Arial" panose="020B0604020202020204" pitchFamily="34" charset="0"/>
              </a:rPr>
              <a:t>lunga</a:t>
            </a:r>
            <a:r>
              <a:rPr lang="en-US" sz="2000" b="1" kern="1200" dirty="0">
                <a:solidFill>
                  <a:schemeClr val="tx2"/>
                </a:solidFill>
                <a:latin typeface="Times New Roman" panose="02020603050405020304" pitchFamily="18" charset="0"/>
                <a:cs typeface="Arial" panose="020B0604020202020204" pitchFamily="34" charset="0"/>
              </a:rPr>
              <a:t> </a:t>
            </a:r>
            <a:r>
              <a:rPr lang="en-US" sz="2000" b="1" kern="1200" dirty="0" err="1">
                <a:solidFill>
                  <a:schemeClr val="tx2"/>
                </a:solidFill>
                <a:latin typeface="Times New Roman" panose="02020603050405020304" pitchFamily="18" charset="0"/>
                <a:cs typeface="Arial" panose="020B0604020202020204" pitchFamily="34" charset="0"/>
              </a:rPr>
              <a:t>durata</a:t>
            </a:r>
            <a:r>
              <a:rPr lang="en-US" sz="2000" b="1" kern="1200" dirty="0">
                <a:solidFill>
                  <a:schemeClr val="tx2"/>
                </a:solidFill>
                <a:latin typeface="Times New Roman" panose="02020603050405020304" pitchFamily="18" charset="0"/>
                <a:cs typeface="Arial" panose="020B0604020202020204" pitchFamily="34" charset="0"/>
              </a:rPr>
              <a:t> cu </a:t>
            </a:r>
            <a:r>
              <a:rPr lang="en-US" sz="2000" b="1" kern="1200" dirty="0" err="1" smtClean="0">
                <a:solidFill>
                  <a:schemeClr val="tx2"/>
                </a:solidFill>
                <a:latin typeface="Times New Roman" panose="02020603050405020304" pitchFamily="18" charset="0"/>
                <a:cs typeface="Arial" panose="020B0604020202020204" pitchFamily="34" charset="0"/>
              </a:rPr>
              <a:t>clientul</a:t>
            </a:r>
            <a:r>
              <a:rPr lang="en-US" sz="2000" b="1" kern="1200" dirty="0" smtClean="0">
                <a:solidFill>
                  <a:schemeClr val="tx2"/>
                </a:solidFill>
                <a:latin typeface="Times New Roman" panose="02020603050405020304" pitchFamily="18" charset="0"/>
                <a:cs typeface="Arial" panose="020B0604020202020204" pitchFamily="34" charset="0"/>
              </a:rPr>
              <a:t>.</a:t>
            </a:r>
            <a:endParaRPr lang="en-US" sz="2000" b="1" kern="1200" dirty="0">
              <a:solidFill>
                <a:schemeClr val="tx2"/>
              </a:solidFill>
              <a:latin typeface="Times New Roman" panose="02020603050405020304" pitchFamily="18" charset="0"/>
              <a:cs typeface="Arial" panose="020B0604020202020204" pitchFamily="34" charset="0"/>
            </a:endParaRPr>
          </a:p>
          <a:p>
            <a:endParaRPr lang="en-US" dirty="0"/>
          </a:p>
        </p:txBody>
      </p:sp>
      <p:sp>
        <p:nvSpPr>
          <p:cNvPr id="5" name="Rectangle 4"/>
          <p:cNvSpPr>
            <a:spLocks noChangeArrowheads="1"/>
          </p:cNvSpPr>
          <p:nvPr/>
        </p:nvSpPr>
        <p:spPr bwMode="auto">
          <a:xfrm>
            <a:off x="407988" y="404664"/>
            <a:ext cx="8382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err="1" smtClean="0">
                <a:solidFill>
                  <a:schemeClr val="tx2"/>
                </a:solidFill>
                <a:latin typeface="Times New Roman" panose="02020603050405020304" pitchFamily="18" charset="0"/>
                <a:cs typeface="Arial" panose="020B0604020202020204" pitchFamily="34" charset="0"/>
              </a:rPr>
              <a:t>Serviciile</a:t>
            </a:r>
            <a:r>
              <a:rPr lang="en-US" altLang="en-US" sz="2400" b="1" dirty="0" smtClean="0">
                <a:solidFill>
                  <a:schemeClr val="tx2"/>
                </a:solidFill>
                <a:latin typeface="Times New Roman" panose="02020603050405020304" pitchFamily="18" charset="0"/>
                <a:cs typeface="Arial" panose="020B0604020202020204" pitchFamily="34" charset="0"/>
              </a:rPr>
              <a:t> de </a:t>
            </a:r>
            <a:r>
              <a:rPr lang="en-US" altLang="en-US" sz="2400" b="1" dirty="0" err="1" smtClean="0">
                <a:solidFill>
                  <a:schemeClr val="tx2"/>
                </a:solidFill>
                <a:latin typeface="Times New Roman" panose="02020603050405020304" pitchFamily="18" charset="0"/>
                <a:cs typeface="Arial" panose="020B0604020202020204" pitchFamily="34" charset="0"/>
              </a:rPr>
              <a:t>inovare</a:t>
            </a:r>
            <a:r>
              <a:rPr lang="en-US" altLang="en-US" sz="2400" b="1" dirty="0" smtClean="0">
                <a:solidFill>
                  <a:schemeClr val="tx2"/>
                </a:solidFill>
                <a:latin typeface="Times New Roman" panose="02020603050405020304" pitchFamily="18" charset="0"/>
                <a:cs typeface="Arial" panose="020B0604020202020204" pitchFamily="34" charset="0"/>
              </a:rPr>
              <a:t> - </a:t>
            </a:r>
            <a:r>
              <a:rPr lang="en-US" altLang="en-US" sz="2400" b="1" dirty="0" err="1" smtClean="0">
                <a:solidFill>
                  <a:schemeClr val="tx2"/>
                </a:solidFill>
                <a:latin typeface="Times New Roman" panose="02020603050405020304" pitchFamily="18" charset="0"/>
                <a:cs typeface="Arial" panose="020B0604020202020204" pitchFamily="34" charset="0"/>
              </a:rPr>
              <a:t>INNOvolution</a:t>
            </a:r>
            <a:endParaRPr lang="ro-RO" altLang="en-US" sz="2400" b="1" dirty="0">
              <a:solidFill>
                <a:schemeClr val="tx2"/>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517885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97658" y="2834614"/>
            <a:ext cx="6717914" cy="322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107238" y="3918408"/>
            <a:ext cx="6208334" cy="167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607183" y="3617032"/>
            <a:ext cx="6708389" cy="3125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091363" y="3355648"/>
            <a:ext cx="6224209" cy="134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91363" y="3084060"/>
            <a:ext cx="6226592" cy="4149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107238" y="5038969"/>
            <a:ext cx="6208334" cy="334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91363" y="4743694"/>
            <a:ext cx="6224209" cy="2432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57496" y="4468522"/>
            <a:ext cx="6658076" cy="1717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107238" y="4192729"/>
            <a:ext cx="6208334" cy="421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7183" y="5298296"/>
            <a:ext cx="6708389" cy="2843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33967" y="2204864"/>
            <a:ext cx="1489761" cy="400110"/>
          </a:xfrm>
          <a:prstGeom prst="rect">
            <a:avLst/>
          </a:prstGeom>
          <a:noFill/>
        </p:spPr>
        <p:txBody>
          <a:bodyPr wrap="square" rtlCol="0">
            <a:spAutoFit/>
          </a:bodyPr>
          <a:lstStyle/>
          <a:p>
            <a:pPr algn="ctr"/>
            <a:r>
              <a:rPr lang="en-US" sz="1000" b="1" dirty="0" err="1" smtClean="0"/>
              <a:t>Nivel</a:t>
            </a:r>
            <a:r>
              <a:rPr lang="en-US" sz="1000" b="1" dirty="0" smtClean="0"/>
              <a:t> de </a:t>
            </a:r>
            <a:r>
              <a:rPr lang="en-US" sz="1000" b="1" dirty="0" err="1" smtClean="0"/>
              <a:t>maturitate</a:t>
            </a:r>
            <a:r>
              <a:rPr lang="en-US" sz="1000" b="1" dirty="0" smtClean="0"/>
              <a:t> </a:t>
            </a:r>
            <a:r>
              <a:rPr lang="en-US" sz="1000" b="1" dirty="0" err="1" smtClean="0"/>
              <a:t>tehnologic</a:t>
            </a:r>
            <a:r>
              <a:rPr lang="ro-RO" sz="1000" b="1" dirty="0" smtClean="0"/>
              <a:t>ă</a:t>
            </a:r>
            <a:endParaRPr lang="en-US" sz="1000" b="1" dirty="0"/>
          </a:p>
        </p:txBody>
      </p:sp>
      <p:sp>
        <p:nvSpPr>
          <p:cNvPr id="13" name="Can 12"/>
          <p:cNvSpPr/>
          <p:nvPr/>
        </p:nvSpPr>
        <p:spPr>
          <a:xfrm>
            <a:off x="1105657" y="5045200"/>
            <a:ext cx="619125" cy="295275"/>
          </a:xfrm>
          <a:prstGeom prst="ca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lumMod val="75000"/>
                    <a:lumOff val="25000"/>
                  </a:schemeClr>
                </a:solidFill>
              </a:rPr>
              <a:t>1</a:t>
            </a:r>
            <a:endParaRPr lang="en-US" sz="800" dirty="0">
              <a:solidFill>
                <a:schemeClr val="tx1">
                  <a:lumMod val="75000"/>
                  <a:lumOff val="25000"/>
                </a:schemeClr>
              </a:solidFill>
            </a:endParaRPr>
          </a:p>
        </p:txBody>
      </p:sp>
      <p:sp>
        <p:nvSpPr>
          <p:cNvPr id="14" name="Can 13"/>
          <p:cNvSpPr/>
          <p:nvPr/>
        </p:nvSpPr>
        <p:spPr>
          <a:xfrm>
            <a:off x="1105656" y="4768530"/>
            <a:ext cx="619125" cy="295275"/>
          </a:xfrm>
          <a:prstGeom prst="ca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lumMod val="75000"/>
                    <a:lumOff val="25000"/>
                  </a:schemeClr>
                </a:solidFill>
              </a:rPr>
              <a:t>2</a:t>
            </a:r>
            <a:endParaRPr lang="en-US" sz="800" dirty="0">
              <a:solidFill>
                <a:schemeClr val="tx1">
                  <a:lumMod val="75000"/>
                  <a:lumOff val="25000"/>
                </a:schemeClr>
              </a:solidFill>
            </a:endParaRPr>
          </a:p>
        </p:txBody>
      </p:sp>
      <p:sp>
        <p:nvSpPr>
          <p:cNvPr id="15" name="Can 14"/>
          <p:cNvSpPr/>
          <p:nvPr/>
        </p:nvSpPr>
        <p:spPr>
          <a:xfrm>
            <a:off x="1105656" y="4486996"/>
            <a:ext cx="619125" cy="295275"/>
          </a:xfrm>
          <a:prstGeom prst="ca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lumMod val="75000"/>
                    <a:lumOff val="25000"/>
                  </a:schemeClr>
                </a:solidFill>
              </a:rPr>
              <a:t>3</a:t>
            </a:r>
            <a:endParaRPr lang="en-US" sz="800" dirty="0">
              <a:solidFill>
                <a:schemeClr val="tx1">
                  <a:lumMod val="75000"/>
                  <a:lumOff val="25000"/>
                </a:schemeClr>
              </a:solidFill>
            </a:endParaRPr>
          </a:p>
        </p:txBody>
      </p:sp>
      <p:sp>
        <p:nvSpPr>
          <p:cNvPr id="16" name="Can 15"/>
          <p:cNvSpPr/>
          <p:nvPr/>
        </p:nvSpPr>
        <p:spPr>
          <a:xfrm>
            <a:off x="1100888" y="4210004"/>
            <a:ext cx="619125" cy="295275"/>
          </a:xfrm>
          <a:prstGeom prst="ca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lumMod val="75000"/>
                    <a:lumOff val="25000"/>
                  </a:schemeClr>
                </a:solidFill>
              </a:rPr>
              <a:t>4</a:t>
            </a:r>
            <a:endParaRPr lang="en-US" sz="800" dirty="0">
              <a:solidFill>
                <a:schemeClr val="tx1">
                  <a:lumMod val="75000"/>
                  <a:lumOff val="25000"/>
                </a:schemeClr>
              </a:solidFill>
            </a:endParaRPr>
          </a:p>
        </p:txBody>
      </p:sp>
      <p:sp>
        <p:nvSpPr>
          <p:cNvPr id="17" name="Can 16"/>
          <p:cNvSpPr/>
          <p:nvPr/>
        </p:nvSpPr>
        <p:spPr>
          <a:xfrm>
            <a:off x="1096130" y="3937357"/>
            <a:ext cx="619125" cy="295275"/>
          </a:xfrm>
          <a:prstGeom prst="ca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lumMod val="75000"/>
                    <a:lumOff val="25000"/>
                  </a:schemeClr>
                </a:solidFill>
              </a:rPr>
              <a:t>5</a:t>
            </a:r>
            <a:endParaRPr lang="en-US" sz="800" dirty="0">
              <a:solidFill>
                <a:schemeClr val="tx1">
                  <a:lumMod val="75000"/>
                  <a:lumOff val="25000"/>
                </a:schemeClr>
              </a:solidFill>
            </a:endParaRPr>
          </a:p>
        </p:txBody>
      </p:sp>
      <p:sp>
        <p:nvSpPr>
          <p:cNvPr id="18" name="Can 17"/>
          <p:cNvSpPr/>
          <p:nvPr/>
        </p:nvSpPr>
        <p:spPr>
          <a:xfrm>
            <a:off x="1096130" y="3655823"/>
            <a:ext cx="619125" cy="295275"/>
          </a:xfrm>
          <a:prstGeom prst="ca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lumMod val="75000"/>
                    <a:lumOff val="25000"/>
                  </a:schemeClr>
                </a:solidFill>
              </a:rPr>
              <a:t>6</a:t>
            </a:r>
          </a:p>
        </p:txBody>
      </p:sp>
      <p:sp>
        <p:nvSpPr>
          <p:cNvPr id="19" name="Can 18"/>
          <p:cNvSpPr/>
          <p:nvPr/>
        </p:nvSpPr>
        <p:spPr>
          <a:xfrm>
            <a:off x="1096129" y="3378831"/>
            <a:ext cx="619125" cy="295275"/>
          </a:xfrm>
          <a:prstGeom prst="can">
            <a:avLst/>
          </a:prstGeom>
          <a:solidFill>
            <a:srgbClr val="0FD505"/>
          </a:solidFill>
          <a:ln>
            <a:solidFill>
              <a:srgbClr val="0FD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lumMod val="75000"/>
                    <a:lumOff val="25000"/>
                  </a:schemeClr>
                </a:solidFill>
              </a:rPr>
              <a:t>7</a:t>
            </a:r>
            <a:endParaRPr lang="en-US" sz="800" dirty="0">
              <a:solidFill>
                <a:schemeClr val="tx1">
                  <a:lumMod val="75000"/>
                  <a:lumOff val="25000"/>
                </a:schemeClr>
              </a:solidFill>
            </a:endParaRPr>
          </a:p>
        </p:txBody>
      </p:sp>
      <p:sp>
        <p:nvSpPr>
          <p:cNvPr id="20" name="Can 19"/>
          <p:cNvSpPr/>
          <p:nvPr/>
        </p:nvSpPr>
        <p:spPr>
          <a:xfrm>
            <a:off x="1096129" y="3101657"/>
            <a:ext cx="619125" cy="295275"/>
          </a:xfrm>
          <a:prstGeom prst="can">
            <a:avLst/>
          </a:prstGeom>
          <a:solidFill>
            <a:srgbClr val="0FD505"/>
          </a:solidFill>
          <a:ln>
            <a:solidFill>
              <a:srgbClr val="0FD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lumMod val="75000"/>
                    <a:lumOff val="25000"/>
                  </a:schemeClr>
                </a:solidFill>
              </a:rPr>
              <a:t>8</a:t>
            </a:r>
            <a:endParaRPr lang="en-US" sz="800" dirty="0">
              <a:solidFill>
                <a:schemeClr val="tx1">
                  <a:lumMod val="75000"/>
                  <a:lumOff val="25000"/>
                </a:schemeClr>
              </a:solidFill>
            </a:endParaRPr>
          </a:p>
        </p:txBody>
      </p:sp>
      <p:sp>
        <p:nvSpPr>
          <p:cNvPr id="21" name="Can 20"/>
          <p:cNvSpPr/>
          <p:nvPr/>
        </p:nvSpPr>
        <p:spPr>
          <a:xfrm>
            <a:off x="1091363" y="2820123"/>
            <a:ext cx="619125" cy="295275"/>
          </a:xfrm>
          <a:prstGeom prst="can">
            <a:avLst/>
          </a:prstGeom>
          <a:solidFill>
            <a:srgbClr val="0FD505"/>
          </a:solidFill>
          <a:ln>
            <a:solidFill>
              <a:srgbClr val="0FD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lumMod val="75000"/>
                    <a:lumOff val="25000"/>
                  </a:schemeClr>
                </a:solidFill>
              </a:rPr>
              <a:t>9</a:t>
            </a:r>
          </a:p>
        </p:txBody>
      </p:sp>
      <p:sp>
        <p:nvSpPr>
          <p:cNvPr id="22" name="Trapezoid 21"/>
          <p:cNvSpPr/>
          <p:nvPr/>
        </p:nvSpPr>
        <p:spPr>
          <a:xfrm>
            <a:off x="2346584" y="4218506"/>
            <a:ext cx="800100" cy="1096596"/>
          </a:xfrm>
          <a:prstGeom prst="trapezoid">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0800000">
            <a:off x="3753091" y="2838581"/>
            <a:ext cx="738209" cy="1364525"/>
          </a:xfrm>
          <a:prstGeom prst="trapezoid">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r="100000" b="100000"/>
            </a:path>
            <a:tileRect l="-100000" t="-10000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35946" y="2872292"/>
            <a:ext cx="2095500" cy="525154"/>
          </a:xfrm>
          <a:prstGeom prst="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solidFill>
                  <a:srgbClr val="00B050"/>
                </a:solidFill>
              </a:rPr>
              <a:t>Companii</a:t>
            </a:r>
            <a:r>
              <a:rPr lang="en-US" dirty="0" smtClean="0">
                <a:solidFill>
                  <a:srgbClr val="00B050"/>
                </a:solidFill>
              </a:rPr>
              <a:t> innovative </a:t>
            </a:r>
            <a:endParaRPr lang="en-US" dirty="0">
              <a:solidFill>
                <a:srgbClr val="00B050"/>
              </a:solidFill>
            </a:endParaRPr>
          </a:p>
        </p:txBody>
      </p:sp>
      <p:sp>
        <p:nvSpPr>
          <p:cNvPr id="25" name="Rectangle 24"/>
          <p:cNvSpPr/>
          <p:nvPr/>
        </p:nvSpPr>
        <p:spPr>
          <a:xfrm>
            <a:off x="5233563" y="3476172"/>
            <a:ext cx="2095500" cy="494059"/>
          </a:xfrm>
          <a:prstGeom prst="rect">
            <a:avLst/>
          </a:prstGeom>
          <a:ln>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ln w="0"/>
                <a:solidFill>
                  <a:schemeClr val="accent1"/>
                </a:solidFill>
                <a:effectLst>
                  <a:outerShdw blurRad="38100" dist="25400" dir="5400000" algn="ctr" rotWithShape="0">
                    <a:srgbClr val="6E747A">
                      <a:alpha val="43000"/>
                    </a:srgbClr>
                  </a:outerShdw>
                </a:effectLst>
              </a:rPr>
              <a:t>MEDGreen</a:t>
            </a:r>
            <a:r>
              <a:rPr lang="en-US" dirty="0" smtClean="0">
                <a:ln w="0"/>
                <a:solidFill>
                  <a:schemeClr val="accent1"/>
                </a:solidFill>
                <a:effectLst>
                  <a:outerShdw blurRad="38100" dist="25400" dir="5400000" algn="ctr" rotWithShape="0">
                    <a:srgbClr val="6E747A">
                      <a:alpha val="43000"/>
                    </a:srgbClr>
                  </a:outerShdw>
                </a:effectLst>
              </a:rPr>
              <a:t> </a:t>
            </a:r>
            <a:endParaRPr lang="en-US" dirty="0">
              <a:ln w="0"/>
              <a:solidFill>
                <a:schemeClr val="accent1"/>
              </a:solidFill>
              <a:effectLst>
                <a:outerShdw blurRad="38100" dist="25400" dir="5400000" algn="ctr" rotWithShape="0">
                  <a:srgbClr val="6E747A">
                    <a:alpha val="43000"/>
                  </a:srgbClr>
                </a:outerShdw>
              </a:effectLst>
            </a:endParaRPr>
          </a:p>
        </p:txBody>
      </p:sp>
      <p:sp>
        <p:nvSpPr>
          <p:cNvPr id="26" name="Rectangle 25"/>
          <p:cNvSpPr/>
          <p:nvPr/>
        </p:nvSpPr>
        <p:spPr>
          <a:xfrm>
            <a:off x="5233563" y="4037120"/>
            <a:ext cx="2095500" cy="391024"/>
          </a:xfrm>
          <a:prstGeom prst="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0070C0"/>
                </a:solidFill>
              </a:rPr>
              <a:t>COSMOMAR</a:t>
            </a:r>
            <a:r>
              <a:rPr lang="en-US" dirty="0" smtClean="0"/>
              <a:t> </a:t>
            </a:r>
            <a:endParaRPr lang="en-US" dirty="0"/>
          </a:p>
        </p:txBody>
      </p:sp>
      <p:sp>
        <p:nvSpPr>
          <p:cNvPr id="27" name="Rectangle 26"/>
          <p:cNvSpPr/>
          <p:nvPr/>
        </p:nvSpPr>
        <p:spPr>
          <a:xfrm>
            <a:off x="5233563" y="4500510"/>
            <a:ext cx="2095500" cy="454519"/>
          </a:xfrm>
          <a:prstGeom prst="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0070C0"/>
                </a:solidFill>
              </a:rPr>
              <a:t>INSAE</a:t>
            </a:r>
            <a:r>
              <a:rPr lang="en-US" dirty="0" smtClean="0"/>
              <a:t> </a:t>
            </a:r>
            <a:endParaRPr lang="en-US" dirty="0"/>
          </a:p>
        </p:txBody>
      </p:sp>
      <p:sp>
        <p:nvSpPr>
          <p:cNvPr id="28" name="Rectangle 27"/>
          <p:cNvSpPr/>
          <p:nvPr/>
        </p:nvSpPr>
        <p:spPr>
          <a:xfrm>
            <a:off x="5233563" y="4955028"/>
            <a:ext cx="2095500" cy="363323"/>
          </a:xfrm>
          <a:prstGeom prst="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0070C0"/>
                </a:solidFill>
              </a:rPr>
              <a:t>MSC &amp; PhD </a:t>
            </a:r>
            <a:endParaRPr lang="en-US" dirty="0">
              <a:solidFill>
                <a:srgbClr val="0070C0"/>
              </a:solidFill>
            </a:endParaRPr>
          </a:p>
        </p:txBody>
      </p:sp>
      <p:sp>
        <p:nvSpPr>
          <p:cNvPr id="29" name="TextBox 28"/>
          <p:cNvSpPr txBox="1"/>
          <p:nvPr/>
        </p:nvSpPr>
        <p:spPr>
          <a:xfrm>
            <a:off x="-36512" y="2947010"/>
            <a:ext cx="1259632" cy="553998"/>
          </a:xfrm>
          <a:prstGeom prst="rect">
            <a:avLst/>
          </a:prstGeom>
          <a:noFill/>
        </p:spPr>
        <p:txBody>
          <a:bodyPr wrap="square" rtlCol="0">
            <a:spAutoFit/>
          </a:bodyPr>
          <a:lstStyle/>
          <a:p>
            <a:r>
              <a:rPr lang="en-US" sz="1000" b="1" dirty="0" err="1" smtClean="0">
                <a:solidFill>
                  <a:srgbClr val="0FD505"/>
                </a:solidFill>
              </a:rPr>
              <a:t>Implementarea</a:t>
            </a:r>
            <a:r>
              <a:rPr lang="en-US" sz="1000" b="1" dirty="0" smtClean="0">
                <a:solidFill>
                  <a:srgbClr val="0FD505"/>
                </a:solidFill>
              </a:rPr>
              <a:t> </a:t>
            </a:r>
            <a:r>
              <a:rPr lang="en-US" sz="1000" b="1" dirty="0" err="1" smtClean="0">
                <a:solidFill>
                  <a:srgbClr val="0FD505"/>
                </a:solidFill>
              </a:rPr>
              <a:t>procesului</a:t>
            </a:r>
            <a:r>
              <a:rPr lang="en-US" sz="1000" b="1" dirty="0" smtClean="0">
                <a:solidFill>
                  <a:srgbClr val="0FD505"/>
                </a:solidFill>
              </a:rPr>
              <a:t> de </a:t>
            </a:r>
            <a:r>
              <a:rPr lang="en-US" sz="1000" b="1" dirty="0" err="1" smtClean="0">
                <a:solidFill>
                  <a:srgbClr val="0FD505"/>
                </a:solidFill>
              </a:rPr>
              <a:t>produc</a:t>
            </a:r>
            <a:r>
              <a:rPr lang="ro-RO" sz="1000" b="1" dirty="0" smtClean="0">
                <a:solidFill>
                  <a:srgbClr val="0FD505"/>
                </a:solidFill>
              </a:rPr>
              <a:t>ţ</a:t>
            </a:r>
            <a:r>
              <a:rPr lang="en-US" sz="1000" b="1" dirty="0" err="1" smtClean="0">
                <a:solidFill>
                  <a:srgbClr val="0FD505"/>
                </a:solidFill>
              </a:rPr>
              <a:t>ie</a:t>
            </a:r>
            <a:r>
              <a:rPr lang="en-US" sz="1000" b="1" dirty="0" smtClean="0">
                <a:solidFill>
                  <a:srgbClr val="0FD505"/>
                </a:solidFill>
              </a:rPr>
              <a:t> </a:t>
            </a:r>
            <a:endParaRPr lang="en-US" sz="1000" b="1" dirty="0">
              <a:solidFill>
                <a:srgbClr val="0FD505"/>
              </a:solidFill>
            </a:endParaRPr>
          </a:p>
        </p:txBody>
      </p:sp>
      <p:sp>
        <p:nvSpPr>
          <p:cNvPr id="30" name="TextBox 29"/>
          <p:cNvSpPr txBox="1"/>
          <p:nvPr/>
        </p:nvSpPr>
        <p:spPr>
          <a:xfrm>
            <a:off x="-69174" y="3902859"/>
            <a:ext cx="1112782" cy="246221"/>
          </a:xfrm>
          <a:prstGeom prst="rect">
            <a:avLst/>
          </a:prstGeom>
          <a:noFill/>
        </p:spPr>
        <p:txBody>
          <a:bodyPr wrap="square" rtlCol="0">
            <a:spAutoFit/>
          </a:bodyPr>
          <a:lstStyle/>
          <a:p>
            <a:r>
              <a:rPr lang="en-US" sz="1000" b="1" dirty="0" smtClean="0"/>
              <a:t> </a:t>
            </a:r>
            <a:r>
              <a:rPr lang="en-US" sz="1000" b="1" dirty="0" smtClean="0">
                <a:solidFill>
                  <a:srgbClr val="FFC000"/>
                </a:solidFill>
              </a:rPr>
              <a:t>Pre-</a:t>
            </a:r>
            <a:r>
              <a:rPr lang="en-US" sz="1000" b="1" dirty="0" err="1" smtClean="0">
                <a:solidFill>
                  <a:srgbClr val="FFC000"/>
                </a:solidFill>
              </a:rPr>
              <a:t>produc</a:t>
            </a:r>
            <a:r>
              <a:rPr lang="ro-RO" sz="1000" b="1" dirty="0" smtClean="0">
                <a:solidFill>
                  <a:srgbClr val="FFC000"/>
                </a:solidFill>
              </a:rPr>
              <a:t>ţ</a:t>
            </a:r>
            <a:r>
              <a:rPr lang="en-US" sz="1000" b="1" dirty="0" err="1" smtClean="0">
                <a:solidFill>
                  <a:srgbClr val="FFC000"/>
                </a:solidFill>
              </a:rPr>
              <a:t>ie</a:t>
            </a:r>
            <a:endParaRPr lang="en-US" sz="1000" b="1" dirty="0">
              <a:solidFill>
                <a:srgbClr val="FFC000"/>
              </a:solidFill>
            </a:endParaRPr>
          </a:p>
        </p:txBody>
      </p:sp>
      <p:sp>
        <p:nvSpPr>
          <p:cNvPr id="31" name="TextBox 30"/>
          <p:cNvSpPr txBox="1"/>
          <p:nvPr/>
        </p:nvSpPr>
        <p:spPr>
          <a:xfrm>
            <a:off x="-36512" y="4603194"/>
            <a:ext cx="1051644" cy="553998"/>
          </a:xfrm>
          <a:prstGeom prst="rect">
            <a:avLst/>
          </a:prstGeom>
          <a:noFill/>
        </p:spPr>
        <p:txBody>
          <a:bodyPr wrap="square" rtlCol="0">
            <a:spAutoFit/>
          </a:bodyPr>
          <a:lstStyle/>
          <a:p>
            <a:r>
              <a:rPr lang="en-US" sz="1000" b="1" dirty="0" err="1" smtClean="0">
                <a:solidFill>
                  <a:srgbClr val="FF0000"/>
                </a:solidFill>
              </a:rPr>
              <a:t>Evaluarea</a:t>
            </a:r>
            <a:r>
              <a:rPr lang="en-US" sz="1000" b="1" dirty="0" smtClean="0">
                <a:solidFill>
                  <a:srgbClr val="FF0000"/>
                </a:solidFill>
              </a:rPr>
              <a:t> </a:t>
            </a:r>
            <a:r>
              <a:rPr lang="ro-RO" sz="1000" b="1" dirty="0" smtClean="0">
                <a:solidFill>
                  <a:srgbClr val="FF0000"/>
                </a:solidFill>
              </a:rPr>
              <a:t>ş</a:t>
            </a:r>
            <a:r>
              <a:rPr lang="en-US" sz="1000" b="1" dirty="0" err="1" smtClean="0">
                <a:solidFill>
                  <a:srgbClr val="FF0000"/>
                </a:solidFill>
              </a:rPr>
              <a:t>i</a:t>
            </a:r>
            <a:r>
              <a:rPr lang="en-US" sz="1000" b="1" dirty="0" smtClean="0">
                <a:solidFill>
                  <a:srgbClr val="FF0000"/>
                </a:solidFill>
              </a:rPr>
              <a:t> </a:t>
            </a:r>
            <a:r>
              <a:rPr lang="en-US" sz="1000" b="1" dirty="0" err="1" smtClean="0">
                <a:solidFill>
                  <a:srgbClr val="FF0000"/>
                </a:solidFill>
              </a:rPr>
              <a:t>furnizarea</a:t>
            </a:r>
            <a:r>
              <a:rPr lang="en-US" sz="1000" b="1" dirty="0" smtClean="0">
                <a:solidFill>
                  <a:srgbClr val="FF0000"/>
                </a:solidFill>
              </a:rPr>
              <a:t> </a:t>
            </a:r>
            <a:r>
              <a:rPr lang="en-US" sz="1000" b="1" dirty="0" err="1" smtClean="0">
                <a:solidFill>
                  <a:srgbClr val="FF0000"/>
                </a:solidFill>
              </a:rPr>
              <a:t>tehnologiilor</a:t>
            </a:r>
            <a:endParaRPr lang="en-US" sz="1000" b="1" dirty="0">
              <a:solidFill>
                <a:srgbClr val="FF0000"/>
              </a:solidFill>
            </a:endParaRPr>
          </a:p>
        </p:txBody>
      </p:sp>
      <p:sp>
        <p:nvSpPr>
          <p:cNvPr id="32" name="TextBox 31"/>
          <p:cNvSpPr txBox="1"/>
          <p:nvPr/>
        </p:nvSpPr>
        <p:spPr>
          <a:xfrm>
            <a:off x="1979713" y="5560331"/>
            <a:ext cx="1440160" cy="523220"/>
          </a:xfrm>
          <a:prstGeom prst="rect">
            <a:avLst/>
          </a:prstGeom>
          <a:noFill/>
        </p:spPr>
        <p:txBody>
          <a:bodyPr wrap="square" rtlCol="0">
            <a:spAutoFit/>
          </a:bodyPr>
          <a:lstStyle/>
          <a:p>
            <a:pPr algn="ctr"/>
            <a:r>
              <a:rPr lang="en-US" sz="1400" b="1" dirty="0" err="1" smtClean="0">
                <a:solidFill>
                  <a:srgbClr val="002060"/>
                </a:solidFill>
              </a:rPr>
              <a:t>Cercetare</a:t>
            </a:r>
            <a:r>
              <a:rPr lang="en-US" sz="1400" b="1" dirty="0" smtClean="0">
                <a:solidFill>
                  <a:srgbClr val="002060"/>
                </a:solidFill>
              </a:rPr>
              <a:t> </a:t>
            </a:r>
            <a:r>
              <a:rPr lang="en-US" sz="1400" b="1" dirty="0" err="1" smtClean="0">
                <a:solidFill>
                  <a:srgbClr val="002060"/>
                </a:solidFill>
              </a:rPr>
              <a:t>universitar</a:t>
            </a:r>
            <a:r>
              <a:rPr lang="ro-RO" sz="1400" b="1" dirty="0" smtClean="0">
                <a:solidFill>
                  <a:srgbClr val="002060"/>
                </a:solidFill>
              </a:rPr>
              <a:t>ă</a:t>
            </a:r>
            <a:endParaRPr lang="en-US" sz="1400" b="1" dirty="0">
              <a:solidFill>
                <a:srgbClr val="002060"/>
              </a:solidFill>
            </a:endParaRPr>
          </a:p>
        </p:txBody>
      </p:sp>
      <p:sp>
        <p:nvSpPr>
          <p:cNvPr id="33" name="TextBox 32"/>
          <p:cNvSpPr txBox="1"/>
          <p:nvPr/>
        </p:nvSpPr>
        <p:spPr>
          <a:xfrm>
            <a:off x="3563888" y="5542842"/>
            <a:ext cx="1377918" cy="523220"/>
          </a:xfrm>
          <a:prstGeom prst="rect">
            <a:avLst/>
          </a:prstGeom>
          <a:noFill/>
        </p:spPr>
        <p:txBody>
          <a:bodyPr wrap="square" rtlCol="0">
            <a:spAutoFit/>
          </a:bodyPr>
          <a:lstStyle/>
          <a:p>
            <a:pPr algn="ctr"/>
            <a:r>
              <a:rPr lang="en-US" sz="1400" b="1" dirty="0" err="1" smtClean="0">
                <a:solidFill>
                  <a:srgbClr val="002060"/>
                </a:solidFill>
              </a:rPr>
              <a:t>Exploatare</a:t>
            </a:r>
            <a:r>
              <a:rPr lang="en-US" sz="1400" b="1" dirty="0" smtClean="0">
                <a:solidFill>
                  <a:srgbClr val="002060"/>
                </a:solidFill>
              </a:rPr>
              <a:t> industrial</a:t>
            </a:r>
            <a:r>
              <a:rPr lang="ro-RO" sz="1400" b="1" dirty="0">
                <a:solidFill>
                  <a:srgbClr val="002060"/>
                </a:solidFill>
              </a:rPr>
              <a:t>ă</a:t>
            </a:r>
            <a:r>
              <a:rPr lang="en-US" sz="1400" b="1" dirty="0" smtClean="0">
                <a:solidFill>
                  <a:srgbClr val="002060"/>
                </a:solidFill>
              </a:rPr>
              <a:t> </a:t>
            </a:r>
            <a:endParaRPr lang="en-US" sz="1400" b="1" dirty="0">
              <a:solidFill>
                <a:srgbClr val="002060"/>
              </a:solidFill>
            </a:endParaRPr>
          </a:p>
        </p:txBody>
      </p:sp>
      <p:sp>
        <p:nvSpPr>
          <p:cNvPr id="34" name="TextBox 33"/>
          <p:cNvSpPr txBox="1"/>
          <p:nvPr/>
        </p:nvSpPr>
        <p:spPr>
          <a:xfrm>
            <a:off x="5787636" y="5567653"/>
            <a:ext cx="1174119" cy="523220"/>
          </a:xfrm>
          <a:prstGeom prst="rect">
            <a:avLst/>
          </a:prstGeom>
          <a:noFill/>
        </p:spPr>
        <p:txBody>
          <a:bodyPr wrap="square" rtlCol="0">
            <a:spAutoFit/>
          </a:bodyPr>
          <a:lstStyle/>
          <a:p>
            <a:pPr algn="ctr"/>
            <a:r>
              <a:rPr lang="en-US" sz="1400" b="1" dirty="0" err="1" smtClean="0">
                <a:solidFill>
                  <a:srgbClr val="002060"/>
                </a:solidFill>
              </a:rPr>
              <a:t>Structuri</a:t>
            </a:r>
            <a:r>
              <a:rPr lang="en-US" sz="1400" b="1" dirty="0" smtClean="0">
                <a:solidFill>
                  <a:srgbClr val="002060"/>
                </a:solidFill>
              </a:rPr>
              <a:t> R.T.D.I. </a:t>
            </a:r>
            <a:endParaRPr lang="en-US" sz="1400" b="1" dirty="0">
              <a:solidFill>
                <a:srgbClr val="002060"/>
              </a:solidFill>
            </a:endParaRPr>
          </a:p>
        </p:txBody>
      </p:sp>
      <p:cxnSp>
        <p:nvCxnSpPr>
          <p:cNvPr id="35" name="Straight Arrow Connector 34"/>
          <p:cNvCxnSpPr>
            <a:stCxn id="32" idx="0"/>
          </p:cNvCxnSpPr>
          <p:nvPr/>
        </p:nvCxnSpPr>
        <p:spPr>
          <a:xfrm flipV="1">
            <a:off x="2699793" y="5351267"/>
            <a:ext cx="18265" cy="2090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V="1">
            <a:off x="4255291" y="5336859"/>
            <a:ext cx="0" cy="2234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6258025" y="5346176"/>
            <a:ext cx="0" cy="2234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7465811" y="2862253"/>
            <a:ext cx="1553014" cy="307777"/>
          </a:xfrm>
          <a:prstGeom prst="rect">
            <a:avLst/>
          </a:prstGeom>
          <a:noFill/>
        </p:spPr>
        <p:txBody>
          <a:bodyPr wrap="square" rtlCol="0">
            <a:spAutoFit/>
          </a:bodyPr>
          <a:lstStyle/>
          <a:p>
            <a:r>
              <a:rPr lang="en-US" sz="1400" b="1" dirty="0" err="1" smtClean="0">
                <a:solidFill>
                  <a:srgbClr val="0000FF"/>
                </a:solidFill>
              </a:rPr>
              <a:t>Implementare</a:t>
            </a:r>
            <a:endParaRPr lang="en-US" sz="1400" b="1" dirty="0">
              <a:solidFill>
                <a:srgbClr val="0000FF"/>
              </a:solidFill>
            </a:endParaRPr>
          </a:p>
        </p:txBody>
      </p:sp>
      <p:sp>
        <p:nvSpPr>
          <p:cNvPr id="39" name="TextBox 38"/>
          <p:cNvSpPr txBox="1"/>
          <p:nvPr/>
        </p:nvSpPr>
        <p:spPr>
          <a:xfrm>
            <a:off x="7465811" y="3461718"/>
            <a:ext cx="1553014" cy="314657"/>
          </a:xfrm>
          <a:prstGeom prst="rect">
            <a:avLst/>
          </a:prstGeom>
          <a:noFill/>
        </p:spPr>
        <p:txBody>
          <a:bodyPr wrap="square" rtlCol="0">
            <a:spAutoFit/>
          </a:bodyPr>
          <a:lstStyle/>
          <a:p>
            <a:r>
              <a:rPr lang="en-US" sz="1400" b="1" dirty="0" err="1" smtClean="0">
                <a:solidFill>
                  <a:srgbClr val="0000FF"/>
                </a:solidFill>
              </a:rPr>
              <a:t>Demonstra</a:t>
            </a:r>
            <a:r>
              <a:rPr lang="ro-RO" sz="1400" b="1" dirty="0" smtClean="0">
                <a:solidFill>
                  <a:srgbClr val="0000FF"/>
                </a:solidFill>
              </a:rPr>
              <a:t>ţ</a:t>
            </a:r>
            <a:r>
              <a:rPr lang="en-US" sz="1400" b="1" dirty="0" smtClean="0">
                <a:solidFill>
                  <a:srgbClr val="0000FF"/>
                </a:solidFill>
              </a:rPr>
              <a:t>ii </a:t>
            </a:r>
            <a:endParaRPr lang="en-US" sz="1400" b="1" dirty="0">
              <a:solidFill>
                <a:srgbClr val="0000FF"/>
              </a:solidFill>
            </a:endParaRPr>
          </a:p>
        </p:txBody>
      </p:sp>
      <p:sp>
        <p:nvSpPr>
          <p:cNvPr id="40" name="TextBox 39"/>
          <p:cNvSpPr txBox="1"/>
          <p:nvPr/>
        </p:nvSpPr>
        <p:spPr>
          <a:xfrm>
            <a:off x="7465811" y="4206819"/>
            <a:ext cx="1553014" cy="307777"/>
          </a:xfrm>
          <a:prstGeom prst="rect">
            <a:avLst/>
          </a:prstGeom>
          <a:noFill/>
        </p:spPr>
        <p:txBody>
          <a:bodyPr wrap="square" rtlCol="0">
            <a:spAutoFit/>
          </a:bodyPr>
          <a:lstStyle/>
          <a:p>
            <a:r>
              <a:rPr lang="en-US" sz="1400" b="1" dirty="0" err="1" smtClean="0">
                <a:solidFill>
                  <a:srgbClr val="0000FF"/>
                </a:solidFill>
              </a:rPr>
              <a:t>Dezvoltare</a:t>
            </a:r>
            <a:endParaRPr lang="en-US" sz="1400" b="1" dirty="0">
              <a:solidFill>
                <a:srgbClr val="0000FF"/>
              </a:solidFill>
            </a:endParaRPr>
          </a:p>
        </p:txBody>
      </p:sp>
      <p:sp>
        <p:nvSpPr>
          <p:cNvPr id="41" name="TextBox 40"/>
          <p:cNvSpPr txBox="1"/>
          <p:nvPr/>
        </p:nvSpPr>
        <p:spPr>
          <a:xfrm>
            <a:off x="7465811" y="4934019"/>
            <a:ext cx="1363980" cy="307777"/>
          </a:xfrm>
          <a:prstGeom prst="rect">
            <a:avLst/>
          </a:prstGeom>
          <a:noFill/>
        </p:spPr>
        <p:txBody>
          <a:bodyPr wrap="square" rtlCol="0">
            <a:spAutoFit/>
          </a:bodyPr>
          <a:lstStyle/>
          <a:p>
            <a:r>
              <a:rPr lang="en-US" sz="1400" b="1" dirty="0" err="1" smtClean="0">
                <a:solidFill>
                  <a:srgbClr val="0000FF"/>
                </a:solidFill>
              </a:rPr>
              <a:t>Cercetare</a:t>
            </a:r>
            <a:endParaRPr lang="en-US" sz="1400" b="1" dirty="0">
              <a:solidFill>
                <a:srgbClr val="0000FF"/>
              </a:solidFill>
            </a:endParaRPr>
          </a:p>
        </p:txBody>
      </p:sp>
      <p:sp>
        <p:nvSpPr>
          <p:cNvPr id="42" name="Oval 41"/>
          <p:cNvSpPr/>
          <p:nvPr/>
        </p:nvSpPr>
        <p:spPr>
          <a:xfrm>
            <a:off x="2512479" y="3356992"/>
            <a:ext cx="1892414" cy="1391099"/>
          </a:xfrm>
          <a:prstGeom prst="ellipse">
            <a:avLst/>
          </a:prstGeom>
          <a:solidFill>
            <a:srgbClr val="CBC439">
              <a:alpha val="44000"/>
            </a:srgbClr>
          </a:solidFill>
          <a:effectLst>
            <a:outerShdw blurRad="88900" dist="50800" dir="5400000" sx="200000" sy="2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lumMod val="65000"/>
                    <a:lumOff val="35000"/>
                  </a:schemeClr>
                </a:solidFill>
              </a:rPr>
              <a:t>Validarea</a:t>
            </a:r>
            <a:r>
              <a:rPr lang="en-US" sz="1200" dirty="0" smtClean="0">
                <a:solidFill>
                  <a:schemeClr val="tx1">
                    <a:lumMod val="65000"/>
                    <a:lumOff val="35000"/>
                  </a:schemeClr>
                </a:solidFill>
              </a:rPr>
              <a:t> </a:t>
            </a:r>
            <a:r>
              <a:rPr lang="ro-RO" sz="1200" dirty="0" smtClean="0">
                <a:solidFill>
                  <a:schemeClr val="tx1">
                    <a:lumMod val="65000"/>
                    <a:lumOff val="35000"/>
                  </a:schemeClr>
                </a:solidFill>
              </a:rPr>
              <a:t>ş</a:t>
            </a:r>
            <a:r>
              <a:rPr lang="en-US" sz="1200" dirty="0" err="1" smtClean="0">
                <a:solidFill>
                  <a:schemeClr val="tx1">
                    <a:lumMod val="65000"/>
                    <a:lumOff val="35000"/>
                  </a:schemeClr>
                </a:solidFill>
              </a:rPr>
              <a:t>i</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dezvoltarea</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tehnologiei</a:t>
            </a:r>
            <a:r>
              <a:rPr lang="en-US" sz="1200" dirty="0" smtClean="0">
                <a:solidFill>
                  <a:schemeClr val="tx1">
                    <a:lumMod val="65000"/>
                    <a:lumOff val="35000"/>
                  </a:schemeClr>
                </a:solidFill>
              </a:rPr>
              <a:t> </a:t>
            </a:r>
            <a:endParaRPr lang="en-US" sz="1200" dirty="0">
              <a:solidFill>
                <a:schemeClr val="tx1">
                  <a:lumMod val="65000"/>
                  <a:lumOff val="35000"/>
                </a:schemeClr>
              </a:solidFill>
            </a:endParaRPr>
          </a:p>
        </p:txBody>
      </p:sp>
      <p:sp>
        <p:nvSpPr>
          <p:cNvPr id="70" name="TextBox 69"/>
          <p:cNvSpPr txBox="1"/>
          <p:nvPr/>
        </p:nvSpPr>
        <p:spPr>
          <a:xfrm>
            <a:off x="1142976" y="476672"/>
            <a:ext cx="8001056" cy="1261884"/>
          </a:xfrm>
          <a:prstGeom prst="rect">
            <a:avLst/>
          </a:prstGeom>
          <a:noFill/>
        </p:spPr>
        <p:txBody>
          <a:bodyPr wrap="square" rtlCol="0">
            <a:spAutoFit/>
          </a:bodyPr>
          <a:lstStyle/>
          <a:p>
            <a:r>
              <a:rPr lang="en-US" sz="3800" b="1" dirty="0" err="1" smtClean="0">
                <a:solidFill>
                  <a:srgbClr val="002060"/>
                </a:solidFill>
              </a:rPr>
              <a:t>Implementarea</a:t>
            </a:r>
            <a:r>
              <a:rPr lang="en-US" sz="3800" b="1" dirty="0" smtClean="0">
                <a:solidFill>
                  <a:srgbClr val="002060"/>
                </a:solidFill>
              </a:rPr>
              <a:t> </a:t>
            </a:r>
            <a:r>
              <a:rPr lang="en-US" sz="3800" b="1" dirty="0" err="1" smtClean="0">
                <a:solidFill>
                  <a:srgbClr val="002060"/>
                </a:solidFill>
              </a:rPr>
              <a:t>unei</a:t>
            </a:r>
            <a:r>
              <a:rPr lang="en-US" sz="3800" b="1" dirty="0" smtClean="0">
                <a:solidFill>
                  <a:srgbClr val="002060"/>
                </a:solidFill>
              </a:rPr>
              <a:t> </a:t>
            </a:r>
            <a:r>
              <a:rPr lang="en-US" sz="3800" b="1" dirty="0" err="1" smtClean="0">
                <a:solidFill>
                  <a:srgbClr val="002060"/>
                </a:solidFill>
              </a:rPr>
              <a:t>culturi</a:t>
            </a:r>
            <a:r>
              <a:rPr lang="en-US" sz="3800" b="1" dirty="0" smtClean="0">
                <a:solidFill>
                  <a:srgbClr val="002060"/>
                </a:solidFill>
              </a:rPr>
              <a:t> </a:t>
            </a:r>
            <a:r>
              <a:rPr lang="en-US" sz="3800" b="1" dirty="0" err="1" smtClean="0">
                <a:solidFill>
                  <a:srgbClr val="002060"/>
                </a:solidFill>
              </a:rPr>
              <a:t>ecoinovative</a:t>
            </a:r>
            <a:r>
              <a:rPr lang="en-US" sz="3800" b="1" dirty="0" smtClean="0">
                <a:solidFill>
                  <a:srgbClr val="002060"/>
                </a:solidFill>
              </a:rPr>
              <a:t>!</a:t>
            </a:r>
            <a:endParaRPr lang="ro-RO" sz="3800" b="1" dirty="0">
              <a:solidFill>
                <a:srgbClr val="002060"/>
              </a:solidFill>
            </a:endParaRPr>
          </a:p>
        </p:txBody>
      </p:sp>
    </p:spTree>
    <p:extLst>
      <p:ext uri="{BB962C8B-B14F-4D97-AF65-F5344CB8AC3E}">
        <p14:creationId xmlns:p14="http://schemas.microsoft.com/office/powerpoint/2010/main" xmlns="" val="191306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7"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7"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47"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47"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par>
                          <p:cTn id="50" fill="hold">
                            <p:stCondLst>
                              <p:cond delay="90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47"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11000"/>
                            </p:stCondLst>
                            <p:childTnLst>
                              <p:par>
                                <p:cTn id="63" presetID="53" presetClass="entr" presetSubtype="16"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Effect transition="in" filter="fade">
                                      <p:cBhvr>
                                        <p:cTn id="67" dur="500"/>
                                        <p:tgtEl>
                                          <p:spTgt spid="31"/>
                                        </p:tgtEl>
                                      </p:cBhvr>
                                    </p:animEffect>
                                  </p:childTnLst>
                                </p:cTn>
                              </p:par>
                            </p:childTnLst>
                          </p:cTn>
                        </p:par>
                        <p:par>
                          <p:cTn id="68" fill="hold">
                            <p:stCondLst>
                              <p:cond delay="11500"/>
                            </p:stCondLst>
                            <p:childTnLst>
                              <p:par>
                                <p:cTn id="69" presetID="53" presetClass="entr" presetSubtype="16"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500" fill="hold"/>
                                        <p:tgtEl>
                                          <p:spTgt spid="30"/>
                                        </p:tgtEl>
                                        <p:attrNameLst>
                                          <p:attrName>ppt_w</p:attrName>
                                        </p:attrNameLst>
                                      </p:cBhvr>
                                      <p:tavLst>
                                        <p:tav tm="0">
                                          <p:val>
                                            <p:fltVal val="0"/>
                                          </p:val>
                                        </p:tav>
                                        <p:tav tm="100000">
                                          <p:val>
                                            <p:strVal val="#ppt_w"/>
                                          </p:val>
                                        </p:tav>
                                      </p:tavLst>
                                    </p:anim>
                                    <p:anim calcmode="lin" valueType="num">
                                      <p:cBhvr>
                                        <p:cTn id="72" dur="500" fill="hold"/>
                                        <p:tgtEl>
                                          <p:spTgt spid="30"/>
                                        </p:tgtEl>
                                        <p:attrNameLst>
                                          <p:attrName>ppt_h</p:attrName>
                                        </p:attrNameLst>
                                      </p:cBhvr>
                                      <p:tavLst>
                                        <p:tav tm="0">
                                          <p:val>
                                            <p:fltVal val="0"/>
                                          </p:val>
                                        </p:tav>
                                        <p:tav tm="100000">
                                          <p:val>
                                            <p:strVal val="#ppt_h"/>
                                          </p:val>
                                        </p:tav>
                                      </p:tavLst>
                                    </p:anim>
                                    <p:animEffect transition="in" filter="fade">
                                      <p:cBhvr>
                                        <p:cTn id="73" dur="500"/>
                                        <p:tgtEl>
                                          <p:spTgt spid="30"/>
                                        </p:tgtEl>
                                      </p:cBhvr>
                                    </p:animEffect>
                                  </p:childTnLst>
                                </p:cTn>
                              </p:par>
                            </p:childTnLst>
                          </p:cTn>
                        </p:par>
                        <p:par>
                          <p:cTn id="74" fill="hold">
                            <p:stCondLst>
                              <p:cond delay="12000"/>
                            </p:stCondLst>
                            <p:childTnLst>
                              <p:par>
                                <p:cTn id="75" presetID="53" presetClass="entr" presetSubtype="16"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childTnLst>
                          </p:cTn>
                        </p:par>
                        <p:par>
                          <p:cTn id="80" fill="hold">
                            <p:stCondLst>
                              <p:cond delay="12500"/>
                            </p:stCondLst>
                            <p:childTnLst>
                              <p:par>
                                <p:cTn id="81" presetID="16" presetClass="entr" presetSubtype="37" fill="hold"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barn(outVertical)">
                                      <p:cBhvr>
                                        <p:cTn id="83" dur="500"/>
                                        <p:tgtEl>
                                          <p:spTgt spid="11"/>
                                        </p:tgtEl>
                                      </p:cBhvr>
                                    </p:animEffect>
                                  </p:childTnLst>
                                </p:cTn>
                              </p:par>
                              <p:par>
                                <p:cTn id="84" presetID="16" presetClass="entr" presetSubtype="37" fill="hold" nodeType="with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arn(outVertical)">
                                      <p:cBhvr>
                                        <p:cTn id="86" dur="500"/>
                                        <p:tgtEl>
                                          <p:spTgt spid="7"/>
                                        </p:tgtEl>
                                      </p:cBhvr>
                                    </p:animEffect>
                                  </p:childTnLst>
                                </p:cTn>
                              </p:par>
                              <p:par>
                                <p:cTn id="87" presetID="16" presetClass="entr" presetSubtype="37" fill="hold"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barn(outVertical)">
                                      <p:cBhvr>
                                        <p:cTn id="89" dur="500"/>
                                        <p:tgtEl>
                                          <p:spTgt spid="8"/>
                                        </p:tgtEl>
                                      </p:cBhvr>
                                    </p:animEffect>
                                  </p:childTnLst>
                                </p:cTn>
                              </p:par>
                              <p:par>
                                <p:cTn id="90" presetID="16" presetClass="entr" presetSubtype="37" fill="hold" nodeType="with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barn(outVertical)">
                                      <p:cBhvr>
                                        <p:cTn id="92" dur="500"/>
                                        <p:tgtEl>
                                          <p:spTgt spid="9"/>
                                        </p:tgtEl>
                                      </p:cBhvr>
                                    </p:animEffect>
                                  </p:childTnLst>
                                </p:cTn>
                              </p:par>
                              <p:par>
                                <p:cTn id="93" presetID="16" presetClass="entr" presetSubtype="37" fill="hold" nodeType="with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barn(outVertical)">
                                      <p:cBhvr>
                                        <p:cTn id="95" dur="500"/>
                                        <p:tgtEl>
                                          <p:spTgt spid="10"/>
                                        </p:tgtEl>
                                      </p:cBhvr>
                                    </p:animEffect>
                                  </p:childTnLst>
                                </p:cTn>
                              </p:par>
                              <p:par>
                                <p:cTn id="96" presetID="16" presetClass="entr" presetSubtype="37" fill="hold" nodeType="withEffect">
                                  <p:stCondLst>
                                    <p:cond delay="0"/>
                                  </p:stCondLst>
                                  <p:childTnLst>
                                    <p:set>
                                      <p:cBhvr>
                                        <p:cTn id="97" dur="1" fill="hold">
                                          <p:stCondLst>
                                            <p:cond delay="0"/>
                                          </p:stCondLst>
                                        </p:cTn>
                                        <p:tgtEl>
                                          <p:spTgt spid="3"/>
                                        </p:tgtEl>
                                        <p:attrNameLst>
                                          <p:attrName>style.visibility</p:attrName>
                                        </p:attrNameLst>
                                      </p:cBhvr>
                                      <p:to>
                                        <p:strVal val="visible"/>
                                      </p:to>
                                    </p:set>
                                    <p:animEffect transition="in" filter="barn(outVertical)">
                                      <p:cBhvr>
                                        <p:cTn id="98" dur="500"/>
                                        <p:tgtEl>
                                          <p:spTgt spid="3"/>
                                        </p:tgtEl>
                                      </p:cBhvr>
                                    </p:animEffect>
                                  </p:childTnLst>
                                </p:cTn>
                              </p:par>
                              <p:par>
                                <p:cTn id="99" presetID="16" presetClass="entr" presetSubtype="37"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barn(outVertical)">
                                      <p:cBhvr>
                                        <p:cTn id="101" dur="500"/>
                                        <p:tgtEl>
                                          <p:spTgt spid="4"/>
                                        </p:tgtEl>
                                      </p:cBhvr>
                                    </p:animEffect>
                                  </p:childTnLst>
                                </p:cTn>
                              </p:par>
                              <p:par>
                                <p:cTn id="102" presetID="16" presetClass="entr" presetSubtype="37" fill="hold"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barn(outVertical)">
                                      <p:cBhvr>
                                        <p:cTn id="104" dur="500"/>
                                        <p:tgtEl>
                                          <p:spTgt spid="5"/>
                                        </p:tgtEl>
                                      </p:cBhvr>
                                    </p:animEffect>
                                  </p:childTnLst>
                                </p:cTn>
                              </p:par>
                              <p:par>
                                <p:cTn id="105" presetID="16" presetClass="entr" presetSubtype="37" fill="hold" nodeType="with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barn(outVertical)">
                                      <p:cBhvr>
                                        <p:cTn id="107" dur="500"/>
                                        <p:tgtEl>
                                          <p:spTgt spid="6"/>
                                        </p:tgtEl>
                                      </p:cBhvr>
                                    </p:animEffect>
                                  </p:childTnLst>
                                </p:cTn>
                              </p:par>
                              <p:par>
                                <p:cTn id="108" presetID="16" presetClass="entr" presetSubtype="37" fill="hold" nodeType="withEffect">
                                  <p:stCondLst>
                                    <p:cond delay="0"/>
                                  </p:stCondLst>
                                  <p:childTnLst>
                                    <p:set>
                                      <p:cBhvr>
                                        <p:cTn id="109" dur="1" fill="hold">
                                          <p:stCondLst>
                                            <p:cond delay="0"/>
                                          </p:stCondLst>
                                        </p:cTn>
                                        <p:tgtEl>
                                          <p:spTgt spid="2"/>
                                        </p:tgtEl>
                                        <p:attrNameLst>
                                          <p:attrName>style.visibility</p:attrName>
                                        </p:attrNameLst>
                                      </p:cBhvr>
                                      <p:to>
                                        <p:strVal val="visible"/>
                                      </p:to>
                                    </p:set>
                                    <p:animEffect transition="in" filter="barn(outVertical)">
                                      <p:cBhvr>
                                        <p:cTn id="110" dur="500"/>
                                        <p:tgtEl>
                                          <p:spTgt spid="2"/>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par>
                                <p:cTn id="118" presetID="22" presetClass="entr" presetSubtype="4" fill="hold" nodeType="with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wipe(down)">
                                      <p:cBhvr>
                                        <p:cTn id="120" dur="500"/>
                                        <p:tgtEl>
                                          <p:spTgt spid="35"/>
                                        </p:tgtEl>
                                      </p:cBhvr>
                                    </p:animEffect>
                                  </p:childTnLst>
                                </p:cTn>
                              </p:par>
                            </p:childTnLst>
                          </p:cTn>
                        </p:par>
                        <p:par>
                          <p:cTn id="121" fill="hold">
                            <p:stCondLst>
                              <p:cond delay="50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1500"/>
                                        <p:tgtEl>
                                          <p:spTgt spid="22"/>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33"/>
                                        </p:tgtEl>
                                        <p:attrNameLst>
                                          <p:attrName>style.visibility</p:attrName>
                                        </p:attrNameLst>
                                      </p:cBhvr>
                                      <p:to>
                                        <p:strVal val="visible"/>
                                      </p:to>
                                    </p:set>
                                    <p:anim calcmode="lin" valueType="num">
                                      <p:cBhvr>
                                        <p:cTn id="129" dur="500" fill="hold"/>
                                        <p:tgtEl>
                                          <p:spTgt spid="33"/>
                                        </p:tgtEl>
                                        <p:attrNameLst>
                                          <p:attrName>ppt_w</p:attrName>
                                        </p:attrNameLst>
                                      </p:cBhvr>
                                      <p:tavLst>
                                        <p:tav tm="0">
                                          <p:val>
                                            <p:fltVal val="0"/>
                                          </p:val>
                                        </p:tav>
                                        <p:tav tm="100000">
                                          <p:val>
                                            <p:strVal val="#ppt_w"/>
                                          </p:val>
                                        </p:tav>
                                      </p:tavLst>
                                    </p:anim>
                                    <p:anim calcmode="lin" valueType="num">
                                      <p:cBhvr>
                                        <p:cTn id="130" dur="500" fill="hold"/>
                                        <p:tgtEl>
                                          <p:spTgt spid="33"/>
                                        </p:tgtEl>
                                        <p:attrNameLst>
                                          <p:attrName>ppt_h</p:attrName>
                                        </p:attrNameLst>
                                      </p:cBhvr>
                                      <p:tavLst>
                                        <p:tav tm="0">
                                          <p:val>
                                            <p:fltVal val="0"/>
                                          </p:val>
                                        </p:tav>
                                        <p:tav tm="100000">
                                          <p:val>
                                            <p:strVal val="#ppt_h"/>
                                          </p:val>
                                        </p:tav>
                                      </p:tavLst>
                                    </p:anim>
                                    <p:animEffect transition="in" filter="fade">
                                      <p:cBhvr>
                                        <p:cTn id="131" dur="500"/>
                                        <p:tgtEl>
                                          <p:spTgt spid="33"/>
                                        </p:tgtEl>
                                      </p:cBhvr>
                                    </p:animEffect>
                                  </p:childTnLst>
                                </p:cTn>
                              </p:par>
                              <p:par>
                                <p:cTn id="132" presetID="22" presetClass="entr" presetSubtype="4" fill="hold" nodeType="withEffect">
                                  <p:stCondLst>
                                    <p:cond delay="0"/>
                                  </p:stCondLst>
                                  <p:childTnLst>
                                    <p:set>
                                      <p:cBhvr>
                                        <p:cTn id="133" dur="1" fill="hold">
                                          <p:stCondLst>
                                            <p:cond delay="0"/>
                                          </p:stCondLst>
                                        </p:cTn>
                                        <p:tgtEl>
                                          <p:spTgt spid="36"/>
                                        </p:tgtEl>
                                        <p:attrNameLst>
                                          <p:attrName>style.visibility</p:attrName>
                                        </p:attrNameLst>
                                      </p:cBhvr>
                                      <p:to>
                                        <p:strVal val="visible"/>
                                      </p:to>
                                    </p:set>
                                    <p:animEffect transition="in" filter="wipe(down)">
                                      <p:cBhvr>
                                        <p:cTn id="134" dur="500"/>
                                        <p:tgtEl>
                                          <p:spTgt spid="36"/>
                                        </p:tgtEl>
                                      </p:cBhvr>
                                    </p:animEffect>
                                  </p:childTnLst>
                                </p:cTn>
                              </p:par>
                            </p:childTnLst>
                          </p:cTn>
                        </p:par>
                        <p:par>
                          <p:cTn id="135" fill="hold">
                            <p:stCondLst>
                              <p:cond delay="500"/>
                            </p:stCondLst>
                            <p:childTnLst>
                              <p:par>
                                <p:cTn id="136" presetID="22" presetClass="entr" presetSubtype="1" fill="hold" grpId="0" nodeType="afterEffect">
                                  <p:stCondLst>
                                    <p:cond delay="0"/>
                                  </p:stCondLst>
                                  <p:childTnLst>
                                    <p:set>
                                      <p:cBhvr>
                                        <p:cTn id="137" dur="1" fill="hold">
                                          <p:stCondLst>
                                            <p:cond delay="0"/>
                                          </p:stCondLst>
                                        </p:cTn>
                                        <p:tgtEl>
                                          <p:spTgt spid="23"/>
                                        </p:tgtEl>
                                        <p:attrNameLst>
                                          <p:attrName>style.visibility</p:attrName>
                                        </p:attrNameLst>
                                      </p:cBhvr>
                                      <p:to>
                                        <p:strVal val="visible"/>
                                      </p:to>
                                    </p:set>
                                    <p:animEffect transition="in" filter="wipe(up)">
                                      <p:cBhvr>
                                        <p:cTn id="138" dur="1500"/>
                                        <p:tgtEl>
                                          <p:spTgt spid="23"/>
                                        </p:tgtEl>
                                      </p:cBhvr>
                                    </p:animEffect>
                                  </p:childTnLst>
                                </p:cTn>
                              </p:par>
                            </p:childTnLst>
                          </p:cTn>
                        </p:par>
                      </p:childTnLst>
                    </p:cTn>
                  </p:par>
                  <p:par>
                    <p:cTn id="139" fill="hold">
                      <p:stCondLst>
                        <p:cond delay="indefinite"/>
                      </p:stCondLst>
                      <p:childTnLst>
                        <p:par>
                          <p:cTn id="140" fill="hold">
                            <p:stCondLst>
                              <p:cond delay="0"/>
                            </p:stCondLst>
                            <p:childTnLst>
                              <p:par>
                                <p:cTn id="141" presetID="35" presetClass="entr" presetSubtype="0" fill="hold" grpId="0" nodeType="click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fade">
                                      <p:cBhvr>
                                        <p:cTn id="143" dur="4000"/>
                                        <p:tgtEl>
                                          <p:spTgt spid="42"/>
                                        </p:tgtEl>
                                      </p:cBhvr>
                                    </p:animEffect>
                                    <p:anim calcmode="lin" valueType="num">
                                      <p:cBhvr>
                                        <p:cTn id="144" dur="4000" fill="hold"/>
                                        <p:tgtEl>
                                          <p:spTgt spid="42"/>
                                        </p:tgtEl>
                                        <p:attrNameLst>
                                          <p:attrName>style.rotation</p:attrName>
                                        </p:attrNameLst>
                                      </p:cBhvr>
                                      <p:tavLst>
                                        <p:tav tm="0">
                                          <p:val>
                                            <p:fltVal val="720"/>
                                          </p:val>
                                        </p:tav>
                                        <p:tav tm="100000">
                                          <p:val>
                                            <p:fltVal val="0"/>
                                          </p:val>
                                        </p:tav>
                                      </p:tavLst>
                                    </p:anim>
                                    <p:anim calcmode="lin" valueType="num">
                                      <p:cBhvr>
                                        <p:cTn id="145" dur="4000" fill="hold"/>
                                        <p:tgtEl>
                                          <p:spTgt spid="42"/>
                                        </p:tgtEl>
                                        <p:attrNameLst>
                                          <p:attrName>ppt_h</p:attrName>
                                        </p:attrNameLst>
                                      </p:cBhvr>
                                      <p:tavLst>
                                        <p:tav tm="0">
                                          <p:val>
                                            <p:fltVal val="0"/>
                                          </p:val>
                                        </p:tav>
                                        <p:tav tm="100000">
                                          <p:val>
                                            <p:strVal val="#ppt_h"/>
                                          </p:val>
                                        </p:tav>
                                      </p:tavLst>
                                    </p:anim>
                                    <p:anim calcmode="lin" valueType="num">
                                      <p:cBhvr>
                                        <p:cTn id="146" dur="4000" fill="hold"/>
                                        <p:tgtEl>
                                          <p:spTgt spid="42"/>
                                        </p:tgtEl>
                                        <p:attrNameLst>
                                          <p:attrName>ppt_w</p:attrName>
                                        </p:attrNameLst>
                                      </p:cBhvr>
                                      <p:tavLst>
                                        <p:tav tm="0">
                                          <p:val>
                                            <p:fltVal val="0"/>
                                          </p:val>
                                        </p:tav>
                                        <p:tav tm="100000">
                                          <p:val>
                                            <p:strVal val="#ppt_w"/>
                                          </p:val>
                                        </p:tav>
                                      </p:tavLst>
                                    </p:anim>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grpId="0" nodeType="clickEffect">
                                  <p:stCondLst>
                                    <p:cond delay="0"/>
                                  </p:stCondLst>
                                  <p:childTnLst>
                                    <p:set>
                                      <p:cBhvr>
                                        <p:cTn id="150" dur="1" fill="hold">
                                          <p:stCondLst>
                                            <p:cond delay="0"/>
                                          </p:stCondLst>
                                        </p:cTn>
                                        <p:tgtEl>
                                          <p:spTgt spid="34"/>
                                        </p:tgtEl>
                                        <p:attrNameLst>
                                          <p:attrName>style.visibility</p:attrName>
                                        </p:attrNameLst>
                                      </p:cBhvr>
                                      <p:to>
                                        <p:strVal val="visible"/>
                                      </p:to>
                                    </p:set>
                                    <p:anim calcmode="lin" valueType="num">
                                      <p:cBhvr>
                                        <p:cTn id="151" dur="500" fill="hold"/>
                                        <p:tgtEl>
                                          <p:spTgt spid="34"/>
                                        </p:tgtEl>
                                        <p:attrNameLst>
                                          <p:attrName>ppt_w</p:attrName>
                                        </p:attrNameLst>
                                      </p:cBhvr>
                                      <p:tavLst>
                                        <p:tav tm="0">
                                          <p:val>
                                            <p:fltVal val="0"/>
                                          </p:val>
                                        </p:tav>
                                        <p:tav tm="100000">
                                          <p:val>
                                            <p:strVal val="#ppt_w"/>
                                          </p:val>
                                        </p:tav>
                                      </p:tavLst>
                                    </p:anim>
                                    <p:anim calcmode="lin" valueType="num">
                                      <p:cBhvr>
                                        <p:cTn id="152" dur="500" fill="hold"/>
                                        <p:tgtEl>
                                          <p:spTgt spid="34"/>
                                        </p:tgtEl>
                                        <p:attrNameLst>
                                          <p:attrName>ppt_h</p:attrName>
                                        </p:attrNameLst>
                                      </p:cBhvr>
                                      <p:tavLst>
                                        <p:tav tm="0">
                                          <p:val>
                                            <p:fltVal val="0"/>
                                          </p:val>
                                        </p:tav>
                                        <p:tav tm="100000">
                                          <p:val>
                                            <p:strVal val="#ppt_h"/>
                                          </p:val>
                                        </p:tav>
                                      </p:tavLst>
                                    </p:anim>
                                    <p:animEffect transition="in" filter="fade">
                                      <p:cBhvr>
                                        <p:cTn id="153" dur="500"/>
                                        <p:tgtEl>
                                          <p:spTgt spid="34"/>
                                        </p:tgtEl>
                                      </p:cBhvr>
                                    </p:animEffect>
                                  </p:childTnLst>
                                </p:cTn>
                              </p:par>
                              <p:par>
                                <p:cTn id="154" presetID="6" presetClass="entr" presetSubtype="16" fill="hold" nodeType="withEffect">
                                  <p:stCondLst>
                                    <p:cond delay="0"/>
                                  </p:stCondLst>
                                  <p:childTnLst>
                                    <p:set>
                                      <p:cBhvr>
                                        <p:cTn id="155" dur="1" fill="hold">
                                          <p:stCondLst>
                                            <p:cond delay="0"/>
                                          </p:stCondLst>
                                        </p:cTn>
                                        <p:tgtEl>
                                          <p:spTgt spid="37"/>
                                        </p:tgtEl>
                                        <p:attrNameLst>
                                          <p:attrName>style.visibility</p:attrName>
                                        </p:attrNameLst>
                                      </p:cBhvr>
                                      <p:to>
                                        <p:strVal val="visible"/>
                                      </p:to>
                                    </p:set>
                                    <p:animEffect transition="in" filter="circle(in)">
                                      <p:cBhvr>
                                        <p:cTn id="156" dur="2000"/>
                                        <p:tgtEl>
                                          <p:spTgt spid="37"/>
                                        </p:tgtEl>
                                      </p:cBhvr>
                                    </p:animEffect>
                                  </p:childTnLst>
                                </p:cTn>
                              </p:par>
                            </p:childTnLst>
                          </p:cTn>
                        </p:par>
                        <p:par>
                          <p:cTn id="157" fill="hold">
                            <p:stCondLst>
                              <p:cond delay="2000"/>
                            </p:stCondLst>
                            <p:childTnLst>
                              <p:par>
                                <p:cTn id="158" presetID="2" presetClass="entr" presetSubtype="2" fill="hold" grpId="0" nodeType="afterEffect">
                                  <p:stCondLst>
                                    <p:cond delay="0"/>
                                  </p:stCondLst>
                                  <p:childTnLst>
                                    <p:set>
                                      <p:cBhvr>
                                        <p:cTn id="159" dur="1" fill="hold">
                                          <p:stCondLst>
                                            <p:cond delay="0"/>
                                          </p:stCondLst>
                                        </p:cTn>
                                        <p:tgtEl>
                                          <p:spTgt spid="24"/>
                                        </p:tgtEl>
                                        <p:attrNameLst>
                                          <p:attrName>style.visibility</p:attrName>
                                        </p:attrNameLst>
                                      </p:cBhvr>
                                      <p:to>
                                        <p:strVal val="visible"/>
                                      </p:to>
                                    </p:set>
                                    <p:anim calcmode="lin" valueType="num">
                                      <p:cBhvr additive="base">
                                        <p:cTn id="160" dur="500" fill="hold"/>
                                        <p:tgtEl>
                                          <p:spTgt spid="24"/>
                                        </p:tgtEl>
                                        <p:attrNameLst>
                                          <p:attrName>ppt_x</p:attrName>
                                        </p:attrNameLst>
                                      </p:cBhvr>
                                      <p:tavLst>
                                        <p:tav tm="0">
                                          <p:val>
                                            <p:strVal val="1+#ppt_w/2"/>
                                          </p:val>
                                        </p:tav>
                                        <p:tav tm="100000">
                                          <p:val>
                                            <p:strVal val="#ppt_x"/>
                                          </p:val>
                                        </p:tav>
                                      </p:tavLst>
                                    </p:anim>
                                    <p:anim calcmode="lin" valueType="num">
                                      <p:cBhvr additive="base">
                                        <p:cTn id="161" dur="500" fill="hold"/>
                                        <p:tgtEl>
                                          <p:spTgt spid="24"/>
                                        </p:tgtEl>
                                        <p:attrNameLst>
                                          <p:attrName>ppt_y</p:attrName>
                                        </p:attrNameLst>
                                      </p:cBhvr>
                                      <p:tavLst>
                                        <p:tav tm="0">
                                          <p:val>
                                            <p:strVal val="#ppt_y"/>
                                          </p:val>
                                        </p:tav>
                                        <p:tav tm="100000">
                                          <p:val>
                                            <p:strVal val="#ppt_y"/>
                                          </p:val>
                                        </p:tav>
                                      </p:tavLst>
                                    </p:anim>
                                  </p:childTnLst>
                                </p:cTn>
                              </p:par>
                            </p:childTnLst>
                          </p:cTn>
                        </p:par>
                        <p:par>
                          <p:cTn id="162" fill="hold">
                            <p:stCondLst>
                              <p:cond delay="2500"/>
                            </p:stCondLst>
                            <p:childTnLst>
                              <p:par>
                                <p:cTn id="163" presetID="2" presetClass="entr" presetSubtype="2" fill="hold" grpId="0" nodeType="afterEffect">
                                  <p:stCondLst>
                                    <p:cond delay="0"/>
                                  </p:stCondLst>
                                  <p:childTnLst>
                                    <p:set>
                                      <p:cBhvr>
                                        <p:cTn id="164" dur="1" fill="hold">
                                          <p:stCondLst>
                                            <p:cond delay="0"/>
                                          </p:stCondLst>
                                        </p:cTn>
                                        <p:tgtEl>
                                          <p:spTgt spid="25"/>
                                        </p:tgtEl>
                                        <p:attrNameLst>
                                          <p:attrName>style.visibility</p:attrName>
                                        </p:attrNameLst>
                                      </p:cBhvr>
                                      <p:to>
                                        <p:strVal val="visible"/>
                                      </p:to>
                                    </p:set>
                                    <p:anim calcmode="lin" valueType="num">
                                      <p:cBhvr additive="base">
                                        <p:cTn id="165" dur="500" fill="hold"/>
                                        <p:tgtEl>
                                          <p:spTgt spid="25"/>
                                        </p:tgtEl>
                                        <p:attrNameLst>
                                          <p:attrName>ppt_x</p:attrName>
                                        </p:attrNameLst>
                                      </p:cBhvr>
                                      <p:tavLst>
                                        <p:tav tm="0">
                                          <p:val>
                                            <p:strVal val="1+#ppt_w/2"/>
                                          </p:val>
                                        </p:tav>
                                        <p:tav tm="100000">
                                          <p:val>
                                            <p:strVal val="#ppt_x"/>
                                          </p:val>
                                        </p:tav>
                                      </p:tavLst>
                                    </p:anim>
                                    <p:anim calcmode="lin" valueType="num">
                                      <p:cBhvr additive="base">
                                        <p:cTn id="166" dur="500" fill="hold"/>
                                        <p:tgtEl>
                                          <p:spTgt spid="25"/>
                                        </p:tgtEl>
                                        <p:attrNameLst>
                                          <p:attrName>ppt_y</p:attrName>
                                        </p:attrNameLst>
                                      </p:cBhvr>
                                      <p:tavLst>
                                        <p:tav tm="0">
                                          <p:val>
                                            <p:strVal val="#ppt_y"/>
                                          </p:val>
                                        </p:tav>
                                        <p:tav tm="100000">
                                          <p:val>
                                            <p:strVal val="#ppt_y"/>
                                          </p:val>
                                        </p:tav>
                                      </p:tavLst>
                                    </p:anim>
                                  </p:childTnLst>
                                </p:cTn>
                              </p:par>
                            </p:childTnLst>
                          </p:cTn>
                        </p:par>
                        <p:par>
                          <p:cTn id="167" fill="hold">
                            <p:stCondLst>
                              <p:cond delay="3000"/>
                            </p:stCondLst>
                            <p:childTnLst>
                              <p:par>
                                <p:cTn id="168" presetID="2" presetClass="entr" presetSubtype="2" fill="hold" grpId="0" nodeType="afterEffect">
                                  <p:stCondLst>
                                    <p:cond delay="0"/>
                                  </p:stCondLst>
                                  <p:childTnLst>
                                    <p:set>
                                      <p:cBhvr>
                                        <p:cTn id="169" dur="1" fill="hold">
                                          <p:stCondLst>
                                            <p:cond delay="0"/>
                                          </p:stCondLst>
                                        </p:cTn>
                                        <p:tgtEl>
                                          <p:spTgt spid="26"/>
                                        </p:tgtEl>
                                        <p:attrNameLst>
                                          <p:attrName>style.visibility</p:attrName>
                                        </p:attrNameLst>
                                      </p:cBhvr>
                                      <p:to>
                                        <p:strVal val="visible"/>
                                      </p:to>
                                    </p:set>
                                    <p:anim calcmode="lin" valueType="num">
                                      <p:cBhvr additive="base">
                                        <p:cTn id="170" dur="500" fill="hold"/>
                                        <p:tgtEl>
                                          <p:spTgt spid="26"/>
                                        </p:tgtEl>
                                        <p:attrNameLst>
                                          <p:attrName>ppt_x</p:attrName>
                                        </p:attrNameLst>
                                      </p:cBhvr>
                                      <p:tavLst>
                                        <p:tav tm="0">
                                          <p:val>
                                            <p:strVal val="1+#ppt_w/2"/>
                                          </p:val>
                                        </p:tav>
                                        <p:tav tm="100000">
                                          <p:val>
                                            <p:strVal val="#ppt_x"/>
                                          </p:val>
                                        </p:tav>
                                      </p:tavLst>
                                    </p:anim>
                                    <p:anim calcmode="lin" valueType="num">
                                      <p:cBhvr additive="base">
                                        <p:cTn id="171" dur="500" fill="hold"/>
                                        <p:tgtEl>
                                          <p:spTgt spid="26"/>
                                        </p:tgtEl>
                                        <p:attrNameLst>
                                          <p:attrName>ppt_y</p:attrName>
                                        </p:attrNameLst>
                                      </p:cBhvr>
                                      <p:tavLst>
                                        <p:tav tm="0">
                                          <p:val>
                                            <p:strVal val="#ppt_y"/>
                                          </p:val>
                                        </p:tav>
                                        <p:tav tm="100000">
                                          <p:val>
                                            <p:strVal val="#ppt_y"/>
                                          </p:val>
                                        </p:tav>
                                      </p:tavLst>
                                    </p:anim>
                                  </p:childTnLst>
                                </p:cTn>
                              </p:par>
                            </p:childTnLst>
                          </p:cTn>
                        </p:par>
                        <p:par>
                          <p:cTn id="172" fill="hold">
                            <p:stCondLst>
                              <p:cond delay="3500"/>
                            </p:stCondLst>
                            <p:childTnLst>
                              <p:par>
                                <p:cTn id="173" presetID="2" presetClass="entr" presetSubtype="2" fill="hold" grpId="0" nodeType="afterEffect">
                                  <p:stCondLst>
                                    <p:cond delay="0"/>
                                  </p:stCondLst>
                                  <p:childTnLst>
                                    <p:set>
                                      <p:cBhvr>
                                        <p:cTn id="174" dur="1" fill="hold">
                                          <p:stCondLst>
                                            <p:cond delay="0"/>
                                          </p:stCondLst>
                                        </p:cTn>
                                        <p:tgtEl>
                                          <p:spTgt spid="27"/>
                                        </p:tgtEl>
                                        <p:attrNameLst>
                                          <p:attrName>style.visibility</p:attrName>
                                        </p:attrNameLst>
                                      </p:cBhvr>
                                      <p:to>
                                        <p:strVal val="visible"/>
                                      </p:to>
                                    </p:set>
                                    <p:anim calcmode="lin" valueType="num">
                                      <p:cBhvr additive="base">
                                        <p:cTn id="175" dur="500" fill="hold"/>
                                        <p:tgtEl>
                                          <p:spTgt spid="27"/>
                                        </p:tgtEl>
                                        <p:attrNameLst>
                                          <p:attrName>ppt_x</p:attrName>
                                        </p:attrNameLst>
                                      </p:cBhvr>
                                      <p:tavLst>
                                        <p:tav tm="0">
                                          <p:val>
                                            <p:strVal val="1+#ppt_w/2"/>
                                          </p:val>
                                        </p:tav>
                                        <p:tav tm="100000">
                                          <p:val>
                                            <p:strVal val="#ppt_x"/>
                                          </p:val>
                                        </p:tav>
                                      </p:tavLst>
                                    </p:anim>
                                    <p:anim calcmode="lin" valueType="num">
                                      <p:cBhvr additive="base">
                                        <p:cTn id="176" dur="500" fill="hold"/>
                                        <p:tgtEl>
                                          <p:spTgt spid="27"/>
                                        </p:tgtEl>
                                        <p:attrNameLst>
                                          <p:attrName>ppt_y</p:attrName>
                                        </p:attrNameLst>
                                      </p:cBhvr>
                                      <p:tavLst>
                                        <p:tav tm="0">
                                          <p:val>
                                            <p:strVal val="#ppt_y"/>
                                          </p:val>
                                        </p:tav>
                                        <p:tav tm="100000">
                                          <p:val>
                                            <p:strVal val="#ppt_y"/>
                                          </p:val>
                                        </p:tav>
                                      </p:tavLst>
                                    </p:anim>
                                  </p:childTnLst>
                                </p:cTn>
                              </p:par>
                            </p:childTnLst>
                          </p:cTn>
                        </p:par>
                        <p:par>
                          <p:cTn id="177" fill="hold">
                            <p:stCondLst>
                              <p:cond delay="4000"/>
                            </p:stCondLst>
                            <p:childTnLst>
                              <p:par>
                                <p:cTn id="178" presetID="2" presetClass="entr" presetSubtype="2" fill="hold" grpId="0" nodeType="afterEffect">
                                  <p:stCondLst>
                                    <p:cond delay="0"/>
                                  </p:stCondLst>
                                  <p:childTnLst>
                                    <p:set>
                                      <p:cBhvr>
                                        <p:cTn id="179" dur="1" fill="hold">
                                          <p:stCondLst>
                                            <p:cond delay="0"/>
                                          </p:stCondLst>
                                        </p:cTn>
                                        <p:tgtEl>
                                          <p:spTgt spid="28"/>
                                        </p:tgtEl>
                                        <p:attrNameLst>
                                          <p:attrName>style.visibility</p:attrName>
                                        </p:attrNameLst>
                                      </p:cBhvr>
                                      <p:to>
                                        <p:strVal val="visible"/>
                                      </p:to>
                                    </p:set>
                                    <p:anim calcmode="lin" valueType="num">
                                      <p:cBhvr additive="base">
                                        <p:cTn id="180" dur="500" fill="hold"/>
                                        <p:tgtEl>
                                          <p:spTgt spid="28"/>
                                        </p:tgtEl>
                                        <p:attrNameLst>
                                          <p:attrName>ppt_x</p:attrName>
                                        </p:attrNameLst>
                                      </p:cBhvr>
                                      <p:tavLst>
                                        <p:tav tm="0">
                                          <p:val>
                                            <p:strVal val="1+#ppt_w/2"/>
                                          </p:val>
                                        </p:tav>
                                        <p:tav tm="100000">
                                          <p:val>
                                            <p:strVal val="#ppt_x"/>
                                          </p:val>
                                        </p:tav>
                                      </p:tavLst>
                                    </p:anim>
                                    <p:anim calcmode="lin" valueType="num">
                                      <p:cBhvr additive="base">
                                        <p:cTn id="181" dur="500" fill="hold"/>
                                        <p:tgtEl>
                                          <p:spTgt spid="28"/>
                                        </p:tgtEl>
                                        <p:attrNameLst>
                                          <p:attrName>ppt_y</p:attrName>
                                        </p:attrNameLst>
                                      </p:cBhvr>
                                      <p:tavLst>
                                        <p:tav tm="0">
                                          <p:val>
                                            <p:strVal val="#ppt_y"/>
                                          </p:val>
                                        </p:tav>
                                        <p:tav tm="100000">
                                          <p:val>
                                            <p:strVal val="#ppt_y"/>
                                          </p:val>
                                        </p:tav>
                                      </p:tavLst>
                                    </p:anim>
                                  </p:childTnLst>
                                </p:cTn>
                              </p:par>
                            </p:childTnLst>
                          </p:cTn>
                        </p:par>
                        <p:par>
                          <p:cTn id="182" fill="hold">
                            <p:stCondLst>
                              <p:cond delay="4500"/>
                            </p:stCondLst>
                            <p:childTnLst>
                              <p:par>
                                <p:cTn id="183" presetID="2" presetClass="entr" presetSubtype="1" fill="hold" grpId="0" nodeType="afterEffect">
                                  <p:stCondLst>
                                    <p:cond delay="0"/>
                                  </p:stCondLst>
                                  <p:childTnLst>
                                    <p:set>
                                      <p:cBhvr>
                                        <p:cTn id="184" dur="1" fill="hold">
                                          <p:stCondLst>
                                            <p:cond delay="0"/>
                                          </p:stCondLst>
                                        </p:cTn>
                                        <p:tgtEl>
                                          <p:spTgt spid="38"/>
                                        </p:tgtEl>
                                        <p:attrNameLst>
                                          <p:attrName>style.visibility</p:attrName>
                                        </p:attrNameLst>
                                      </p:cBhvr>
                                      <p:to>
                                        <p:strVal val="visible"/>
                                      </p:to>
                                    </p:set>
                                    <p:anim calcmode="lin" valueType="num">
                                      <p:cBhvr additive="base">
                                        <p:cTn id="185" dur="500" fill="hold"/>
                                        <p:tgtEl>
                                          <p:spTgt spid="38"/>
                                        </p:tgtEl>
                                        <p:attrNameLst>
                                          <p:attrName>ppt_x</p:attrName>
                                        </p:attrNameLst>
                                      </p:cBhvr>
                                      <p:tavLst>
                                        <p:tav tm="0">
                                          <p:val>
                                            <p:strVal val="#ppt_x"/>
                                          </p:val>
                                        </p:tav>
                                        <p:tav tm="100000">
                                          <p:val>
                                            <p:strVal val="#ppt_x"/>
                                          </p:val>
                                        </p:tav>
                                      </p:tavLst>
                                    </p:anim>
                                    <p:anim calcmode="lin" valueType="num">
                                      <p:cBhvr additive="base">
                                        <p:cTn id="186" dur="500" fill="hold"/>
                                        <p:tgtEl>
                                          <p:spTgt spid="38"/>
                                        </p:tgtEl>
                                        <p:attrNameLst>
                                          <p:attrName>ppt_y</p:attrName>
                                        </p:attrNameLst>
                                      </p:cBhvr>
                                      <p:tavLst>
                                        <p:tav tm="0">
                                          <p:val>
                                            <p:strVal val="0-#ppt_h/2"/>
                                          </p:val>
                                        </p:tav>
                                        <p:tav tm="100000">
                                          <p:val>
                                            <p:strVal val="#ppt_y"/>
                                          </p:val>
                                        </p:tav>
                                      </p:tavLst>
                                    </p:anim>
                                  </p:childTnLst>
                                </p:cTn>
                              </p:par>
                              <p:par>
                                <p:cTn id="187" presetID="2" presetClass="entr" presetSubtype="3" fill="hold" grpId="0" nodeType="with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additive="base">
                                        <p:cTn id="189" dur="500" fill="hold"/>
                                        <p:tgtEl>
                                          <p:spTgt spid="39"/>
                                        </p:tgtEl>
                                        <p:attrNameLst>
                                          <p:attrName>ppt_x</p:attrName>
                                        </p:attrNameLst>
                                      </p:cBhvr>
                                      <p:tavLst>
                                        <p:tav tm="0">
                                          <p:val>
                                            <p:strVal val="1+#ppt_w/2"/>
                                          </p:val>
                                        </p:tav>
                                        <p:tav tm="100000">
                                          <p:val>
                                            <p:strVal val="#ppt_x"/>
                                          </p:val>
                                        </p:tav>
                                      </p:tavLst>
                                    </p:anim>
                                    <p:anim calcmode="lin" valueType="num">
                                      <p:cBhvr additive="base">
                                        <p:cTn id="190" dur="500" fill="hold"/>
                                        <p:tgtEl>
                                          <p:spTgt spid="39"/>
                                        </p:tgtEl>
                                        <p:attrNameLst>
                                          <p:attrName>ppt_y</p:attrName>
                                        </p:attrNameLst>
                                      </p:cBhvr>
                                      <p:tavLst>
                                        <p:tav tm="0">
                                          <p:val>
                                            <p:strVal val="0-#ppt_h/2"/>
                                          </p:val>
                                        </p:tav>
                                        <p:tav tm="100000">
                                          <p:val>
                                            <p:strVal val="#ppt_y"/>
                                          </p:val>
                                        </p:tav>
                                      </p:tavLst>
                                    </p:anim>
                                  </p:childTnLst>
                                </p:cTn>
                              </p:par>
                              <p:par>
                                <p:cTn id="191" presetID="2" presetClass="entr" presetSubtype="6" fill="hold" grpId="0" nodeType="withEffect">
                                  <p:stCondLst>
                                    <p:cond delay="0"/>
                                  </p:stCondLst>
                                  <p:childTnLst>
                                    <p:set>
                                      <p:cBhvr>
                                        <p:cTn id="192" dur="1" fill="hold">
                                          <p:stCondLst>
                                            <p:cond delay="0"/>
                                          </p:stCondLst>
                                        </p:cTn>
                                        <p:tgtEl>
                                          <p:spTgt spid="40"/>
                                        </p:tgtEl>
                                        <p:attrNameLst>
                                          <p:attrName>style.visibility</p:attrName>
                                        </p:attrNameLst>
                                      </p:cBhvr>
                                      <p:to>
                                        <p:strVal val="visible"/>
                                      </p:to>
                                    </p:set>
                                    <p:anim calcmode="lin" valueType="num">
                                      <p:cBhvr additive="base">
                                        <p:cTn id="193" dur="500" fill="hold"/>
                                        <p:tgtEl>
                                          <p:spTgt spid="40"/>
                                        </p:tgtEl>
                                        <p:attrNameLst>
                                          <p:attrName>ppt_x</p:attrName>
                                        </p:attrNameLst>
                                      </p:cBhvr>
                                      <p:tavLst>
                                        <p:tav tm="0">
                                          <p:val>
                                            <p:strVal val="1+#ppt_w/2"/>
                                          </p:val>
                                        </p:tav>
                                        <p:tav tm="100000">
                                          <p:val>
                                            <p:strVal val="#ppt_x"/>
                                          </p:val>
                                        </p:tav>
                                      </p:tavLst>
                                    </p:anim>
                                    <p:anim calcmode="lin" valueType="num">
                                      <p:cBhvr additive="base">
                                        <p:cTn id="194" dur="500" fill="hold"/>
                                        <p:tgtEl>
                                          <p:spTgt spid="40"/>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41"/>
                                        </p:tgtEl>
                                        <p:attrNameLst>
                                          <p:attrName>style.visibility</p:attrName>
                                        </p:attrNameLst>
                                      </p:cBhvr>
                                      <p:to>
                                        <p:strVal val="visible"/>
                                      </p:to>
                                    </p:set>
                                    <p:anim calcmode="lin" valueType="num">
                                      <p:cBhvr additive="base">
                                        <p:cTn id="197" dur="500" fill="hold"/>
                                        <p:tgtEl>
                                          <p:spTgt spid="41"/>
                                        </p:tgtEl>
                                        <p:attrNameLst>
                                          <p:attrName>ppt_x</p:attrName>
                                        </p:attrNameLst>
                                      </p:cBhvr>
                                      <p:tavLst>
                                        <p:tav tm="0">
                                          <p:val>
                                            <p:strVal val="#ppt_x"/>
                                          </p:val>
                                        </p:tav>
                                        <p:tav tm="100000">
                                          <p:val>
                                            <p:strVal val="#ppt_x"/>
                                          </p:val>
                                        </p:tav>
                                      </p:tavLst>
                                    </p:anim>
                                    <p:anim calcmode="lin" valueType="num">
                                      <p:cBhvr additive="base">
                                        <p:cTn id="19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P spid="33" grpId="0"/>
      <p:bldP spid="34" grpId="0"/>
      <p:bldP spid="38" grpId="0"/>
      <p:bldP spid="39" grpId="0"/>
      <p:bldP spid="40" grpId="0"/>
      <p:bldP spid="41" grpId="0"/>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4475" y="2102569"/>
            <a:ext cx="8707438" cy="442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2"/>
          <p:cNvSpPr txBox="1">
            <a:spLocks noChangeArrowheads="1"/>
          </p:cNvSpPr>
          <p:nvPr/>
        </p:nvSpPr>
        <p:spPr bwMode="auto">
          <a:xfrm>
            <a:off x="-642938" y="404664"/>
            <a:ext cx="10515601" cy="132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000" dirty="0" smtClean="0"/>
              <a:t>STA</a:t>
            </a:r>
            <a:r>
              <a:rPr lang="ro-RO" altLang="en-US" sz="4000" dirty="0" smtClean="0"/>
              <a:t>Ţ</a:t>
            </a:r>
            <a:r>
              <a:rPr lang="en-GB" altLang="en-US" sz="4000" dirty="0" smtClean="0"/>
              <a:t>IILE DE TRATARE A APELOR UZATE</a:t>
            </a:r>
            <a:endParaRPr lang="en-GB" altLang="en-US" sz="4000" dirty="0"/>
          </a:p>
        </p:txBody>
      </p:sp>
    </p:spTree>
    <p:extLst>
      <p:ext uri="{BB962C8B-B14F-4D97-AF65-F5344CB8AC3E}">
        <p14:creationId xmlns:p14="http://schemas.microsoft.com/office/powerpoint/2010/main" xmlns="" val="1643978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4"/>
          <p:cNvSpPr>
            <a:spLocks noChangeArrowheads="1"/>
          </p:cNvSpPr>
          <p:nvPr/>
        </p:nvSpPr>
        <p:spPr bwMode="auto">
          <a:xfrm>
            <a:off x="1524000" y="332656"/>
            <a:ext cx="6019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smtClean="0">
                <a:solidFill>
                  <a:schemeClr val="tx2"/>
                </a:solidFill>
                <a:latin typeface="Times New Roman" panose="02020603050405020304" pitchFamily="18" charset="0"/>
                <a:cs typeface="Arial" panose="020B0604020202020204" pitchFamily="34" charset="0"/>
              </a:rPr>
              <a:t>METODOLOGIA E+ </a:t>
            </a:r>
            <a:r>
              <a:rPr lang="ro-RO" altLang="en-US" sz="2400" b="1" dirty="0" smtClean="0">
                <a:solidFill>
                  <a:schemeClr val="tx2"/>
                </a:solidFill>
                <a:latin typeface="Times New Roman" panose="02020603050405020304" pitchFamily="18" charset="0"/>
                <a:cs typeface="Arial" panose="020B0604020202020204" pitchFamily="34" charset="0"/>
              </a:rPr>
              <a:t>Î</a:t>
            </a:r>
            <a:r>
              <a:rPr lang="en-US" altLang="en-US" sz="2400" b="1" dirty="0" smtClean="0">
                <a:solidFill>
                  <a:schemeClr val="tx2"/>
                </a:solidFill>
                <a:latin typeface="Times New Roman" panose="02020603050405020304" pitchFamily="18" charset="0"/>
                <a:cs typeface="Arial" panose="020B0604020202020204" pitchFamily="34" charset="0"/>
              </a:rPr>
              <a:t>N SEAU</a:t>
            </a:r>
            <a:endParaRPr lang="ro-RO" altLang="en-US" sz="2400" b="1" dirty="0">
              <a:solidFill>
                <a:schemeClr val="tx2"/>
              </a:solidFill>
              <a:latin typeface="Times New Roman" panose="02020603050405020304" pitchFamily="18" charset="0"/>
              <a:cs typeface="Arial" panose="020B0604020202020204" pitchFamily="34" charset="0"/>
            </a:endParaRPr>
          </a:p>
        </p:txBody>
      </p:sp>
      <p:sp>
        <p:nvSpPr>
          <p:cNvPr id="10" name="Trapezoid 9"/>
          <p:cNvSpPr/>
          <p:nvPr/>
        </p:nvSpPr>
        <p:spPr>
          <a:xfrm>
            <a:off x="762000" y="3861048"/>
            <a:ext cx="7467600" cy="1295400"/>
          </a:xfrm>
          <a:prstGeom prst="trapezoid">
            <a:avLst>
              <a:gd name="adj" fmla="val 53476"/>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t>REDUCEREA CONSUMULUI ENERGETIC</a:t>
            </a:r>
            <a:endParaRPr lang="en-US" sz="2800" dirty="0"/>
          </a:p>
        </p:txBody>
      </p:sp>
      <p:sp>
        <p:nvSpPr>
          <p:cNvPr id="11" name="Trapezoid 10"/>
          <p:cNvSpPr/>
          <p:nvPr/>
        </p:nvSpPr>
        <p:spPr>
          <a:xfrm>
            <a:off x="1475656" y="3645024"/>
            <a:ext cx="6068144" cy="1511424"/>
          </a:xfrm>
          <a:prstGeom prst="trapezoid">
            <a:avLst>
              <a:gd name="adj" fmla="val 5536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t>IMBUN</a:t>
            </a:r>
            <a:r>
              <a:rPr lang="ro-RO" sz="2800" dirty="0" smtClean="0"/>
              <a:t>Ă</a:t>
            </a:r>
            <a:r>
              <a:rPr lang="en-US" sz="2800" dirty="0" smtClean="0"/>
              <a:t>T</a:t>
            </a:r>
            <a:r>
              <a:rPr lang="ro-RO" sz="2800" dirty="0" smtClean="0"/>
              <a:t>ĂŢ</a:t>
            </a:r>
            <a:r>
              <a:rPr lang="en-US" sz="2800" dirty="0" smtClean="0"/>
              <a:t>IREA EFICIEN</a:t>
            </a:r>
            <a:r>
              <a:rPr lang="ro-RO" sz="2800" dirty="0"/>
              <a:t>Ţ</a:t>
            </a:r>
            <a:r>
              <a:rPr lang="en-US" sz="2800" dirty="0" smtClean="0"/>
              <a:t>EI LAN</a:t>
            </a:r>
            <a:r>
              <a:rPr lang="ro-RO" sz="2800" dirty="0" smtClean="0"/>
              <a:t>Ţ</a:t>
            </a:r>
            <a:r>
              <a:rPr lang="en-US" sz="2800" dirty="0" smtClean="0"/>
              <a:t>ULUI DE VALORI</a:t>
            </a:r>
            <a:endParaRPr lang="en-US" sz="2800" dirty="0"/>
          </a:p>
        </p:txBody>
      </p:sp>
      <p:sp>
        <p:nvSpPr>
          <p:cNvPr id="12" name="Isosceles Triangle 11"/>
          <p:cNvSpPr/>
          <p:nvPr/>
        </p:nvSpPr>
        <p:spPr>
          <a:xfrm>
            <a:off x="2312640" y="1628800"/>
            <a:ext cx="4419600" cy="4035147"/>
          </a:xfrm>
          <a:prstGeom prst="triangle">
            <a:avLst>
              <a:gd name="adj" fmla="val 4814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t" anchorCtr="0">
            <a:spAutoFit/>
          </a:bodyPr>
          <a:lstStyle/>
          <a:p>
            <a:pPr algn="ctr">
              <a:defRPr/>
            </a:pPr>
            <a:r>
              <a:rPr lang="en-US" dirty="0" smtClean="0"/>
              <a:t>DEZVOLTAREA UNOR SOLU</a:t>
            </a:r>
            <a:r>
              <a:rPr lang="ro-RO" dirty="0" smtClean="0"/>
              <a:t>Ţ</a:t>
            </a:r>
            <a:r>
              <a:rPr lang="en-US" dirty="0" smtClean="0"/>
              <a:t>II PENTRU OB</a:t>
            </a:r>
            <a:r>
              <a:rPr lang="ro-RO" dirty="0" smtClean="0"/>
              <a:t>Ţ</a:t>
            </a:r>
            <a:r>
              <a:rPr lang="en-US" dirty="0" smtClean="0"/>
              <a:t>INEREA DE ENERGIE DIN SURSE REGENERABILE</a:t>
            </a:r>
            <a:endParaRPr lang="en-US" dirty="0"/>
          </a:p>
        </p:txBody>
      </p:sp>
    </p:spTree>
    <p:extLst>
      <p:ext uri="{BB962C8B-B14F-4D97-AF65-F5344CB8AC3E}">
        <p14:creationId xmlns:p14="http://schemas.microsoft.com/office/powerpoint/2010/main" xmlns="" val="1409777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mph" presetSubtype="0" fill="hold" grpId="0" nodeType="clickEffect">
                                  <p:stCondLst>
                                    <p:cond delay="0"/>
                                  </p:stCondLst>
                                  <p:childTnLst>
                                    <p:animScale>
                                      <p:cBhvr>
                                        <p:cTn id="13" dur="2000" fill="hold"/>
                                        <p:tgtEl>
                                          <p:spTgt spid="10"/>
                                        </p:tgtEl>
                                      </p:cBhvr>
                                      <p:by x="80000" y="80000"/>
                                    </p:animScale>
                                  </p:childTnLst>
                                </p:cTn>
                              </p:par>
                              <p:par>
                                <p:cTn id="14" presetID="42" presetClass="path" presetSubtype="0" accel="50000" decel="50000" fill="hold" grpId="2" nodeType="withEffect">
                                  <p:stCondLst>
                                    <p:cond delay="0"/>
                                  </p:stCondLst>
                                  <p:childTnLst>
                                    <p:animMotion origin="layout" path="M 0 0 L 0 0.25 E" pathEditMode="relative" ptsTypes="">
                                      <p:cBhvr>
                                        <p:cTn id="15" dur="2000" fill="hold"/>
                                        <p:tgtEl>
                                          <p:spTgt spid="10"/>
                                        </p:tgtEl>
                                        <p:attrNameLst>
                                          <p:attrName>ppt_x</p:attrName>
                                          <p:attrName>ppt_y</p:attrName>
                                        </p:attrNameLst>
                                      </p:cBhvr>
                                    </p:animMotion>
                                  </p:childTnLst>
                                </p:cTn>
                              </p:par>
                            </p:childTnLst>
                          </p:cTn>
                        </p:par>
                        <p:par>
                          <p:cTn id="16" fill="hold" nodeType="afterGroup">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mph" presetSubtype="0" fill="hold" grpId="1" nodeType="clickEffect">
                                  <p:stCondLst>
                                    <p:cond delay="0"/>
                                  </p:stCondLst>
                                  <p:childTnLst>
                                    <p:animScale>
                                      <p:cBhvr>
                                        <p:cTn id="25" dur="2000" fill="hold"/>
                                        <p:tgtEl>
                                          <p:spTgt spid="11"/>
                                        </p:tgtEl>
                                      </p:cBhvr>
                                      <p:by x="80000" y="80000"/>
                                    </p:animScale>
                                  </p:childTnLst>
                                </p:cTn>
                              </p:par>
                              <p:par>
                                <p:cTn id="26" presetID="42" presetClass="path" presetSubtype="0" accel="50000" decel="50000" fill="hold" grpId="2" nodeType="withEffect">
                                  <p:stCondLst>
                                    <p:cond delay="0"/>
                                  </p:stCondLst>
                                  <p:childTnLst>
                                    <p:animMotion origin="layout" path="M -5.55556E-7 -7.40741E-7 L -5.55556E-7 0.09653 " pathEditMode="relative" rAng="0" ptsTypes="AA">
                                      <p:cBhvr>
                                        <p:cTn id="27" dur="2000" fill="hold"/>
                                        <p:tgtEl>
                                          <p:spTgt spid="11"/>
                                        </p:tgtEl>
                                        <p:attrNameLst>
                                          <p:attrName>ppt_x</p:attrName>
                                          <p:attrName>ppt_y</p:attrName>
                                        </p:attrNameLst>
                                      </p:cBhvr>
                                      <p:rCtr x="0" y="481500"/>
                                    </p:animMotion>
                                  </p:childTnLst>
                                </p:cTn>
                              </p:par>
                            </p:childTnLst>
                          </p:cTn>
                        </p:par>
                        <p:par>
                          <p:cTn id="28" fill="hold" nodeType="afterGroup">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mph" presetSubtype="0" fill="hold" grpId="1" nodeType="clickEffect">
                                  <p:stCondLst>
                                    <p:cond delay="0"/>
                                  </p:stCondLst>
                                  <p:childTnLst>
                                    <p:animScale>
                                      <p:cBhvr>
                                        <p:cTn id="37" dur="2000" fill="hold"/>
                                        <p:tgtEl>
                                          <p:spTgt spid="12"/>
                                        </p:tgtEl>
                                      </p:cBhvr>
                                      <p:by x="80000" y="80000"/>
                                    </p:animScale>
                                  </p:childTnLst>
                                </p:cTn>
                              </p:par>
                              <p:par>
                                <p:cTn id="38" presetID="42" presetClass="path" presetSubtype="0" accel="50000" decel="50000" fill="hold" grpId="2" nodeType="withEffect">
                                  <p:stCondLst>
                                    <p:cond delay="0"/>
                                  </p:stCondLst>
                                  <p:childTnLst>
                                    <p:animMotion origin="layout" path="M -5.55556E-7 1.11111E-6 L -5.55556E-7 -0.12315 " pathEditMode="relative" rAng="0" ptsTypes="AA">
                                      <p:cBhvr>
                                        <p:cTn id="39" dur="2000" fill="hold"/>
                                        <p:tgtEl>
                                          <p:spTgt spid="12"/>
                                        </p:tgtEl>
                                        <p:attrNameLst>
                                          <p:attrName>ppt_x</p:attrName>
                                          <p:attrName>ppt_y</p:attrName>
                                        </p:attrNameLst>
                                      </p:cBhvr>
                                      <p:rCtr x="0" y="-615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1" grpId="1" animBg="1"/>
      <p:bldP spid="11" grpId="2" animBg="1"/>
      <p:bldP spid="12" grpId="0" animBg="1"/>
      <p:bldP spid="12" grpId="1" animBg="1"/>
      <p:bldP spid="12"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1447800" y="228600"/>
            <a:ext cx="6248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fontAlgn="base">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fontAlgn="base">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fontAlgn="base">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fontAlgn="base">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b="1" dirty="0" smtClean="0">
                <a:solidFill>
                  <a:schemeClr val="tx2"/>
                </a:solidFill>
                <a:latin typeface="Times New Roman" panose="02020603050405020304" pitchFamily="18" charset="0"/>
              </a:rPr>
              <a:t>STUDIU DE CAZ: STA</a:t>
            </a:r>
            <a:r>
              <a:rPr lang="ro-RO" altLang="en-US" b="1" dirty="0" smtClean="0">
                <a:solidFill>
                  <a:schemeClr val="tx2"/>
                </a:solidFill>
                <a:latin typeface="Times New Roman" panose="02020603050405020304" pitchFamily="18" charset="0"/>
              </a:rPr>
              <a:t>Ţ</a:t>
            </a:r>
            <a:r>
              <a:rPr lang="en-US" altLang="en-US" b="1" dirty="0" smtClean="0">
                <a:solidFill>
                  <a:schemeClr val="tx2"/>
                </a:solidFill>
                <a:latin typeface="Times New Roman" panose="02020603050405020304" pitchFamily="18" charset="0"/>
              </a:rPr>
              <a:t>IA DE EPURARE CONSTAN</a:t>
            </a:r>
            <a:r>
              <a:rPr lang="ro-RO" altLang="en-US" b="1" dirty="0" smtClean="0">
                <a:solidFill>
                  <a:schemeClr val="tx2"/>
                </a:solidFill>
                <a:latin typeface="Times New Roman" panose="02020603050405020304" pitchFamily="18" charset="0"/>
              </a:rPr>
              <a:t>Ţ</a:t>
            </a:r>
            <a:r>
              <a:rPr lang="en-US" altLang="en-US" b="1" dirty="0" smtClean="0">
                <a:solidFill>
                  <a:schemeClr val="tx2"/>
                </a:solidFill>
                <a:latin typeface="Times New Roman" panose="02020603050405020304" pitchFamily="18" charset="0"/>
              </a:rPr>
              <a:t>A SUD</a:t>
            </a:r>
            <a:endParaRPr lang="ro-RO" altLang="en-US" b="1" dirty="0">
              <a:solidFill>
                <a:schemeClr val="tx2"/>
              </a:solidFill>
              <a:latin typeface="Times New Roman" panose="02020603050405020304" pitchFamily="18" charset="0"/>
            </a:endParaRPr>
          </a:p>
        </p:txBody>
      </p:sp>
      <p:pic>
        <p:nvPicPr>
          <p:cNvPr id="32771" name="Picture 5" descr="Sewage_pla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1970930"/>
            <a:ext cx="6248400" cy="477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15532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Titlu 5"/>
          <p:cNvSpPr>
            <a:spLocks/>
          </p:cNvSpPr>
          <p:nvPr/>
        </p:nvSpPr>
        <p:spPr bwMode="auto">
          <a:xfrm>
            <a:off x="274638" y="620688"/>
            <a:ext cx="86106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dirty="0" smtClean="0">
                <a:solidFill>
                  <a:schemeClr val="tx2"/>
                </a:solidFill>
                <a:latin typeface="Times New Roman" panose="02020603050405020304" pitchFamily="18" charset="0"/>
                <a:cs typeface="Times New Roman" panose="02020603050405020304" pitchFamily="18" charset="0"/>
              </a:rPr>
              <a:t>BILAN</a:t>
            </a:r>
            <a:r>
              <a:rPr lang="ro-RO" altLang="en-US" sz="2400" b="1" dirty="0" smtClean="0">
                <a:solidFill>
                  <a:schemeClr val="tx2"/>
                </a:solidFill>
                <a:latin typeface="Times New Roman" panose="02020603050405020304" pitchFamily="18" charset="0"/>
                <a:cs typeface="Times New Roman" panose="02020603050405020304" pitchFamily="18" charset="0"/>
              </a:rPr>
              <a:t>Ţ</a:t>
            </a:r>
            <a:r>
              <a:rPr lang="en-GB" altLang="en-US" sz="2400" b="1" dirty="0" smtClean="0">
                <a:solidFill>
                  <a:schemeClr val="tx2"/>
                </a:solidFill>
                <a:latin typeface="Times New Roman" panose="02020603050405020304" pitchFamily="18" charset="0"/>
                <a:cs typeface="Times New Roman" panose="02020603050405020304" pitchFamily="18" charset="0"/>
              </a:rPr>
              <a:t>UL ENERGETIC</a:t>
            </a:r>
            <a:endParaRPr lang="ro-RO" altLang="en-US" sz="2400" dirty="0">
              <a:solidFill>
                <a:schemeClr val="tx2"/>
              </a:solidFill>
              <a:latin typeface="Times New Roman" panose="02020603050405020304" pitchFamily="18" charset="0"/>
              <a:cs typeface="Times New Roman" panose="02020603050405020304" pitchFamily="18" charset="0"/>
            </a:endParaRPr>
          </a:p>
        </p:txBody>
      </p:sp>
      <p:graphicFrame>
        <p:nvGraphicFramePr>
          <p:cNvPr id="11274" name="Object 3"/>
          <p:cNvGraphicFramePr>
            <a:graphicFrameLocks noChangeAspect="1"/>
          </p:cNvGraphicFramePr>
          <p:nvPr/>
        </p:nvGraphicFramePr>
        <p:xfrm>
          <a:off x="350838" y="1885950"/>
          <a:ext cx="8001000" cy="4972050"/>
        </p:xfrm>
        <a:graphic>
          <a:graphicData uri="http://schemas.openxmlformats.org/presentationml/2006/ole">
            <p:oleObj spid="_x0000_s73794" name="Grafik" r:id="rId3" imgW="9230868" imgH="6998208" progId="Word.Picture.8">
              <p:embed/>
            </p:oleObj>
          </a:graphicData>
        </a:graphic>
      </p:graphicFrame>
      <p:sp>
        <p:nvSpPr>
          <p:cNvPr id="11" name="Text Box 4"/>
          <p:cNvSpPr txBox="1">
            <a:spLocks noChangeArrowheads="1"/>
          </p:cNvSpPr>
          <p:nvPr/>
        </p:nvSpPr>
        <p:spPr bwMode="auto">
          <a:xfrm>
            <a:off x="5564188" y="5715000"/>
            <a:ext cx="3168650"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0000"/>
              </a:lnSpc>
              <a:spcBef>
                <a:spcPct val="0"/>
              </a:spcBef>
              <a:buFontTx/>
              <a:buNone/>
            </a:pPr>
            <a:r>
              <a:rPr lang="en-GB" altLang="en-US" sz="1800" b="1" dirty="0" smtClean="0">
                <a:solidFill>
                  <a:srgbClr val="007E00"/>
                </a:solidFill>
                <a:latin typeface="Arial" panose="020B0604020202020204" pitchFamily="34" charset="0"/>
                <a:cs typeface="Arial" panose="020B0604020202020204" pitchFamily="34" charset="0"/>
              </a:rPr>
              <a:t>Cons</a:t>
            </a:r>
            <a:r>
              <a:rPr lang="ro-RO" altLang="en-US" sz="1800" b="1" dirty="0" smtClean="0">
                <a:solidFill>
                  <a:srgbClr val="007E00"/>
                </a:solidFill>
                <a:latin typeface="Arial" panose="020B0604020202020204" pitchFamily="34" charset="0"/>
                <a:cs typeface="Arial" panose="020B0604020202020204" pitchFamily="34" charset="0"/>
              </a:rPr>
              <a:t>u</a:t>
            </a:r>
            <a:r>
              <a:rPr lang="en-GB" altLang="en-US" sz="1800" b="1" dirty="0" err="1" smtClean="0">
                <a:solidFill>
                  <a:srgbClr val="007E00"/>
                </a:solidFill>
                <a:latin typeface="Arial" panose="020B0604020202020204" pitchFamily="34" charset="0"/>
                <a:cs typeface="Arial" panose="020B0604020202020204" pitchFamily="34" charset="0"/>
              </a:rPr>
              <a:t>mul</a:t>
            </a:r>
            <a:r>
              <a:rPr lang="en-GB" altLang="en-US" sz="1800" b="1" dirty="0" smtClean="0">
                <a:solidFill>
                  <a:srgbClr val="007E00"/>
                </a:solidFill>
                <a:latin typeface="Arial" panose="020B0604020202020204" pitchFamily="34" charset="0"/>
                <a:cs typeface="Arial" panose="020B0604020202020204" pitchFamily="34" charset="0"/>
              </a:rPr>
              <a:t> de </a:t>
            </a:r>
            <a:r>
              <a:rPr lang="en-GB" altLang="en-US" sz="1800" b="1" dirty="0" err="1" smtClean="0">
                <a:solidFill>
                  <a:srgbClr val="007E00"/>
                </a:solidFill>
                <a:latin typeface="Arial" panose="020B0604020202020204" pitchFamily="34" charset="0"/>
                <a:cs typeface="Arial" panose="020B0604020202020204" pitchFamily="34" charset="0"/>
              </a:rPr>
              <a:t>energie</a:t>
            </a:r>
            <a:r>
              <a:rPr lang="en-GB" altLang="en-US" sz="1800" b="1" dirty="0" smtClean="0">
                <a:solidFill>
                  <a:srgbClr val="007E00"/>
                </a:solidFill>
                <a:latin typeface="Arial" panose="020B0604020202020204" pitchFamily="34" charset="0"/>
                <a:cs typeface="Arial" panose="020B0604020202020204" pitchFamily="34" charset="0"/>
              </a:rPr>
              <a:t> </a:t>
            </a:r>
          </a:p>
          <a:p>
            <a:pPr>
              <a:lnSpc>
                <a:spcPct val="110000"/>
              </a:lnSpc>
              <a:spcBef>
                <a:spcPct val="0"/>
              </a:spcBef>
              <a:buFontTx/>
              <a:buNone/>
            </a:pPr>
            <a:r>
              <a:rPr lang="en-GB" altLang="en-US" sz="1800" dirty="0" smtClean="0">
                <a:solidFill>
                  <a:srgbClr val="007E00"/>
                </a:solidFill>
                <a:latin typeface="Arial" panose="020B0604020202020204" pitchFamily="34" charset="0"/>
                <a:cs typeface="Arial" panose="020B0604020202020204" pitchFamily="34" charset="0"/>
              </a:rPr>
              <a:t>(el.+ </a:t>
            </a:r>
            <a:r>
              <a:rPr lang="en-GB" altLang="en-US" sz="1800" dirty="0" err="1" smtClean="0">
                <a:solidFill>
                  <a:srgbClr val="007E00"/>
                </a:solidFill>
                <a:latin typeface="Arial" panose="020B0604020202020204" pitchFamily="34" charset="0"/>
                <a:cs typeface="Arial" panose="020B0604020202020204" pitchFamily="34" charset="0"/>
              </a:rPr>
              <a:t>mec</a:t>
            </a:r>
            <a:r>
              <a:rPr lang="en-GB" altLang="en-US" sz="1800" dirty="0" smtClean="0">
                <a:solidFill>
                  <a:srgbClr val="007E00"/>
                </a:solidFill>
                <a:latin typeface="Arial" panose="020B0604020202020204" pitchFamily="34" charset="0"/>
                <a:cs typeface="Arial" panose="020B0604020202020204" pitchFamily="34" charset="0"/>
              </a:rPr>
              <a:t>.)</a:t>
            </a:r>
            <a:r>
              <a:rPr lang="en-GB" altLang="en-US" sz="1800" b="1" dirty="0" smtClean="0">
                <a:solidFill>
                  <a:srgbClr val="007E00"/>
                </a:solidFill>
                <a:latin typeface="Arial" panose="020B0604020202020204" pitchFamily="34" charset="0"/>
                <a:cs typeface="Arial" panose="020B0604020202020204" pitchFamily="34" charset="0"/>
              </a:rPr>
              <a:t>: </a:t>
            </a:r>
            <a:r>
              <a:rPr lang="en-GB" altLang="en-US" sz="1800" b="1" dirty="0">
                <a:solidFill>
                  <a:srgbClr val="007E00"/>
                </a:solidFill>
                <a:latin typeface="Arial" panose="020B0604020202020204" pitchFamily="34" charset="0"/>
                <a:cs typeface="Arial" panose="020B0604020202020204" pitchFamily="34" charset="0"/>
              </a:rPr>
              <a:t>19.3 kWh/(</a:t>
            </a:r>
            <a:r>
              <a:rPr lang="en-GB" altLang="en-US" sz="1800" b="1" dirty="0" err="1">
                <a:solidFill>
                  <a:srgbClr val="007E00"/>
                </a:solidFill>
                <a:latin typeface="Arial" panose="020B0604020202020204" pitchFamily="34" charset="0"/>
                <a:cs typeface="Arial" panose="020B0604020202020204" pitchFamily="34" charset="0"/>
              </a:rPr>
              <a:t>pe.a</a:t>
            </a:r>
            <a:r>
              <a:rPr lang="en-GB" altLang="en-US" sz="1800" b="1" dirty="0">
                <a:solidFill>
                  <a:srgbClr val="007E00"/>
                </a:solidFill>
                <a:latin typeface="Arial" panose="020B0604020202020204" pitchFamily="34" charset="0"/>
                <a:cs typeface="Arial" panose="020B0604020202020204" pitchFamily="34" charset="0"/>
              </a:rPr>
              <a:t>)</a:t>
            </a:r>
          </a:p>
        </p:txBody>
      </p:sp>
      <p:sp>
        <p:nvSpPr>
          <p:cNvPr id="12" name="Text Box 5"/>
          <p:cNvSpPr txBox="1">
            <a:spLocks noChangeArrowheads="1"/>
          </p:cNvSpPr>
          <p:nvPr/>
        </p:nvSpPr>
        <p:spPr bwMode="auto">
          <a:xfrm>
            <a:off x="5368925" y="2057400"/>
            <a:ext cx="3363913"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0000"/>
              </a:lnSpc>
              <a:spcBef>
                <a:spcPct val="0"/>
              </a:spcBef>
              <a:buFontTx/>
              <a:buNone/>
            </a:pPr>
            <a:r>
              <a:rPr lang="en-GB" altLang="en-US" sz="1800" b="1" dirty="0" err="1" smtClean="0">
                <a:solidFill>
                  <a:srgbClr val="0000FF"/>
                </a:solidFill>
                <a:latin typeface="Arial" panose="020B0604020202020204" pitchFamily="34" charset="0"/>
                <a:cs typeface="Arial" panose="020B0604020202020204" pitchFamily="34" charset="0"/>
              </a:rPr>
              <a:t>Necesarul</a:t>
            </a:r>
            <a:r>
              <a:rPr lang="en-GB" altLang="en-US" sz="1800" b="1" dirty="0" smtClean="0">
                <a:solidFill>
                  <a:srgbClr val="0000FF"/>
                </a:solidFill>
                <a:latin typeface="Arial" panose="020B0604020202020204" pitchFamily="34" charset="0"/>
                <a:cs typeface="Arial" panose="020B0604020202020204" pitchFamily="34" charset="0"/>
              </a:rPr>
              <a:t> de </a:t>
            </a:r>
            <a:r>
              <a:rPr lang="en-GB" altLang="en-US" sz="1800" b="1" dirty="0" err="1" smtClean="0">
                <a:solidFill>
                  <a:srgbClr val="0000FF"/>
                </a:solidFill>
                <a:latin typeface="Arial" panose="020B0604020202020204" pitchFamily="34" charset="0"/>
                <a:cs typeface="Arial" panose="020B0604020202020204" pitchFamily="34" charset="0"/>
              </a:rPr>
              <a:t>energie</a:t>
            </a:r>
            <a:r>
              <a:rPr lang="en-GB" altLang="en-US" sz="1800" b="1" dirty="0" smtClean="0">
                <a:solidFill>
                  <a:srgbClr val="0000FF"/>
                </a:solidFill>
                <a:latin typeface="Arial" panose="020B0604020202020204" pitchFamily="34" charset="0"/>
                <a:cs typeface="Arial" panose="020B0604020202020204" pitchFamily="34" charset="0"/>
              </a:rPr>
              <a:t> </a:t>
            </a:r>
            <a:r>
              <a:rPr lang="en-GB" altLang="en-US" sz="1800" dirty="0" smtClean="0">
                <a:solidFill>
                  <a:srgbClr val="0000FF"/>
                </a:solidFill>
                <a:latin typeface="Arial" panose="020B0604020202020204" pitchFamily="34" charset="0"/>
                <a:cs typeface="Arial" panose="020B0604020202020204" pitchFamily="34" charset="0"/>
              </a:rPr>
              <a:t>(</a:t>
            </a:r>
            <a:r>
              <a:rPr lang="en-GB" altLang="en-US" sz="1800" dirty="0" err="1" smtClean="0">
                <a:solidFill>
                  <a:srgbClr val="0000FF"/>
                </a:solidFill>
                <a:latin typeface="Arial" panose="020B0604020202020204" pitchFamily="34" charset="0"/>
                <a:cs typeface="Arial" panose="020B0604020202020204" pitchFamily="34" charset="0"/>
              </a:rPr>
              <a:t>electr</a:t>
            </a:r>
            <a:r>
              <a:rPr lang="en-GB" altLang="en-US" sz="1800" dirty="0" smtClean="0">
                <a:solidFill>
                  <a:srgbClr val="0000FF"/>
                </a:solidFill>
                <a:latin typeface="Arial" panose="020B0604020202020204" pitchFamily="34" charset="0"/>
                <a:cs typeface="Arial" panose="020B0604020202020204" pitchFamily="34" charset="0"/>
              </a:rPr>
              <a:t>.+ </a:t>
            </a:r>
            <a:r>
              <a:rPr lang="en-GB" altLang="en-US" sz="1800" dirty="0" err="1" smtClean="0">
                <a:solidFill>
                  <a:srgbClr val="0000FF"/>
                </a:solidFill>
                <a:latin typeface="Arial" panose="020B0604020202020204" pitchFamily="34" charset="0"/>
                <a:cs typeface="Arial" panose="020B0604020202020204" pitchFamily="34" charset="0"/>
              </a:rPr>
              <a:t>mec</a:t>
            </a:r>
            <a:r>
              <a:rPr lang="en-GB" altLang="en-US" sz="1800" dirty="0" smtClean="0">
                <a:solidFill>
                  <a:srgbClr val="0000FF"/>
                </a:solidFill>
                <a:latin typeface="Arial" panose="020B0604020202020204" pitchFamily="34" charset="0"/>
                <a:cs typeface="Arial" panose="020B0604020202020204" pitchFamily="34" charset="0"/>
              </a:rPr>
              <a:t>.)</a:t>
            </a:r>
            <a:r>
              <a:rPr lang="en-GB" altLang="en-US" sz="1800" b="1" dirty="0" smtClean="0">
                <a:solidFill>
                  <a:srgbClr val="0000FF"/>
                </a:solidFill>
                <a:latin typeface="Arial" panose="020B0604020202020204" pitchFamily="34" charset="0"/>
                <a:cs typeface="Arial" panose="020B0604020202020204" pitchFamily="34" charset="0"/>
              </a:rPr>
              <a:t>:</a:t>
            </a:r>
            <a:r>
              <a:rPr lang="en-GB" altLang="en-US" sz="1800" dirty="0" smtClean="0">
                <a:solidFill>
                  <a:srgbClr val="0000FF"/>
                </a:solidFill>
                <a:latin typeface="Arial" panose="020B0604020202020204" pitchFamily="34" charset="0"/>
                <a:cs typeface="Arial" panose="020B0604020202020204" pitchFamily="34" charset="0"/>
              </a:rPr>
              <a:t> </a:t>
            </a:r>
            <a:r>
              <a:rPr lang="en-GB" altLang="en-US" sz="1800" b="1" dirty="0">
                <a:solidFill>
                  <a:srgbClr val="0000FF"/>
                </a:solidFill>
                <a:latin typeface="Arial" panose="020B0604020202020204" pitchFamily="34" charset="0"/>
                <a:cs typeface="Arial" panose="020B0604020202020204" pitchFamily="34" charset="0"/>
              </a:rPr>
              <a:t>4</a:t>
            </a:r>
            <a:r>
              <a:rPr lang="en-GB" altLang="en-US" sz="1800" b="1" dirty="0" smtClean="0">
                <a:solidFill>
                  <a:srgbClr val="0000FF"/>
                </a:solidFill>
                <a:latin typeface="Arial" panose="020B0604020202020204" pitchFamily="34" charset="0"/>
                <a:cs typeface="Arial" panose="020B0604020202020204" pitchFamily="34" charset="0"/>
              </a:rPr>
              <a:t> </a:t>
            </a:r>
            <a:r>
              <a:rPr lang="en-GB" altLang="en-US" sz="1800" b="1" dirty="0">
                <a:solidFill>
                  <a:srgbClr val="0000FF"/>
                </a:solidFill>
                <a:latin typeface="Arial" panose="020B0604020202020204" pitchFamily="34" charset="0"/>
                <a:cs typeface="Arial" panose="020B0604020202020204" pitchFamily="34" charset="0"/>
              </a:rPr>
              <a:t>kWh/(</a:t>
            </a:r>
            <a:r>
              <a:rPr lang="en-GB" altLang="en-US" sz="1800" b="1" dirty="0" err="1">
                <a:solidFill>
                  <a:srgbClr val="0000FF"/>
                </a:solidFill>
                <a:latin typeface="Arial" panose="020B0604020202020204" pitchFamily="34" charset="0"/>
                <a:cs typeface="Arial" panose="020B0604020202020204" pitchFamily="34" charset="0"/>
              </a:rPr>
              <a:t>pe.a</a:t>
            </a:r>
            <a:r>
              <a:rPr lang="en-GB" altLang="en-US" sz="1800" b="1" dirty="0">
                <a:solidFill>
                  <a:srgbClr val="0000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1829383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Rectangle 4"/>
          <p:cNvSpPr>
            <a:spLocks noChangeArrowheads="1"/>
          </p:cNvSpPr>
          <p:nvPr/>
        </p:nvSpPr>
        <p:spPr bwMode="auto">
          <a:xfrm>
            <a:off x="1589088" y="404664"/>
            <a:ext cx="6019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smtClean="0">
                <a:solidFill>
                  <a:schemeClr val="tx2"/>
                </a:solidFill>
                <a:latin typeface="Times New Roman" panose="02020603050405020304" pitchFamily="18" charset="0"/>
                <a:cs typeface="Arial" panose="020B0604020202020204" pitchFamily="34" charset="0"/>
              </a:rPr>
              <a:t>Abordarea</a:t>
            </a:r>
            <a:r>
              <a:rPr lang="en-US" altLang="en-US" sz="2400" b="1" dirty="0" smtClean="0">
                <a:solidFill>
                  <a:schemeClr val="tx2"/>
                </a:solidFill>
                <a:latin typeface="Times New Roman" panose="02020603050405020304" pitchFamily="18" charset="0"/>
                <a:cs typeface="Arial" panose="020B0604020202020204" pitchFamily="34" charset="0"/>
              </a:rPr>
              <a:t> </a:t>
            </a:r>
            <a:r>
              <a:rPr lang="en-US" altLang="en-US" sz="2400" b="1" dirty="0" err="1" smtClean="0">
                <a:solidFill>
                  <a:schemeClr val="tx2"/>
                </a:solidFill>
                <a:latin typeface="Times New Roman" panose="02020603050405020304" pitchFamily="18" charset="0"/>
                <a:cs typeface="Arial" panose="020B0604020202020204" pitchFamily="34" charset="0"/>
              </a:rPr>
              <a:t>integrat</a:t>
            </a:r>
            <a:r>
              <a:rPr lang="ro-RO" altLang="en-US" sz="2400" b="1" dirty="0" smtClean="0">
                <a:solidFill>
                  <a:schemeClr val="tx2"/>
                </a:solidFill>
                <a:latin typeface="Times New Roman" panose="02020603050405020304" pitchFamily="18" charset="0"/>
                <a:cs typeface="Arial" panose="020B0604020202020204" pitchFamily="34" charset="0"/>
              </a:rPr>
              <a:t>ă</a:t>
            </a:r>
            <a:endParaRPr lang="ro-RO" altLang="en-US" sz="2400" b="1" dirty="0">
              <a:solidFill>
                <a:schemeClr val="tx2"/>
              </a:solidFill>
              <a:latin typeface="Times New Roman" panose="02020603050405020304" pitchFamily="18" charset="0"/>
              <a:cs typeface="Arial" panose="020B0604020202020204" pitchFamily="34" charset="0"/>
            </a:endParaRPr>
          </a:p>
        </p:txBody>
      </p:sp>
      <p:pic>
        <p:nvPicPr>
          <p:cNvPr id="1332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2012950"/>
            <a:ext cx="7391400" cy="471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13750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4"/>
          <p:cNvSpPr>
            <a:spLocks noChangeArrowheads="1"/>
          </p:cNvSpPr>
          <p:nvPr/>
        </p:nvSpPr>
        <p:spPr bwMode="auto">
          <a:xfrm>
            <a:off x="1485900" y="404664"/>
            <a:ext cx="6019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400" b="1" dirty="0" smtClean="0">
                <a:solidFill>
                  <a:schemeClr val="tx2"/>
                </a:solidFill>
                <a:latin typeface="Times New Roman" panose="02020603050405020304" pitchFamily="18" charset="0"/>
                <a:cs typeface="Arial" panose="020B0604020202020204" pitchFamily="34" charset="0"/>
              </a:rPr>
              <a:t>PLATFORMA ETERSYS</a:t>
            </a:r>
            <a:endParaRPr lang="ro-RO" altLang="en-US" sz="2400" b="1" dirty="0">
              <a:solidFill>
                <a:schemeClr val="tx2"/>
              </a:solidFill>
              <a:latin typeface="Times New Roman" panose="02020603050405020304" pitchFamily="18" charset="0"/>
              <a:cs typeface="Arial" panose="020B0604020202020204" pitchFamily="34" charset="0"/>
            </a:endParaRPr>
          </a:p>
        </p:txBody>
      </p:sp>
      <p:pic>
        <p:nvPicPr>
          <p:cNvPr id="14346" name="Grafik 3" descr="Etergy v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4900" y="1830388"/>
            <a:ext cx="6781800" cy="485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38964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395536" y="2025352"/>
            <a:ext cx="8291264"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eaLnBrk="1" hangingPunct="1">
              <a:lnSpc>
                <a:spcPct val="90000"/>
              </a:lnSpc>
              <a:buNone/>
            </a:pPr>
            <a:r>
              <a:rPr lang="en-US" altLang="en-US" sz="2000" b="1" dirty="0" err="1" smtClean="0">
                <a:solidFill>
                  <a:schemeClr val="tx2"/>
                </a:solidFill>
                <a:latin typeface="Times New Roman" panose="02020603050405020304" pitchFamily="18" charset="0"/>
                <a:cs typeface="Times New Roman" panose="02020603050405020304" pitchFamily="18" charset="0"/>
              </a:rPr>
              <a:t>Titlul</a:t>
            </a:r>
            <a:r>
              <a:rPr lang="en-US" altLang="en-US" sz="2000" b="1" dirty="0" smtClean="0">
                <a:solidFill>
                  <a:schemeClr val="tx2"/>
                </a:solidFill>
                <a:latin typeface="Times New Roman" panose="02020603050405020304" pitchFamily="18" charset="0"/>
                <a:cs typeface="Times New Roman" panose="02020603050405020304" pitchFamily="18" charset="0"/>
              </a:rPr>
              <a:t> </a:t>
            </a:r>
            <a:r>
              <a:rPr lang="en-US" altLang="en-US" sz="2000" b="1" dirty="0" err="1" smtClean="0">
                <a:solidFill>
                  <a:schemeClr val="tx2"/>
                </a:solidFill>
                <a:latin typeface="Times New Roman" panose="02020603050405020304" pitchFamily="18" charset="0"/>
                <a:cs typeface="Times New Roman" panose="02020603050405020304" pitchFamily="18" charset="0"/>
              </a:rPr>
              <a:t>proiectului</a:t>
            </a:r>
            <a:r>
              <a:rPr lang="en-US" altLang="en-US" sz="2000" b="1" dirty="0" smtClean="0">
                <a:solidFill>
                  <a:schemeClr val="tx2"/>
                </a:solidFill>
                <a:latin typeface="Times New Roman" panose="02020603050405020304" pitchFamily="18" charset="0"/>
                <a:cs typeface="Times New Roman" panose="02020603050405020304" pitchFamily="18" charset="0"/>
              </a:rPr>
              <a:t>: </a:t>
            </a:r>
            <a:r>
              <a:rPr lang="ro-RO" altLang="en-US" sz="2000" b="1" dirty="0" smtClean="0">
                <a:solidFill>
                  <a:schemeClr val="tx2"/>
                </a:solidFill>
                <a:latin typeface="Times New Roman" panose="02020603050405020304" pitchFamily="18" charset="0"/>
                <a:cs typeface="Times New Roman" panose="02020603050405020304" pitchFamily="18" charset="0"/>
              </a:rPr>
              <a:t>Dezvoltarea </a:t>
            </a:r>
            <a:r>
              <a:rPr lang="en-US" altLang="en-US" sz="2000" b="1" dirty="0">
                <a:solidFill>
                  <a:schemeClr val="tx2"/>
                </a:solidFill>
                <a:latin typeface="Times New Roman" panose="02020603050405020304" pitchFamily="18" charset="0"/>
                <a:cs typeface="Times New Roman" panose="02020603050405020304" pitchFamily="18" charset="0"/>
              </a:rPr>
              <a:t>d</a:t>
            </a:r>
            <a:r>
              <a:rPr lang="ro-RO" altLang="en-US" sz="2000" b="1" dirty="0">
                <a:solidFill>
                  <a:schemeClr val="tx2"/>
                </a:solidFill>
                <a:latin typeface="Times New Roman" panose="02020603050405020304" pitchFamily="18" charset="0"/>
                <a:cs typeface="Times New Roman" panose="02020603050405020304" pitchFamily="18" charset="0"/>
              </a:rPr>
              <a:t>e Soluții Inovative Materializate în Produse și Servicii </a:t>
            </a:r>
            <a:r>
              <a:rPr lang="en-US" altLang="en-US" sz="2000" b="1" dirty="0">
                <a:solidFill>
                  <a:schemeClr val="tx2"/>
                </a:solidFill>
                <a:latin typeface="Times New Roman" panose="02020603050405020304" pitchFamily="18" charset="0"/>
                <a:cs typeface="Times New Roman" panose="02020603050405020304" pitchFamily="18" charset="0"/>
              </a:rPr>
              <a:t>c</a:t>
            </a:r>
            <a:r>
              <a:rPr lang="ro-RO" altLang="en-US" sz="2000" b="1" dirty="0">
                <a:solidFill>
                  <a:schemeClr val="tx2"/>
                </a:solidFill>
                <a:latin typeface="Times New Roman" panose="02020603050405020304" pitchFamily="18" charset="0"/>
                <a:cs typeface="Times New Roman" panose="02020603050405020304" pitchFamily="18" charset="0"/>
              </a:rPr>
              <a:t>are </a:t>
            </a:r>
            <a:r>
              <a:rPr lang="en-US" altLang="en-US" sz="2000" b="1" dirty="0">
                <a:solidFill>
                  <a:schemeClr val="tx2"/>
                </a:solidFill>
                <a:latin typeface="Times New Roman" panose="02020603050405020304" pitchFamily="18" charset="0"/>
                <a:cs typeface="Times New Roman" panose="02020603050405020304" pitchFamily="18" charset="0"/>
              </a:rPr>
              <a:t>s</a:t>
            </a:r>
            <a:r>
              <a:rPr lang="ro-RO" altLang="en-US" sz="2000" b="1" dirty="0">
                <a:solidFill>
                  <a:schemeClr val="tx2"/>
                </a:solidFill>
                <a:latin typeface="Times New Roman" panose="02020603050405020304" pitchFamily="18" charset="0"/>
                <a:cs typeface="Times New Roman" panose="02020603050405020304" pitchFamily="18" charset="0"/>
              </a:rPr>
              <a:t>ă Conducă </a:t>
            </a:r>
            <a:r>
              <a:rPr lang="en-US" altLang="en-US" sz="2000" b="1" dirty="0">
                <a:solidFill>
                  <a:schemeClr val="tx2"/>
                </a:solidFill>
                <a:latin typeface="Times New Roman" panose="02020603050405020304" pitchFamily="18" charset="0"/>
                <a:cs typeface="Times New Roman" panose="02020603050405020304" pitchFamily="18" charset="0"/>
              </a:rPr>
              <a:t>l</a:t>
            </a:r>
            <a:r>
              <a:rPr lang="ro-RO" altLang="en-US" sz="2000" b="1" dirty="0">
                <a:solidFill>
                  <a:schemeClr val="tx2"/>
                </a:solidFill>
                <a:latin typeface="Times New Roman" panose="02020603050405020304" pitchFamily="18" charset="0"/>
                <a:cs typeface="Times New Roman" panose="02020603050405020304" pitchFamily="18" charset="0"/>
              </a:rPr>
              <a:t>a Creșterea Competitivității Firmelor Asociate în Cadrul Clusterului Medgreen (</a:t>
            </a:r>
            <a:r>
              <a:rPr lang="ro-RO" altLang="en-US" sz="2000" b="1" i="1" dirty="0">
                <a:solidFill>
                  <a:schemeClr val="tx2"/>
                </a:solidFill>
                <a:latin typeface="Times New Roman" panose="02020603050405020304" pitchFamily="18" charset="0"/>
                <a:cs typeface="Times New Roman" panose="02020603050405020304" pitchFamily="18" charset="0"/>
              </a:rPr>
              <a:t>MEDGREEN+</a:t>
            </a:r>
            <a:r>
              <a:rPr lang="ro-RO" altLang="en-US" sz="2000" b="1" dirty="0">
                <a:solidFill>
                  <a:schemeClr val="tx2"/>
                </a:solidFill>
                <a:latin typeface="Times New Roman" panose="02020603050405020304" pitchFamily="18" charset="0"/>
                <a:cs typeface="Times New Roman" panose="02020603050405020304" pitchFamily="18" charset="0"/>
              </a:rPr>
              <a:t>)</a:t>
            </a:r>
            <a:endParaRPr lang="en-US" altLang="en-US" sz="2000" b="1" dirty="0" smtClean="0">
              <a:solidFill>
                <a:schemeClr val="tx2"/>
              </a:solidFill>
              <a:latin typeface="Times New Roman" panose="02020603050405020304" pitchFamily="18" charset="0"/>
              <a:cs typeface="Times New Roman" panose="02020603050405020304" pitchFamily="18" charset="0"/>
            </a:endParaRPr>
          </a:p>
          <a:p>
            <a:pPr algn="just" eaLnBrk="1" hangingPunct="1">
              <a:lnSpc>
                <a:spcPct val="90000"/>
              </a:lnSpc>
            </a:pPr>
            <a:endParaRPr lang="en-US" altLang="en-US" sz="2000" b="1" dirty="0">
              <a:solidFill>
                <a:schemeClr val="tx2"/>
              </a:solidFill>
              <a:latin typeface="Times New Roman" panose="02020603050405020304" pitchFamily="18" charset="0"/>
              <a:cs typeface="Times New Roman" panose="02020603050405020304" pitchFamily="18" charset="0"/>
            </a:endParaRPr>
          </a:p>
          <a:p>
            <a:pPr marL="0" indent="0" algn="just" eaLnBrk="1" hangingPunct="1">
              <a:lnSpc>
                <a:spcPct val="90000"/>
              </a:lnSpc>
              <a:buNone/>
            </a:pPr>
            <a:r>
              <a:rPr lang="ro-RO" altLang="en-US" sz="2000" b="1" dirty="0" smtClean="0">
                <a:solidFill>
                  <a:schemeClr val="tx2"/>
                </a:solidFill>
                <a:latin typeface="Times New Roman" panose="02020603050405020304" pitchFamily="18" charset="0"/>
                <a:cs typeface="Times New Roman" panose="02020603050405020304" pitchFamily="18" charset="0"/>
              </a:rPr>
              <a:t>Axa </a:t>
            </a:r>
            <a:r>
              <a:rPr lang="ro-RO" altLang="en-US" sz="2000" b="1" dirty="0">
                <a:solidFill>
                  <a:schemeClr val="tx2"/>
                </a:solidFill>
                <a:latin typeface="Times New Roman" panose="02020603050405020304" pitchFamily="18" charset="0"/>
                <a:cs typeface="Times New Roman" panose="02020603050405020304" pitchFamily="18" charset="0"/>
              </a:rPr>
              <a:t>Prioritară 1</a:t>
            </a:r>
            <a:r>
              <a:rPr lang="ro-RO" altLang="en-US" sz="2000" dirty="0">
                <a:solidFill>
                  <a:schemeClr val="tx2"/>
                </a:solidFill>
                <a:latin typeface="Times New Roman" panose="02020603050405020304" pitchFamily="18" charset="0"/>
                <a:cs typeface="Times New Roman" panose="02020603050405020304" pitchFamily="18" charset="0"/>
              </a:rPr>
              <a:t> „Un sistem de producţie inovativ şi ecoeficient”</a:t>
            </a:r>
          </a:p>
          <a:p>
            <a:pPr marL="0" indent="0" algn="just" eaLnBrk="1" hangingPunct="1">
              <a:lnSpc>
                <a:spcPct val="90000"/>
              </a:lnSpc>
              <a:buNone/>
            </a:pPr>
            <a:r>
              <a:rPr lang="ro-RO" altLang="en-US" sz="2000" b="1" dirty="0">
                <a:solidFill>
                  <a:schemeClr val="tx2"/>
                </a:solidFill>
                <a:latin typeface="Times New Roman" panose="02020603050405020304" pitchFamily="18" charset="0"/>
                <a:cs typeface="Times New Roman" panose="02020603050405020304" pitchFamily="18" charset="0"/>
              </a:rPr>
              <a:t>Domeniul major de intervenţie D1.3</a:t>
            </a:r>
            <a:r>
              <a:rPr lang="ro-RO" altLang="en-US" sz="2000" dirty="0">
                <a:solidFill>
                  <a:schemeClr val="tx2"/>
                </a:solidFill>
                <a:latin typeface="Times New Roman" panose="02020603050405020304" pitchFamily="18" charset="0"/>
                <a:cs typeface="Times New Roman" panose="02020603050405020304" pitchFamily="18" charset="0"/>
              </a:rPr>
              <a:t> „Dezvoltarea durabilă a antreprenoriatului” Operaţiunea „Sprijin pentru integrarea întreprinderilor în lanțurile de furnizori sau clustere”</a:t>
            </a:r>
            <a:endParaRPr lang="en-US" altLang="en-US" sz="2000" dirty="0">
              <a:solidFill>
                <a:schemeClr val="tx2"/>
              </a:solidFill>
              <a:latin typeface="Times New Roman" panose="02020603050405020304" pitchFamily="18" charset="0"/>
              <a:cs typeface="Times New Roman" panose="02020603050405020304" pitchFamily="18" charset="0"/>
            </a:endParaRPr>
          </a:p>
          <a:p>
            <a:pPr marL="0" indent="0" eaLnBrk="1" hangingPunct="1">
              <a:lnSpc>
                <a:spcPct val="90000"/>
              </a:lnSpc>
              <a:buNone/>
            </a:pPr>
            <a:r>
              <a:rPr lang="ro-RO" altLang="en-US" sz="2000" b="1" u="sng" dirty="0" smtClean="0">
                <a:solidFill>
                  <a:schemeClr val="tx2"/>
                </a:solidFill>
                <a:latin typeface="Times New Roman" panose="02020603050405020304" pitchFamily="18" charset="0"/>
                <a:cs typeface="Times New Roman" panose="02020603050405020304" pitchFamily="18" charset="0"/>
              </a:rPr>
              <a:t>Durata </a:t>
            </a:r>
            <a:r>
              <a:rPr lang="ro-RO" altLang="en-US" sz="2000" b="1" u="sng" dirty="0">
                <a:solidFill>
                  <a:schemeClr val="tx2"/>
                </a:solidFill>
                <a:latin typeface="Times New Roman" panose="02020603050405020304" pitchFamily="18" charset="0"/>
                <a:cs typeface="Times New Roman" panose="02020603050405020304" pitchFamily="18" charset="0"/>
              </a:rPr>
              <a:t>proiectului</a:t>
            </a:r>
            <a:r>
              <a:rPr lang="ro-RO" altLang="en-US" sz="2000" u="sng" dirty="0">
                <a:solidFill>
                  <a:schemeClr val="tx2"/>
                </a:solidFill>
                <a:latin typeface="Times New Roman" panose="02020603050405020304" pitchFamily="18" charset="0"/>
                <a:cs typeface="Times New Roman" panose="02020603050405020304" pitchFamily="18" charset="0"/>
              </a:rPr>
              <a:t> </a:t>
            </a:r>
            <a:r>
              <a:rPr lang="ro-RO" altLang="en-US" sz="2000" dirty="0">
                <a:solidFill>
                  <a:schemeClr val="tx2"/>
                </a:solidFill>
                <a:latin typeface="Times New Roman" panose="02020603050405020304" pitchFamily="18" charset="0"/>
                <a:cs typeface="Times New Roman" panose="02020603050405020304" pitchFamily="18" charset="0"/>
              </a:rPr>
              <a:t>- </a:t>
            </a:r>
            <a:r>
              <a:rPr lang="ro-RO" altLang="en-US" sz="2000" b="1" dirty="0">
                <a:solidFill>
                  <a:schemeClr val="tx2"/>
                </a:solidFill>
                <a:latin typeface="Times New Roman" panose="02020603050405020304" pitchFamily="18" charset="0"/>
                <a:cs typeface="Times New Roman" panose="02020603050405020304" pitchFamily="18" charset="0"/>
              </a:rPr>
              <a:t>18 luni</a:t>
            </a:r>
          </a:p>
          <a:p>
            <a:pPr marL="0" indent="0" algn="just" eaLnBrk="1" hangingPunct="1">
              <a:lnSpc>
                <a:spcPct val="90000"/>
              </a:lnSpc>
              <a:buNone/>
            </a:pPr>
            <a:r>
              <a:rPr lang="ro-RO" altLang="en-US" sz="2000" b="1" u="sng" dirty="0" smtClean="0">
                <a:solidFill>
                  <a:schemeClr val="tx2"/>
                </a:solidFill>
                <a:latin typeface="Times New Roman" panose="02020603050405020304" pitchFamily="18" charset="0"/>
                <a:cs typeface="Times New Roman" panose="02020603050405020304" pitchFamily="18" charset="0"/>
              </a:rPr>
              <a:t>Buget</a:t>
            </a:r>
            <a:r>
              <a:rPr lang="ro-RO" altLang="en-US" sz="2000" b="1" dirty="0">
                <a:solidFill>
                  <a:schemeClr val="tx2"/>
                </a:solidFill>
                <a:latin typeface="Times New Roman" panose="02020603050405020304" pitchFamily="18" charset="0"/>
                <a:cs typeface="Times New Roman" panose="02020603050405020304" pitchFamily="18" charset="0"/>
              </a:rPr>
              <a:t>:</a:t>
            </a:r>
          </a:p>
          <a:p>
            <a:pPr lvl="1" algn="just"/>
            <a:r>
              <a:rPr lang="ro-RO" altLang="en-US" sz="2000" dirty="0">
                <a:solidFill>
                  <a:schemeClr val="tx2"/>
                </a:solidFill>
                <a:latin typeface="Times New Roman" panose="02020603050405020304" pitchFamily="18" charset="0"/>
                <a:cs typeface="Times New Roman" panose="02020603050405020304" pitchFamily="18" charset="0"/>
              </a:rPr>
              <a:t>Valoarea Totală </a:t>
            </a:r>
            <a:r>
              <a:rPr lang="en-US" altLang="en-US" sz="2000" dirty="0">
                <a:solidFill>
                  <a:schemeClr val="tx2"/>
                </a:solidFill>
                <a:latin typeface="Times New Roman" panose="02020603050405020304" pitchFamily="18" charset="0"/>
                <a:cs typeface="Times New Roman" panose="02020603050405020304" pitchFamily="18" charset="0"/>
              </a:rPr>
              <a:t>a</a:t>
            </a:r>
            <a:r>
              <a:rPr lang="ro-RO" altLang="en-US" sz="2000" dirty="0">
                <a:solidFill>
                  <a:schemeClr val="tx2"/>
                </a:solidFill>
                <a:latin typeface="Times New Roman" panose="02020603050405020304" pitchFamily="18" charset="0"/>
                <a:cs typeface="Times New Roman" panose="02020603050405020304" pitchFamily="18" charset="0"/>
              </a:rPr>
              <a:t> Proiectului 	</a:t>
            </a:r>
            <a:r>
              <a:rPr lang="en-US" altLang="en-US" sz="2000" dirty="0">
                <a:solidFill>
                  <a:schemeClr val="tx2"/>
                </a:solidFill>
                <a:latin typeface="Times New Roman" panose="02020603050405020304" pitchFamily="18" charset="0"/>
                <a:cs typeface="Times New Roman" panose="02020603050405020304" pitchFamily="18" charset="0"/>
              </a:rPr>
              <a:t>                                  4.658.076 lei</a:t>
            </a:r>
            <a:endParaRPr lang="ro-RO" altLang="en-US" sz="2000" dirty="0">
              <a:solidFill>
                <a:schemeClr val="tx2"/>
              </a:solidFill>
              <a:latin typeface="Times New Roman" panose="02020603050405020304" pitchFamily="18" charset="0"/>
              <a:cs typeface="Times New Roman" panose="02020603050405020304" pitchFamily="18" charset="0"/>
            </a:endParaRPr>
          </a:p>
          <a:p>
            <a:pPr lvl="1" algn="just"/>
            <a:r>
              <a:rPr lang="ro-RO" altLang="en-US" sz="2000" dirty="0">
                <a:solidFill>
                  <a:schemeClr val="tx2"/>
                </a:solidFill>
                <a:latin typeface="Times New Roman" panose="02020603050405020304" pitchFamily="18" charset="0"/>
                <a:cs typeface="Times New Roman" panose="02020603050405020304" pitchFamily="18" charset="0"/>
              </a:rPr>
              <a:t>Asistenţă Financiară Nerambursabilă Solicitată 	</a:t>
            </a:r>
            <a:r>
              <a:rPr lang="en-US" altLang="en-US" sz="2000" dirty="0">
                <a:solidFill>
                  <a:schemeClr val="tx2"/>
                </a:solidFill>
                <a:latin typeface="Times New Roman" panose="02020603050405020304" pitchFamily="18" charset="0"/>
                <a:cs typeface="Times New Roman" panose="02020603050405020304" pitchFamily="18" charset="0"/>
              </a:rPr>
              <a:t>     </a:t>
            </a:r>
            <a:r>
              <a:rPr lang="ro-RO" altLang="en-US" sz="2000" dirty="0">
                <a:solidFill>
                  <a:schemeClr val="tx2"/>
                </a:solidFill>
                <a:latin typeface="Times New Roman" panose="02020603050405020304" pitchFamily="18" charset="0"/>
                <a:cs typeface="Times New Roman" panose="02020603050405020304" pitchFamily="18" charset="0"/>
              </a:rPr>
              <a:t>3.863.029</a:t>
            </a:r>
            <a:r>
              <a:rPr lang="en-US" altLang="en-US" sz="2000" dirty="0">
                <a:solidFill>
                  <a:schemeClr val="tx2"/>
                </a:solidFill>
                <a:latin typeface="Times New Roman" panose="02020603050405020304" pitchFamily="18" charset="0"/>
                <a:cs typeface="Times New Roman" panose="02020603050405020304" pitchFamily="18" charset="0"/>
              </a:rPr>
              <a:t> lei</a:t>
            </a:r>
            <a:endParaRPr lang="ro-RO" altLang="en-US" sz="2000" dirty="0">
              <a:solidFill>
                <a:schemeClr val="tx2"/>
              </a:solidFill>
              <a:latin typeface="Times New Roman" panose="02020603050405020304" pitchFamily="18" charset="0"/>
              <a:cs typeface="Times New Roman" panose="02020603050405020304" pitchFamily="18" charset="0"/>
            </a:endParaRPr>
          </a:p>
          <a:p>
            <a:pPr lvl="1" algn="just"/>
            <a:r>
              <a:rPr lang="ro-RO" altLang="en-US" sz="2000" dirty="0">
                <a:solidFill>
                  <a:schemeClr val="tx2"/>
                </a:solidFill>
                <a:latin typeface="Times New Roman" panose="02020603050405020304" pitchFamily="18" charset="0"/>
                <a:cs typeface="Times New Roman" panose="02020603050405020304" pitchFamily="18" charset="0"/>
              </a:rPr>
              <a:t>Contribuţia Solicitantului </a:t>
            </a:r>
            <a:r>
              <a:rPr lang="en-US" altLang="en-US" sz="2000" dirty="0">
                <a:solidFill>
                  <a:schemeClr val="tx2"/>
                </a:solidFill>
                <a:latin typeface="Times New Roman" panose="02020603050405020304" pitchFamily="18" charset="0"/>
                <a:cs typeface="Times New Roman" panose="02020603050405020304" pitchFamily="18" charset="0"/>
              </a:rPr>
              <a:t>                                                        795.047 lei</a:t>
            </a:r>
            <a:endParaRPr lang="ro-RO" altLang="en-US" sz="2000" dirty="0">
              <a:solidFill>
                <a:schemeClr val="tx2"/>
              </a:solidFill>
              <a:latin typeface="Times New Roman" panose="02020603050405020304" pitchFamily="18" charset="0"/>
              <a:cs typeface="Times New Roman" panose="02020603050405020304" pitchFamily="18" charset="0"/>
            </a:endParaRPr>
          </a:p>
        </p:txBody>
      </p:sp>
      <p:sp>
        <p:nvSpPr>
          <p:cNvPr id="6154" name="Rectangle 4"/>
          <p:cNvSpPr>
            <a:spLocks noChangeArrowheads="1"/>
          </p:cNvSpPr>
          <p:nvPr/>
        </p:nvSpPr>
        <p:spPr bwMode="auto">
          <a:xfrm>
            <a:off x="1414463" y="332656"/>
            <a:ext cx="6019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smtClean="0">
                <a:solidFill>
                  <a:schemeClr val="tx2"/>
                </a:solidFill>
                <a:latin typeface="Times New Roman" panose="02020603050405020304" pitchFamily="18" charset="0"/>
                <a:cs typeface="Arial" panose="020B0604020202020204" pitchFamily="34" charset="0"/>
              </a:rPr>
              <a:t>MEDGREEN +</a:t>
            </a:r>
            <a:endParaRPr lang="ro-RO" altLang="en-US" sz="2400" b="1" dirty="0">
              <a:solidFill>
                <a:srgbClr val="FFFF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3301141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1949" name="Group 13"/>
          <p:cNvGrpSpPr>
            <a:grpSpLocks/>
          </p:cNvGrpSpPr>
          <p:nvPr/>
        </p:nvGrpSpPr>
        <p:grpSpPr bwMode="auto">
          <a:xfrm>
            <a:off x="1066800" y="2133600"/>
            <a:ext cx="7263474" cy="4505296"/>
            <a:chOff x="270" y="810"/>
            <a:chExt cx="5339" cy="3614"/>
          </a:xfrm>
        </p:grpSpPr>
        <p:pic>
          <p:nvPicPr>
            <p:cNvPr id="5519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0" y="810"/>
              <a:ext cx="2526" cy="15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519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70" y="1080"/>
              <a:ext cx="1314" cy="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19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5" y="2880"/>
              <a:ext cx="1710" cy="1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1953"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80" y="2880"/>
              <a:ext cx="1512" cy="1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1954" name="Dreptunghi 7"/>
            <p:cNvSpPr>
              <a:spLocks noChangeArrowheads="1"/>
            </p:cNvSpPr>
            <p:nvPr/>
          </p:nvSpPr>
          <p:spPr bwMode="auto">
            <a:xfrm>
              <a:off x="374" y="4128"/>
              <a:ext cx="2313"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err="1" smtClean="0">
                  <a:solidFill>
                    <a:schemeClr val="tx2"/>
                  </a:solidFill>
                  <a:latin typeface="Times New Roman" panose="02020603050405020304" pitchFamily="18" charset="0"/>
                  <a:cs typeface="Times New Roman" panose="02020603050405020304" pitchFamily="18" charset="0"/>
                </a:rPr>
                <a:t>Cenusa</a:t>
              </a:r>
              <a:r>
                <a:rPr lang="en-US" altLang="en-US" dirty="0" smtClean="0">
                  <a:solidFill>
                    <a:schemeClr val="tx2"/>
                  </a:solidFill>
                  <a:latin typeface="Times New Roman" panose="02020603050405020304" pitchFamily="18" charset="0"/>
                  <a:cs typeface="Times New Roman" panose="02020603050405020304" pitchFamily="18" charset="0"/>
                </a:rPr>
                <a:t> </a:t>
              </a:r>
              <a:r>
                <a:rPr lang="en-US" altLang="en-US" dirty="0" err="1" smtClean="0">
                  <a:solidFill>
                    <a:schemeClr val="tx2"/>
                  </a:solidFill>
                  <a:latin typeface="Times New Roman" panose="02020603050405020304" pitchFamily="18" charset="0"/>
                  <a:cs typeface="Times New Roman" panose="02020603050405020304" pitchFamily="18" charset="0"/>
                </a:rPr>
                <a:t>rezultata</a:t>
              </a:r>
              <a:r>
                <a:rPr lang="en-US" altLang="en-US" dirty="0" smtClean="0">
                  <a:solidFill>
                    <a:schemeClr val="tx2"/>
                  </a:solidFill>
                  <a:latin typeface="Times New Roman" panose="02020603050405020304" pitchFamily="18" charset="0"/>
                  <a:cs typeface="Times New Roman" panose="02020603050405020304" pitchFamily="18" charset="0"/>
                </a:rPr>
                <a:t> in </a:t>
              </a:r>
              <a:r>
                <a:rPr lang="en-US" altLang="en-US" dirty="0" err="1" smtClean="0">
                  <a:solidFill>
                    <a:schemeClr val="tx2"/>
                  </a:solidFill>
                  <a:latin typeface="Times New Roman" panose="02020603050405020304" pitchFamily="18" charset="0"/>
                  <a:cs typeface="Times New Roman" panose="02020603050405020304" pitchFamily="18" charset="0"/>
                </a:rPr>
                <a:t>urma</a:t>
              </a:r>
              <a:r>
                <a:rPr lang="en-US" altLang="en-US" dirty="0" smtClean="0">
                  <a:solidFill>
                    <a:schemeClr val="tx2"/>
                  </a:solidFill>
                  <a:latin typeface="Times New Roman" panose="02020603050405020304" pitchFamily="18" charset="0"/>
                  <a:cs typeface="Times New Roman" panose="02020603050405020304" pitchFamily="18" charset="0"/>
                </a:rPr>
                <a:t> </a:t>
              </a:r>
              <a:r>
                <a:rPr lang="en-US" altLang="en-US" dirty="0" err="1" smtClean="0">
                  <a:solidFill>
                    <a:schemeClr val="tx2"/>
                  </a:solidFill>
                  <a:latin typeface="Times New Roman" panose="02020603050405020304" pitchFamily="18" charset="0"/>
                  <a:cs typeface="Times New Roman" panose="02020603050405020304" pitchFamily="18" charset="0"/>
                </a:rPr>
                <a:t>arderii</a:t>
              </a:r>
              <a:endParaRPr lang="ro-RO" altLang="en-US" dirty="0">
                <a:solidFill>
                  <a:schemeClr val="tx2"/>
                </a:solidFill>
                <a:latin typeface="Times New Roman" panose="02020603050405020304" pitchFamily="18" charset="0"/>
                <a:cs typeface="Times New Roman" panose="02020603050405020304" pitchFamily="18" charset="0"/>
              </a:endParaRPr>
            </a:p>
          </p:txBody>
        </p:sp>
        <p:sp>
          <p:nvSpPr>
            <p:cNvPr id="551955" name="Dreptunghi 8"/>
            <p:cNvSpPr>
              <a:spLocks noChangeArrowheads="1"/>
            </p:cNvSpPr>
            <p:nvPr/>
          </p:nvSpPr>
          <p:spPr bwMode="auto">
            <a:xfrm>
              <a:off x="3661" y="2023"/>
              <a:ext cx="1948"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err="1" smtClean="0">
                  <a:solidFill>
                    <a:schemeClr val="tx2"/>
                  </a:solidFill>
                  <a:latin typeface="Times New Roman" panose="02020603050405020304" pitchFamily="18" charset="0"/>
                  <a:cs typeface="Times New Roman" panose="02020603050405020304" pitchFamily="18" charset="0"/>
                </a:rPr>
                <a:t>Namol</a:t>
              </a:r>
              <a:r>
                <a:rPr lang="en-US" altLang="en-US" dirty="0" smtClean="0">
                  <a:solidFill>
                    <a:schemeClr val="tx2"/>
                  </a:solidFill>
                  <a:latin typeface="Times New Roman" panose="02020603050405020304" pitchFamily="18" charset="0"/>
                  <a:cs typeface="Times New Roman" panose="02020603050405020304" pitchFamily="18" charset="0"/>
                </a:rPr>
                <a:t> de </a:t>
              </a:r>
              <a:r>
                <a:rPr lang="en-US" altLang="en-US" dirty="0" err="1" smtClean="0">
                  <a:solidFill>
                    <a:schemeClr val="tx2"/>
                  </a:solidFill>
                  <a:latin typeface="Times New Roman" panose="02020603050405020304" pitchFamily="18" charset="0"/>
                  <a:cs typeface="Times New Roman" panose="02020603050405020304" pitchFamily="18" charset="0"/>
                </a:rPr>
                <a:t>epurare</a:t>
              </a:r>
              <a:r>
                <a:rPr lang="en-US" altLang="en-US" dirty="0" smtClean="0">
                  <a:solidFill>
                    <a:schemeClr val="tx2"/>
                  </a:solidFill>
                  <a:latin typeface="Times New Roman" panose="02020603050405020304" pitchFamily="18" charset="0"/>
                  <a:cs typeface="Times New Roman" panose="02020603050405020304" pitchFamily="18" charset="0"/>
                </a:rPr>
                <a:t> - </a:t>
              </a:r>
              <a:r>
                <a:rPr lang="en-US" altLang="en-US" dirty="0" err="1" smtClean="0">
                  <a:solidFill>
                    <a:schemeClr val="tx2"/>
                  </a:solidFill>
                  <a:latin typeface="Times New Roman" panose="02020603050405020304" pitchFamily="18" charset="0"/>
                  <a:cs typeface="Times New Roman" panose="02020603050405020304" pitchFamily="18" charset="0"/>
                </a:rPr>
                <a:t>uscat</a:t>
              </a:r>
              <a:endParaRPr lang="ro-RO" altLang="en-US" dirty="0">
                <a:solidFill>
                  <a:schemeClr val="tx2"/>
                </a:solidFill>
                <a:latin typeface="Times New Roman" panose="02020603050405020304" pitchFamily="18" charset="0"/>
                <a:cs typeface="Times New Roman" panose="02020603050405020304" pitchFamily="18" charset="0"/>
              </a:endParaRPr>
            </a:p>
          </p:txBody>
        </p:sp>
        <p:sp>
          <p:nvSpPr>
            <p:cNvPr id="551956" name="Dreptunghi 9"/>
            <p:cNvSpPr>
              <a:spLocks noChangeArrowheads="1"/>
            </p:cNvSpPr>
            <p:nvPr/>
          </p:nvSpPr>
          <p:spPr bwMode="auto">
            <a:xfrm>
              <a:off x="509" y="2411"/>
              <a:ext cx="2422"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err="1" smtClean="0">
                  <a:solidFill>
                    <a:schemeClr val="tx2"/>
                  </a:solidFill>
                  <a:latin typeface="Times New Roman" panose="02020603050405020304" pitchFamily="18" charset="0"/>
                  <a:cs typeface="Times New Roman" panose="02020603050405020304" pitchFamily="18" charset="0"/>
                </a:rPr>
                <a:t>Statie</a:t>
              </a:r>
              <a:r>
                <a:rPr lang="en-US" altLang="en-US" dirty="0" smtClean="0">
                  <a:solidFill>
                    <a:schemeClr val="tx2"/>
                  </a:solidFill>
                  <a:latin typeface="Times New Roman" panose="02020603050405020304" pitchFamily="18" charset="0"/>
                  <a:cs typeface="Times New Roman" panose="02020603050405020304" pitchFamily="18" charset="0"/>
                </a:rPr>
                <a:t> de </a:t>
              </a:r>
              <a:r>
                <a:rPr lang="en-US" altLang="en-US" dirty="0" err="1" smtClean="0">
                  <a:solidFill>
                    <a:schemeClr val="tx2"/>
                  </a:solidFill>
                  <a:latin typeface="Times New Roman" panose="02020603050405020304" pitchFamily="18" charset="0"/>
                  <a:cs typeface="Times New Roman" panose="02020603050405020304" pitchFamily="18" charset="0"/>
                </a:rPr>
                <a:t>tratare</a:t>
              </a:r>
              <a:r>
                <a:rPr lang="en-US" altLang="en-US" dirty="0" smtClean="0">
                  <a:solidFill>
                    <a:schemeClr val="tx2"/>
                  </a:solidFill>
                  <a:latin typeface="Times New Roman" panose="02020603050405020304" pitchFamily="18" charset="0"/>
                  <a:cs typeface="Times New Roman" panose="02020603050405020304" pitchFamily="18" charset="0"/>
                </a:rPr>
                <a:t> a </a:t>
              </a:r>
              <a:r>
                <a:rPr lang="en-US" altLang="en-US" dirty="0" err="1" smtClean="0">
                  <a:solidFill>
                    <a:schemeClr val="tx2"/>
                  </a:solidFill>
                  <a:latin typeface="Times New Roman" panose="02020603050405020304" pitchFamily="18" charset="0"/>
                  <a:cs typeface="Times New Roman" panose="02020603050405020304" pitchFamily="18" charset="0"/>
                </a:rPr>
                <a:t>namolului</a:t>
              </a:r>
              <a:endParaRPr lang="ro-RO" altLang="en-US" dirty="0">
                <a:solidFill>
                  <a:schemeClr val="tx2"/>
                </a:solidFill>
                <a:latin typeface="Times New Roman" panose="02020603050405020304" pitchFamily="18" charset="0"/>
                <a:cs typeface="Times New Roman" panose="02020603050405020304" pitchFamily="18" charset="0"/>
              </a:endParaRPr>
            </a:p>
          </p:txBody>
        </p:sp>
        <p:sp>
          <p:nvSpPr>
            <p:cNvPr id="551957" name="Săgeată în jos 10"/>
            <p:cNvSpPr>
              <a:spLocks noChangeArrowheads="1"/>
            </p:cNvSpPr>
            <p:nvPr/>
          </p:nvSpPr>
          <p:spPr bwMode="auto">
            <a:xfrm>
              <a:off x="4500" y="2385"/>
              <a:ext cx="270" cy="45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ro-RO" altLang="en-US"/>
            </a:p>
          </p:txBody>
        </p:sp>
        <p:sp>
          <p:nvSpPr>
            <p:cNvPr id="551958" name="Săgeată la dreapta 11"/>
            <p:cNvSpPr>
              <a:spLocks noChangeArrowheads="1"/>
            </p:cNvSpPr>
            <p:nvPr/>
          </p:nvSpPr>
          <p:spPr bwMode="auto">
            <a:xfrm>
              <a:off x="2925" y="1485"/>
              <a:ext cx="810" cy="36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ro-RO" altLang="en-US"/>
            </a:p>
          </p:txBody>
        </p:sp>
        <p:sp>
          <p:nvSpPr>
            <p:cNvPr id="551959" name="Săgeată la dreapta 12"/>
            <p:cNvSpPr>
              <a:spLocks noChangeArrowheads="1"/>
            </p:cNvSpPr>
            <p:nvPr/>
          </p:nvSpPr>
          <p:spPr bwMode="auto">
            <a:xfrm rot="10800000">
              <a:off x="2610" y="3285"/>
              <a:ext cx="900" cy="360"/>
            </a:xfrm>
            <a:prstGeom prst="rightArrow">
              <a:avLst>
                <a:gd name="adj1" fmla="val 50000"/>
                <a:gd name="adj2" fmla="val 50000"/>
              </a:avLst>
            </a:prstGeom>
            <a:solidFill>
              <a:schemeClr val="accent1"/>
            </a:solidFill>
            <a:ln w="9525" algn="ctr">
              <a:solidFill>
                <a:schemeClr val="tx1"/>
              </a:solidFill>
              <a:round/>
              <a:headEnd/>
              <a:tailEnd/>
            </a:ln>
          </p:spPr>
          <p:txBody>
            <a:bodyPr rot="10800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ro-RO" altLang="en-US"/>
            </a:p>
          </p:txBody>
        </p:sp>
      </p:grpSp>
      <p:sp>
        <p:nvSpPr>
          <p:cNvPr id="551960" name="Rectangle 24"/>
          <p:cNvSpPr>
            <a:spLocks noChangeArrowheads="1"/>
          </p:cNvSpPr>
          <p:nvPr/>
        </p:nvSpPr>
        <p:spPr bwMode="auto">
          <a:xfrm>
            <a:off x="1676400" y="228600"/>
            <a:ext cx="6019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None/>
            </a:pPr>
            <a:r>
              <a:rPr lang="en-US" altLang="en-US" sz="2400" b="1" dirty="0" smtClean="0">
                <a:solidFill>
                  <a:schemeClr val="tx2"/>
                </a:solidFill>
                <a:latin typeface="Times New Roman" panose="02020603050405020304" pitchFamily="18" charset="0"/>
              </a:rPr>
              <a:t>N</a:t>
            </a:r>
            <a:r>
              <a:rPr lang="ro-RO" altLang="en-US" sz="2400" b="1" dirty="0" smtClean="0">
                <a:solidFill>
                  <a:schemeClr val="tx2"/>
                </a:solidFill>
                <a:latin typeface="Times New Roman" panose="02020603050405020304" pitchFamily="18" charset="0"/>
              </a:rPr>
              <a:t>Ă</a:t>
            </a:r>
            <a:r>
              <a:rPr lang="en-US" altLang="en-US" sz="2400" b="1" dirty="0" smtClean="0">
                <a:solidFill>
                  <a:schemeClr val="tx2"/>
                </a:solidFill>
                <a:latin typeface="Times New Roman" panose="02020603050405020304" pitchFamily="18" charset="0"/>
              </a:rPr>
              <a:t>MOLUL </a:t>
            </a:r>
            <a:r>
              <a:rPr lang="en-US" altLang="en-US" sz="2400" b="1" dirty="0">
                <a:solidFill>
                  <a:schemeClr val="tx2"/>
                </a:solidFill>
                <a:latin typeface="Times New Roman" panose="02020603050405020304" pitchFamily="18" charset="0"/>
              </a:rPr>
              <a:t>REZULTAT </a:t>
            </a:r>
            <a:r>
              <a:rPr lang="ro-RO" altLang="en-US" sz="2400" b="1" dirty="0" smtClean="0">
                <a:solidFill>
                  <a:schemeClr val="tx2"/>
                </a:solidFill>
                <a:latin typeface="Times New Roman" panose="02020603050405020304" pitchFamily="18" charset="0"/>
              </a:rPr>
              <a:t>Î</a:t>
            </a:r>
            <a:r>
              <a:rPr lang="en-US" altLang="en-US" sz="2400" b="1" dirty="0" smtClean="0">
                <a:solidFill>
                  <a:schemeClr val="tx2"/>
                </a:solidFill>
                <a:latin typeface="Times New Roman" panose="02020603050405020304" pitchFamily="18" charset="0"/>
              </a:rPr>
              <a:t>N </a:t>
            </a:r>
            <a:r>
              <a:rPr lang="en-US" altLang="en-US" sz="2400" b="1" dirty="0">
                <a:solidFill>
                  <a:schemeClr val="tx2"/>
                </a:solidFill>
                <a:latin typeface="Times New Roman" panose="02020603050405020304" pitchFamily="18" charset="0"/>
              </a:rPr>
              <a:t>URMA EAU</a:t>
            </a:r>
            <a:endParaRPr lang="ro-RO" altLang="en-US" sz="2400" b="1" dirty="0">
              <a:solidFill>
                <a:schemeClr val="tx2"/>
              </a:solidFill>
              <a:latin typeface="Times New Roman" panose="02020603050405020304" pitchFamily="18" charset="0"/>
            </a:endParaRPr>
          </a:p>
        </p:txBody>
      </p:sp>
    </p:spTree>
    <p:extLst>
      <p:ext uri="{BB962C8B-B14F-4D97-AF65-F5344CB8AC3E}">
        <p14:creationId xmlns:p14="http://schemas.microsoft.com/office/powerpoint/2010/main" xmlns="" val="1358134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7" name="Group 2"/>
          <p:cNvGrpSpPr>
            <a:grpSpLocks/>
          </p:cNvGrpSpPr>
          <p:nvPr/>
        </p:nvGrpSpPr>
        <p:grpSpPr bwMode="auto">
          <a:xfrm>
            <a:off x="228600" y="2055813"/>
            <a:ext cx="8672513" cy="4567237"/>
            <a:chOff x="96" y="1200"/>
            <a:chExt cx="5463" cy="2697"/>
          </a:xfrm>
        </p:grpSpPr>
        <p:sp>
          <p:nvSpPr>
            <p:cNvPr id="12299" name="Text Box 3"/>
            <p:cNvSpPr txBox="1">
              <a:spLocks noChangeArrowheads="1"/>
            </p:cNvSpPr>
            <p:nvPr/>
          </p:nvSpPr>
          <p:spPr bwMode="auto">
            <a:xfrm>
              <a:off x="4992" y="3168"/>
              <a:ext cx="567" cy="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n-US" sz="1000"/>
                <a:t>Flue gas stack</a:t>
              </a:r>
            </a:p>
          </p:txBody>
        </p:sp>
        <p:sp>
          <p:nvSpPr>
            <p:cNvPr id="12300" name="Rectangle 4"/>
            <p:cNvSpPr>
              <a:spLocks noChangeArrowheads="1"/>
            </p:cNvSpPr>
            <p:nvPr/>
          </p:nvSpPr>
          <p:spPr bwMode="auto">
            <a:xfrm>
              <a:off x="2565" y="2364"/>
              <a:ext cx="439" cy="521"/>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301" name="Rectangle 5"/>
            <p:cNvSpPr>
              <a:spLocks noChangeArrowheads="1"/>
            </p:cNvSpPr>
            <p:nvPr/>
          </p:nvSpPr>
          <p:spPr bwMode="auto">
            <a:xfrm>
              <a:off x="2620" y="2248"/>
              <a:ext cx="110" cy="116"/>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302" name="Rectangle 6"/>
            <p:cNvSpPr>
              <a:spLocks noChangeArrowheads="1"/>
            </p:cNvSpPr>
            <p:nvPr/>
          </p:nvSpPr>
          <p:spPr bwMode="auto">
            <a:xfrm>
              <a:off x="2839" y="2248"/>
              <a:ext cx="110" cy="116"/>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303" name="AutoShape 7"/>
            <p:cNvSpPr>
              <a:spLocks noChangeArrowheads="1"/>
            </p:cNvSpPr>
            <p:nvPr/>
          </p:nvSpPr>
          <p:spPr bwMode="auto">
            <a:xfrm rot="-5386638">
              <a:off x="2221" y="2543"/>
              <a:ext cx="521" cy="164"/>
            </a:xfrm>
            <a:prstGeom prst="triangle">
              <a:avLst>
                <a:gd name="adj" fmla="val 71259"/>
              </a:avLst>
            </a:prstGeom>
            <a:solidFill>
              <a:srgbClr val="FF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304" name="AutoShape 8"/>
            <p:cNvSpPr>
              <a:spLocks noChangeArrowheads="1"/>
            </p:cNvSpPr>
            <p:nvPr/>
          </p:nvSpPr>
          <p:spPr bwMode="auto">
            <a:xfrm rot="5413363">
              <a:off x="2826" y="2541"/>
              <a:ext cx="520" cy="164"/>
            </a:xfrm>
            <a:prstGeom prst="triangle">
              <a:avLst>
                <a:gd name="adj" fmla="val 24343"/>
              </a:avLst>
            </a:prstGeom>
            <a:solidFill>
              <a:srgbClr val="FF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305" name="AutoShape 9"/>
            <p:cNvSpPr>
              <a:spLocks noChangeArrowheads="1"/>
            </p:cNvSpPr>
            <p:nvPr/>
          </p:nvSpPr>
          <p:spPr bwMode="auto">
            <a:xfrm rot="-10786638">
              <a:off x="2564" y="2885"/>
              <a:ext cx="219" cy="202"/>
            </a:xfrm>
            <a:prstGeom prst="triangle">
              <a:avLst>
                <a:gd name="adj" fmla="val 64644"/>
              </a:avLst>
            </a:prstGeom>
            <a:solidFill>
              <a:srgbClr val="FF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306" name="AutoShape 10"/>
            <p:cNvSpPr>
              <a:spLocks noChangeArrowheads="1"/>
            </p:cNvSpPr>
            <p:nvPr/>
          </p:nvSpPr>
          <p:spPr bwMode="auto">
            <a:xfrm rot="-10786638">
              <a:off x="2783" y="2885"/>
              <a:ext cx="220" cy="202"/>
            </a:xfrm>
            <a:prstGeom prst="triangle">
              <a:avLst>
                <a:gd name="adj" fmla="val 33426"/>
              </a:avLst>
            </a:prstGeom>
            <a:solidFill>
              <a:srgbClr val="FF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grpSp>
          <p:nvGrpSpPr>
            <p:cNvPr id="12307" name="Group 11"/>
            <p:cNvGrpSpPr>
              <a:grpSpLocks/>
            </p:cNvGrpSpPr>
            <p:nvPr/>
          </p:nvGrpSpPr>
          <p:grpSpPr bwMode="auto">
            <a:xfrm>
              <a:off x="960" y="2196"/>
              <a:ext cx="1104" cy="1205"/>
              <a:chOff x="1488" y="1776"/>
              <a:chExt cx="1104" cy="1104"/>
            </a:xfrm>
          </p:grpSpPr>
          <p:sp>
            <p:nvSpPr>
              <p:cNvPr id="12448" name="AutoShape 12" descr="Large confetti"/>
              <p:cNvSpPr>
                <a:spLocks noChangeArrowheads="1"/>
              </p:cNvSpPr>
              <p:nvPr/>
            </p:nvSpPr>
            <p:spPr bwMode="auto">
              <a:xfrm>
                <a:off x="1488" y="2640"/>
                <a:ext cx="336" cy="240"/>
              </a:xfrm>
              <a:prstGeom prst="flowChartManualOperation">
                <a:avLst/>
              </a:prstGeom>
              <a:pattFill prst="lgConfetti">
                <a:fgClr>
                  <a:schemeClr val="folHlink"/>
                </a:fgClr>
                <a:bgClr>
                  <a:srgbClr val="FFFF99"/>
                </a:bgClr>
              </a:patt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449" name="Line 13"/>
              <p:cNvSpPr>
                <a:spLocks noChangeShapeType="1"/>
              </p:cNvSpPr>
              <p:nvPr/>
            </p:nvSpPr>
            <p:spPr bwMode="auto">
              <a:xfrm flipV="1">
                <a:off x="1488" y="2160"/>
                <a:ext cx="0" cy="4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50" name="Line 14"/>
              <p:cNvSpPr>
                <a:spLocks noChangeShapeType="1"/>
              </p:cNvSpPr>
              <p:nvPr/>
            </p:nvSpPr>
            <p:spPr bwMode="auto">
              <a:xfrm flipV="1">
                <a:off x="1824" y="1872"/>
                <a:ext cx="0" cy="76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51" name="Line 15"/>
              <p:cNvSpPr>
                <a:spLocks noChangeShapeType="1"/>
              </p:cNvSpPr>
              <p:nvPr/>
            </p:nvSpPr>
            <p:spPr bwMode="auto">
              <a:xfrm>
                <a:off x="1488" y="2160"/>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52" name="Line 16"/>
              <p:cNvSpPr>
                <a:spLocks noChangeShapeType="1"/>
              </p:cNvSpPr>
              <p:nvPr/>
            </p:nvSpPr>
            <p:spPr bwMode="auto">
              <a:xfrm flipV="1">
                <a:off x="1728" y="1776"/>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53" name="Line 17"/>
              <p:cNvSpPr>
                <a:spLocks noChangeShapeType="1"/>
              </p:cNvSpPr>
              <p:nvPr/>
            </p:nvSpPr>
            <p:spPr bwMode="auto">
              <a:xfrm>
                <a:off x="1728" y="1776"/>
                <a:ext cx="86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54" name="Line 18"/>
              <p:cNvSpPr>
                <a:spLocks noChangeShapeType="1"/>
              </p:cNvSpPr>
              <p:nvPr/>
            </p:nvSpPr>
            <p:spPr bwMode="auto">
              <a:xfrm>
                <a:off x="2592" y="1776"/>
                <a:ext cx="0" cy="8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55" name="Line 19"/>
              <p:cNvSpPr>
                <a:spLocks noChangeShapeType="1"/>
              </p:cNvSpPr>
              <p:nvPr/>
            </p:nvSpPr>
            <p:spPr bwMode="auto">
              <a:xfrm>
                <a:off x="1824" y="1872"/>
                <a:ext cx="52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56" name="Line 20"/>
              <p:cNvSpPr>
                <a:spLocks noChangeShapeType="1"/>
              </p:cNvSpPr>
              <p:nvPr/>
            </p:nvSpPr>
            <p:spPr bwMode="auto">
              <a:xfrm>
                <a:off x="2352" y="1872"/>
                <a:ext cx="0" cy="76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57" name="Line 21"/>
              <p:cNvSpPr>
                <a:spLocks noChangeShapeType="1"/>
              </p:cNvSpPr>
              <p:nvPr/>
            </p:nvSpPr>
            <p:spPr bwMode="auto">
              <a:xfrm flipH="1">
                <a:off x="2496" y="2640"/>
                <a:ext cx="96"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58" name="Line 22"/>
              <p:cNvSpPr>
                <a:spLocks noChangeShapeType="1"/>
              </p:cNvSpPr>
              <p:nvPr/>
            </p:nvSpPr>
            <p:spPr bwMode="auto">
              <a:xfrm flipH="1" flipV="1">
                <a:off x="2352" y="2640"/>
                <a:ext cx="96"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59" name="Line 23"/>
              <p:cNvSpPr>
                <a:spLocks noChangeShapeType="1"/>
              </p:cNvSpPr>
              <p:nvPr/>
            </p:nvSpPr>
            <p:spPr bwMode="auto">
              <a:xfrm flipH="1">
                <a:off x="2400" y="2784"/>
                <a:ext cx="14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60" name="Rectangle 24"/>
              <p:cNvSpPr>
                <a:spLocks noChangeArrowheads="1"/>
              </p:cNvSpPr>
              <p:nvPr/>
            </p:nvSpPr>
            <p:spPr bwMode="auto">
              <a:xfrm>
                <a:off x="1488" y="2160"/>
                <a:ext cx="336" cy="480"/>
              </a:xfrm>
              <a:prstGeom prst="rect">
                <a:avLst/>
              </a:prstGeom>
              <a:solidFill>
                <a:srgbClr val="FF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461" name="Rectangle 25"/>
              <p:cNvSpPr>
                <a:spLocks noChangeArrowheads="1"/>
              </p:cNvSpPr>
              <p:nvPr/>
            </p:nvSpPr>
            <p:spPr bwMode="auto">
              <a:xfrm>
                <a:off x="1728" y="1776"/>
                <a:ext cx="96" cy="384"/>
              </a:xfrm>
              <a:prstGeom prst="rect">
                <a:avLst/>
              </a:prstGeom>
              <a:solidFill>
                <a:srgbClr val="FF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a:latin typeface="Times New Roman" panose="02020603050405020304" pitchFamily="18" charset="0"/>
                </a:endParaRPr>
              </a:p>
            </p:txBody>
          </p:sp>
          <p:sp>
            <p:nvSpPr>
              <p:cNvPr id="12462" name="Rectangle 26"/>
              <p:cNvSpPr>
                <a:spLocks noChangeArrowheads="1"/>
              </p:cNvSpPr>
              <p:nvPr/>
            </p:nvSpPr>
            <p:spPr bwMode="auto">
              <a:xfrm>
                <a:off x="1728" y="1776"/>
                <a:ext cx="864" cy="96"/>
              </a:xfrm>
              <a:prstGeom prst="rect">
                <a:avLst/>
              </a:prstGeom>
              <a:solidFill>
                <a:srgbClr val="FF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463" name="Rectangle 27"/>
              <p:cNvSpPr>
                <a:spLocks noChangeArrowheads="1"/>
              </p:cNvSpPr>
              <p:nvPr/>
            </p:nvSpPr>
            <p:spPr bwMode="auto">
              <a:xfrm>
                <a:off x="2352" y="1872"/>
                <a:ext cx="240" cy="768"/>
              </a:xfrm>
              <a:prstGeom prst="rect">
                <a:avLst/>
              </a:prstGeom>
              <a:solidFill>
                <a:srgbClr val="FF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464" name="AutoShape 28"/>
              <p:cNvSpPr>
                <a:spLocks noChangeArrowheads="1"/>
              </p:cNvSpPr>
              <p:nvPr/>
            </p:nvSpPr>
            <p:spPr bwMode="auto">
              <a:xfrm>
                <a:off x="2352" y="2640"/>
                <a:ext cx="240" cy="144"/>
              </a:xfrm>
              <a:custGeom>
                <a:avLst/>
                <a:gdLst>
                  <a:gd name="T0" fmla="*/ 216 w 21600"/>
                  <a:gd name="T1" fmla="*/ 72 h 21600"/>
                  <a:gd name="T2" fmla="*/ 120 w 21600"/>
                  <a:gd name="T3" fmla="*/ 144 h 21600"/>
                  <a:gd name="T4" fmla="*/ 24 w 21600"/>
                  <a:gd name="T5" fmla="*/ 72 h 21600"/>
                  <a:gd name="T6" fmla="*/ 120 w 21600"/>
                  <a:gd name="T7" fmla="*/ 0 h 21600"/>
                  <a:gd name="T8" fmla="*/ 0 60000 65536"/>
                  <a:gd name="T9" fmla="*/ 0 60000 65536"/>
                  <a:gd name="T10" fmla="*/ 0 60000 65536"/>
                  <a:gd name="T11" fmla="*/ 0 60000 65536"/>
                  <a:gd name="T12" fmla="*/ 3960 w 21600"/>
                  <a:gd name="T13" fmla="*/ 3900 h 21600"/>
                  <a:gd name="T14" fmla="*/ 17640 w 21600"/>
                  <a:gd name="T15" fmla="*/ 17700 h 21600"/>
                </a:gdLst>
                <a:ahLst/>
                <a:cxnLst>
                  <a:cxn ang="T8">
                    <a:pos x="T0" y="T1"/>
                  </a:cxn>
                  <a:cxn ang="T9">
                    <a:pos x="T2" y="T3"/>
                  </a:cxn>
                  <a:cxn ang="T10">
                    <a:pos x="T4" y="T5"/>
                  </a:cxn>
                  <a:cxn ang="T11">
                    <a:pos x="T6" y="T7"/>
                  </a:cxn>
                </a:cxnLst>
                <a:rect l="T12" t="T13" r="T14" b="T15"/>
                <a:pathLst>
                  <a:path w="21600" h="21600">
                    <a:moveTo>
                      <a:pt x="0" y="0"/>
                    </a:moveTo>
                    <a:lnTo>
                      <a:pt x="4320" y="21600"/>
                    </a:lnTo>
                    <a:lnTo>
                      <a:pt x="17280" y="21600"/>
                    </a:lnTo>
                    <a:lnTo>
                      <a:pt x="21600" y="0"/>
                    </a:lnTo>
                    <a:lnTo>
                      <a:pt x="0" y="0"/>
                    </a:lnTo>
                    <a:close/>
                  </a:path>
                </a:pathLst>
              </a:custGeom>
              <a:solidFill>
                <a:srgbClr val="FF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65" name="Line 29"/>
              <p:cNvSpPr>
                <a:spLocks noChangeShapeType="1"/>
              </p:cNvSpPr>
              <p:nvPr/>
            </p:nvSpPr>
            <p:spPr bwMode="auto">
              <a:xfrm flipV="1">
                <a:off x="1488" y="2160"/>
                <a:ext cx="0" cy="4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66" name="Line 30"/>
              <p:cNvSpPr>
                <a:spLocks noChangeShapeType="1"/>
              </p:cNvSpPr>
              <p:nvPr/>
            </p:nvSpPr>
            <p:spPr bwMode="auto">
              <a:xfrm>
                <a:off x="1488" y="2160"/>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67" name="Line 31"/>
              <p:cNvSpPr>
                <a:spLocks noChangeShapeType="1"/>
              </p:cNvSpPr>
              <p:nvPr/>
            </p:nvSpPr>
            <p:spPr bwMode="auto">
              <a:xfrm flipV="1">
                <a:off x="1728" y="1776"/>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68" name="Line 32"/>
              <p:cNvSpPr>
                <a:spLocks noChangeShapeType="1"/>
              </p:cNvSpPr>
              <p:nvPr/>
            </p:nvSpPr>
            <p:spPr bwMode="auto">
              <a:xfrm flipH="1">
                <a:off x="1728" y="1776"/>
                <a:ext cx="86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69" name="Line 33"/>
              <p:cNvSpPr>
                <a:spLocks noChangeShapeType="1"/>
              </p:cNvSpPr>
              <p:nvPr/>
            </p:nvSpPr>
            <p:spPr bwMode="auto">
              <a:xfrm>
                <a:off x="2352" y="1872"/>
                <a:ext cx="0" cy="76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70" name="Line 34"/>
              <p:cNvSpPr>
                <a:spLocks noChangeShapeType="1"/>
              </p:cNvSpPr>
              <p:nvPr/>
            </p:nvSpPr>
            <p:spPr bwMode="auto">
              <a:xfrm>
                <a:off x="2352" y="2640"/>
                <a:ext cx="48"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71" name="Line 35"/>
              <p:cNvSpPr>
                <a:spLocks noChangeShapeType="1"/>
              </p:cNvSpPr>
              <p:nvPr/>
            </p:nvSpPr>
            <p:spPr bwMode="auto">
              <a:xfrm flipH="1">
                <a:off x="2544" y="2640"/>
                <a:ext cx="48"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2308" name="Group 36"/>
            <p:cNvGrpSpPr>
              <a:grpSpLocks/>
            </p:cNvGrpSpPr>
            <p:nvPr/>
          </p:nvGrpSpPr>
          <p:grpSpPr bwMode="auto">
            <a:xfrm>
              <a:off x="5232" y="1724"/>
              <a:ext cx="240" cy="1415"/>
              <a:chOff x="4848" y="1344"/>
              <a:chExt cx="240" cy="1296"/>
            </a:xfrm>
          </p:grpSpPr>
          <p:sp>
            <p:nvSpPr>
              <p:cNvPr id="12446" name="AutoShape 37"/>
              <p:cNvSpPr>
                <a:spLocks noChangeArrowheads="1"/>
              </p:cNvSpPr>
              <p:nvPr/>
            </p:nvSpPr>
            <p:spPr bwMode="auto">
              <a:xfrm rot="10728688">
                <a:off x="4848" y="2400"/>
                <a:ext cx="240" cy="240"/>
              </a:xfrm>
              <a:custGeom>
                <a:avLst/>
                <a:gdLst>
                  <a:gd name="T0" fmla="*/ 216 w 21600"/>
                  <a:gd name="T1" fmla="*/ 120 h 21600"/>
                  <a:gd name="T2" fmla="*/ 120 w 21600"/>
                  <a:gd name="T3" fmla="*/ 240 h 21600"/>
                  <a:gd name="T4" fmla="*/ 24 w 21600"/>
                  <a:gd name="T5" fmla="*/ 120 h 21600"/>
                  <a:gd name="T6" fmla="*/ 120 w 21600"/>
                  <a:gd name="T7" fmla="*/ 0 h 21600"/>
                  <a:gd name="T8" fmla="*/ 0 60000 65536"/>
                  <a:gd name="T9" fmla="*/ 0 60000 65536"/>
                  <a:gd name="T10" fmla="*/ 0 60000 65536"/>
                  <a:gd name="T11" fmla="*/ 0 60000 65536"/>
                  <a:gd name="T12" fmla="*/ 3960 w 21600"/>
                  <a:gd name="T13" fmla="*/ 3960 h 21600"/>
                  <a:gd name="T14" fmla="*/ 17640 w 21600"/>
                  <a:gd name="T15" fmla="*/ 17640 h 21600"/>
                </a:gdLst>
                <a:ahLst/>
                <a:cxnLst>
                  <a:cxn ang="T8">
                    <a:pos x="T0" y="T1"/>
                  </a:cxn>
                  <a:cxn ang="T9">
                    <a:pos x="T2" y="T3"/>
                  </a:cxn>
                  <a:cxn ang="T10">
                    <a:pos x="T4" y="T5"/>
                  </a:cxn>
                  <a:cxn ang="T11">
                    <a:pos x="T6" y="T7"/>
                  </a:cxn>
                </a:cxnLst>
                <a:rect l="T12" t="T13" r="T14" b="T15"/>
                <a:pathLst>
                  <a:path w="21600" h="21600">
                    <a:moveTo>
                      <a:pt x="0" y="0"/>
                    </a:moveTo>
                    <a:lnTo>
                      <a:pt x="4320" y="21600"/>
                    </a:lnTo>
                    <a:lnTo>
                      <a:pt x="17280" y="21600"/>
                    </a:lnTo>
                    <a:lnTo>
                      <a:pt x="21600" y="0"/>
                    </a:lnTo>
                    <a:lnTo>
                      <a:pt x="0" y="0"/>
                    </a:lnTo>
                    <a:close/>
                  </a:path>
                </a:pathLst>
              </a:custGeom>
              <a:solidFill>
                <a:srgbClr val="99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47" name="AutoShape 38"/>
              <p:cNvSpPr>
                <a:spLocks noChangeArrowheads="1"/>
              </p:cNvSpPr>
              <p:nvPr/>
            </p:nvSpPr>
            <p:spPr bwMode="auto">
              <a:xfrm rot="10800000">
                <a:off x="4896" y="1344"/>
                <a:ext cx="144" cy="1056"/>
              </a:xfrm>
              <a:custGeom>
                <a:avLst/>
                <a:gdLst>
                  <a:gd name="T0" fmla="*/ 126 w 21600"/>
                  <a:gd name="T1" fmla="*/ 528 h 21600"/>
                  <a:gd name="T2" fmla="*/ 72 w 21600"/>
                  <a:gd name="T3" fmla="*/ 1056 h 21600"/>
                  <a:gd name="T4" fmla="*/ 18 w 21600"/>
                  <a:gd name="T5" fmla="*/ 528 h 21600"/>
                  <a:gd name="T6" fmla="*/ 7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99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2309" name="Group 39"/>
            <p:cNvGrpSpPr>
              <a:grpSpLocks/>
            </p:cNvGrpSpPr>
            <p:nvPr/>
          </p:nvGrpSpPr>
          <p:grpSpPr bwMode="auto">
            <a:xfrm>
              <a:off x="4848" y="2825"/>
              <a:ext cx="192" cy="209"/>
              <a:chOff x="4272" y="3120"/>
              <a:chExt cx="576" cy="576"/>
            </a:xfrm>
          </p:grpSpPr>
          <p:sp>
            <p:nvSpPr>
              <p:cNvPr id="12443" name="Oval 40"/>
              <p:cNvSpPr>
                <a:spLocks noChangeArrowheads="1"/>
              </p:cNvSpPr>
              <p:nvPr/>
            </p:nvSpPr>
            <p:spPr bwMode="auto">
              <a:xfrm>
                <a:off x="4272" y="3120"/>
                <a:ext cx="576" cy="57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444" name="Line 41"/>
              <p:cNvSpPr>
                <a:spLocks noChangeShapeType="1"/>
              </p:cNvSpPr>
              <p:nvPr/>
            </p:nvSpPr>
            <p:spPr bwMode="auto">
              <a:xfrm flipH="1" flipV="1">
                <a:off x="4416" y="3168"/>
                <a:ext cx="384" cy="9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45" name="Line 42"/>
              <p:cNvSpPr>
                <a:spLocks noChangeShapeType="1"/>
              </p:cNvSpPr>
              <p:nvPr/>
            </p:nvSpPr>
            <p:spPr bwMode="auto">
              <a:xfrm flipH="1">
                <a:off x="4416" y="3552"/>
                <a:ext cx="384" cy="9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2310" name="Line 43"/>
            <p:cNvSpPr>
              <a:spLocks noChangeShapeType="1"/>
            </p:cNvSpPr>
            <p:nvPr/>
          </p:nvSpPr>
          <p:spPr bwMode="auto">
            <a:xfrm>
              <a:off x="5040" y="2929"/>
              <a:ext cx="24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11" name="Line 44"/>
            <p:cNvSpPr>
              <a:spLocks noChangeShapeType="1"/>
            </p:cNvSpPr>
            <p:nvPr/>
          </p:nvSpPr>
          <p:spPr bwMode="auto">
            <a:xfrm>
              <a:off x="3168" y="2510"/>
              <a:ext cx="24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12" name="Line 45"/>
            <p:cNvSpPr>
              <a:spLocks noChangeShapeType="1"/>
            </p:cNvSpPr>
            <p:nvPr/>
          </p:nvSpPr>
          <p:spPr bwMode="auto">
            <a:xfrm flipV="1">
              <a:off x="3408" y="1881"/>
              <a:ext cx="0" cy="629"/>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13" name="Line 46"/>
            <p:cNvSpPr>
              <a:spLocks noChangeShapeType="1"/>
            </p:cNvSpPr>
            <p:nvPr/>
          </p:nvSpPr>
          <p:spPr bwMode="auto">
            <a:xfrm flipV="1">
              <a:off x="3648" y="1881"/>
              <a:ext cx="0" cy="786"/>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14" name="Line 47"/>
            <p:cNvSpPr>
              <a:spLocks noChangeShapeType="1"/>
            </p:cNvSpPr>
            <p:nvPr/>
          </p:nvSpPr>
          <p:spPr bwMode="auto">
            <a:xfrm flipH="1">
              <a:off x="3408" y="1881"/>
              <a:ext cx="24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2315" name="Group 48"/>
            <p:cNvGrpSpPr>
              <a:grpSpLocks/>
            </p:cNvGrpSpPr>
            <p:nvPr/>
          </p:nvGrpSpPr>
          <p:grpSpPr bwMode="auto">
            <a:xfrm>
              <a:off x="384" y="2667"/>
              <a:ext cx="192" cy="210"/>
              <a:chOff x="4272" y="3120"/>
              <a:chExt cx="576" cy="576"/>
            </a:xfrm>
          </p:grpSpPr>
          <p:sp>
            <p:nvSpPr>
              <p:cNvPr id="12440" name="Oval 49"/>
              <p:cNvSpPr>
                <a:spLocks noChangeArrowheads="1"/>
              </p:cNvSpPr>
              <p:nvPr/>
            </p:nvSpPr>
            <p:spPr bwMode="auto">
              <a:xfrm>
                <a:off x="4272" y="3120"/>
                <a:ext cx="576" cy="576"/>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441" name="Line 50"/>
              <p:cNvSpPr>
                <a:spLocks noChangeShapeType="1"/>
              </p:cNvSpPr>
              <p:nvPr/>
            </p:nvSpPr>
            <p:spPr bwMode="auto">
              <a:xfrm flipH="1" flipV="1">
                <a:off x="4416" y="3168"/>
                <a:ext cx="384" cy="9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42" name="Line 51"/>
              <p:cNvSpPr>
                <a:spLocks noChangeShapeType="1"/>
              </p:cNvSpPr>
              <p:nvPr/>
            </p:nvSpPr>
            <p:spPr bwMode="auto">
              <a:xfrm flipH="1">
                <a:off x="4416" y="3552"/>
                <a:ext cx="384" cy="9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2316" name="Line 52"/>
            <p:cNvSpPr>
              <a:spLocks noChangeShapeType="1"/>
            </p:cNvSpPr>
            <p:nvPr/>
          </p:nvSpPr>
          <p:spPr bwMode="auto">
            <a:xfrm>
              <a:off x="576" y="2772"/>
              <a:ext cx="67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17" name="Line 53"/>
            <p:cNvSpPr>
              <a:spLocks noChangeShapeType="1"/>
            </p:cNvSpPr>
            <p:nvPr/>
          </p:nvSpPr>
          <p:spPr bwMode="auto">
            <a:xfrm flipH="1">
              <a:off x="1056" y="2772"/>
              <a:ext cx="192" cy="10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18" name="Line 54"/>
            <p:cNvSpPr>
              <a:spLocks noChangeShapeType="1"/>
            </p:cNvSpPr>
            <p:nvPr/>
          </p:nvSpPr>
          <p:spPr bwMode="auto">
            <a:xfrm>
              <a:off x="1056" y="2877"/>
              <a:ext cx="192" cy="10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19" name="Line 55"/>
            <p:cNvSpPr>
              <a:spLocks noChangeShapeType="1"/>
            </p:cNvSpPr>
            <p:nvPr/>
          </p:nvSpPr>
          <p:spPr bwMode="auto">
            <a:xfrm flipH="1">
              <a:off x="768" y="2982"/>
              <a:ext cx="48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20" name="Line 56"/>
            <p:cNvSpPr>
              <a:spLocks noChangeShapeType="1"/>
            </p:cNvSpPr>
            <p:nvPr/>
          </p:nvSpPr>
          <p:spPr bwMode="auto">
            <a:xfrm>
              <a:off x="768" y="2982"/>
              <a:ext cx="0" cy="629"/>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21" name="Line 57"/>
            <p:cNvSpPr>
              <a:spLocks noChangeShapeType="1"/>
            </p:cNvSpPr>
            <p:nvPr/>
          </p:nvSpPr>
          <p:spPr bwMode="auto">
            <a:xfrm>
              <a:off x="768" y="3611"/>
              <a:ext cx="43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22" name="Line 58"/>
            <p:cNvSpPr>
              <a:spLocks noChangeShapeType="1"/>
            </p:cNvSpPr>
            <p:nvPr/>
          </p:nvSpPr>
          <p:spPr bwMode="auto">
            <a:xfrm flipV="1">
              <a:off x="1056" y="3401"/>
              <a:ext cx="0" cy="21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23" name="Line 59"/>
            <p:cNvSpPr>
              <a:spLocks noChangeShapeType="1"/>
            </p:cNvSpPr>
            <p:nvPr/>
          </p:nvSpPr>
          <p:spPr bwMode="auto">
            <a:xfrm flipV="1">
              <a:off x="1200" y="3401"/>
              <a:ext cx="0" cy="21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24" name="Line 60"/>
            <p:cNvSpPr>
              <a:spLocks noChangeShapeType="1"/>
            </p:cNvSpPr>
            <p:nvPr/>
          </p:nvSpPr>
          <p:spPr bwMode="auto">
            <a:xfrm>
              <a:off x="2064" y="3087"/>
              <a:ext cx="19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25" name="Line 61"/>
            <p:cNvSpPr>
              <a:spLocks noChangeShapeType="1"/>
            </p:cNvSpPr>
            <p:nvPr/>
          </p:nvSpPr>
          <p:spPr bwMode="auto">
            <a:xfrm flipV="1">
              <a:off x="2256" y="2510"/>
              <a:ext cx="0" cy="57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26" name="Line 62"/>
            <p:cNvSpPr>
              <a:spLocks noChangeShapeType="1"/>
            </p:cNvSpPr>
            <p:nvPr/>
          </p:nvSpPr>
          <p:spPr bwMode="auto">
            <a:xfrm>
              <a:off x="2256" y="2510"/>
              <a:ext cx="14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27" name="Line 63"/>
            <p:cNvSpPr>
              <a:spLocks noChangeShapeType="1"/>
            </p:cNvSpPr>
            <p:nvPr/>
          </p:nvSpPr>
          <p:spPr bwMode="auto">
            <a:xfrm>
              <a:off x="2112" y="1829"/>
              <a:ext cx="0" cy="629"/>
            </a:xfrm>
            <a:prstGeom prst="line">
              <a:avLst/>
            </a:prstGeom>
            <a:noFill/>
            <a:ln w="1905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28" name="Line 64"/>
            <p:cNvSpPr>
              <a:spLocks noChangeShapeType="1"/>
            </p:cNvSpPr>
            <p:nvPr/>
          </p:nvSpPr>
          <p:spPr bwMode="auto">
            <a:xfrm flipH="1">
              <a:off x="1872" y="2458"/>
              <a:ext cx="240" cy="0"/>
            </a:xfrm>
            <a:prstGeom prst="line">
              <a:avLst/>
            </a:prstGeom>
            <a:noFill/>
            <a:ln w="1905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29" name="Line 65"/>
            <p:cNvSpPr>
              <a:spLocks noChangeShapeType="1"/>
            </p:cNvSpPr>
            <p:nvPr/>
          </p:nvSpPr>
          <p:spPr bwMode="auto">
            <a:xfrm>
              <a:off x="1872" y="2458"/>
              <a:ext cx="144" cy="52"/>
            </a:xfrm>
            <a:prstGeom prst="line">
              <a:avLst/>
            </a:prstGeom>
            <a:noFill/>
            <a:ln w="1905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30" name="Line 66"/>
            <p:cNvSpPr>
              <a:spLocks noChangeShapeType="1"/>
            </p:cNvSpPr>
            <p:nvPr/>
          </p:nvSpPr>
          <p:spPr bwMode="auto">
            <a:xfrm flipH="1">
              <a:off x="1872" y="2510"/>
              <a:ext cx="144" cy="53"/>
            </a:xfrm>
            <a:prstGeom prst="line">
              <a:avLst/>
            </a:prstGeom>
            <a:noFill/>
            <a:ln w="1905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31" name="Line 67"/>
            <p:cNvSpPr>
              <a:spLocks noChangeShapeType="1"/>
            </p:cNvSpPr>
            <p:nvPr/>
          </p:nvSpPr>
          <p:spPr bwMode="auto">
            <a:xfrm>
              <a:off x="1872" y="2667"/>
              <a:ext cx="144" cy="53"/>
            </a:xfrm>
            <a:prstGeom prst="line">
              <a:avLst/>
            </a:prstGeom>
            <a:noFill/>
            <a:ln w="1905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32" name="Line 68"/>
            <p:cNvSpPr>
              <a:spLocks noChangeShapeType="1"/>
            </p:cNvSpPr>
            <p:nvPr/>
          </p:nvSpPr>
          <p:spPr bwMode="auto">
            <a:xfrm flipH="1">
              <a:off x="1872" y="2720"/>
              <a:ext cx="144" cy="52"/>
            </a:xfrm>
            <a:prstGeom prst="line">
              <a:avLst/>
            </a:prstGeom>
            <a:noFill/>
            <a:ln w="1905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33" name="Line 69"/>
            <p:cNvSpPr>
              <a:spLocks noChangeShapeType="1"/>
            </p:cNvSpPr>
            <p:nvPr/>
          </p:nvSpPr>
          <p:spPr bwMode="auto">
            <a:xfrm>
              <a:off x="1872" y="2772"/>
              <a:ext cx="288" cy="0"/>
            </a:xfrm>
            <a:prstGeom prst="line">
              <a:avLst/>
            </a:prstGeom>
            <a:noFill/>
            <a:ln w="1905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34" name="Line 70"/>
            <p:cNvSpPr>
              <a:spLocks noChangeShapeType="1"/>
            </p:cNvSpPr>
            <p:nvPr/>
          </p:nvSpPr>
          <p:spPr bwMode="auto">
            <a:xfrm>
              <a:off x="1872" y="2563"/>
              <a:ext cx="144" cy="52"/>
            </a:xfrm>
            <a:prstGeom prst="line">
              <a:avLst/>
            </a:prstGeom>
            <a:noFill/>
            <a:ln w="1905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35" name="Line 71"/>
            <p:cNvSpPr>
              <a:spLocks noChangeShapeType="1"/>
            </p:cNvSpPr>
            <p:nvPr/>
          </p:nvSpPr>
          <p:spPr bwMode="auto">
            <a:xfrm flipH="1">
              <a:off x="1872" y="2615"/>
              <a:ext cx="144" cy="52"/>
            </a:xfrm>
            <a:prstGeom prst="line">
              <a:avLst/>
            </a:prstGeom>
            <a:noFill/>
            <a:ln w="1905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36" name="Line 72"/>
            <p:cNvSpPr>
              <a:spLocks noChangeShapeType="1"/>
            </p:cNvSpPr>
            <p:nvPr/>
          </p:nvSpPr>
          <p:spPr bwMode="auto">
            <a:xfrm>
              <a:off x="2640" y="3087"/>
              <a:ext cx="0" cy="52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37" name="Line 73"/>
            <p:cNvSpPr>
              <a:spLocks noChangeShapeType="1"/>
            </p:cNvSpPr>
            <p:nvPr/>
          </p:nvSpPr>
          <p:spPr bwMode="auto">
            <a:xfrm>
              <a:off x="2928" y="3087"/>
              <a:ext cx="0" cy="52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38" name="Line 74"/>
            <p:cNvSpPr>
              <a:spLocks noChangeShapeType="1"/>
            </p:cNvSpPr>
            <p:nvPr/>
          </p:nvSpPr>
          <p:spPr bwMode="auto">
            <a:xfrm>
              <a:off x="2640" y="3611"/>
              <a:ext cx="57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39" name="Text Box 75"/>
            <p:cNvSpPr txBox="1">
              <a:spLocks noChangeArrowheads="1"/>
            </p:cNvSpPr>
            <p:nvPr/>
          </p:nvSpPr>
          <p:spPr bwMode="auto">
            <a:xfrm>
              <a:off x="96" y="2877"/>
              <a:ext cx="649" cy="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n-US" sz="1000"/>
                <a:t>Fluidising air fan</a:t>
              </a:r>
            </a:p>
          </p:txBody>
        </p:sp>
        <p:sp>
          <p:nvSpPr>
            <p:cNvPr id="12340" name="Text Box 76"/>
            <p:cNvSpPr txBox="1">
              <a:spLocks noChangeArrowheads="1"/>
            </p:cNvSpPr>
            <p:nvPr/>
          </p:nvSpPr>
          <p:spPr bwMode="auto">
            <a:xfrm>
              <a:off x="3696" y="2256"/>
              <a:ext cx="432" cy="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n-US" sz="1000" dirty="0"/>
                <a:t>Caustic scrubber</a:t>
              </a:r>
            </a:p>
          </p:txBody>
        </p:sp>
        <p:sp>
          <p:nvSpPr>
            <p:cNvPr id="12341" name="Text Box 77"/>
            <p:cNvSpPr txBox="1">
              <a:spLocks noChangeArrowheads="1"/>
            </p:cNvSpPr>
            <p:nvPr/>
          </p:nvSpPr>
          <p:spPr bwMode="auto">
            <a:xfrm>
              <a:off x="2832" y="3663"/>
              <a:ext cx="607" cy="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n-US" sz="1000"/>
                <a:t>Ash to disposal</a:t>
              </a:r>
            </a:p>
          </p:txBody>
        </p:sp>
        <p:sp>
          <p:nvSpPr>
            <p:cNvPr id="12342" name="Text Box 78"/>
            <p:cNvSpPr txBox="1">
              <a:spLocks noChangeArrowheads="1"/>
            </p:cNvSpPr>
            <p:nvPr/>
          </p:nvSpPr>
          <p:spPr bwMode="auto">
            <a:xfrm>
              <a:off x="2544" y="1872"/>
              <a:ext cx="672" cy="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n-US" sz="1000"/>
                <a:t>2 field</a:t>
              </a:r>
            </a:p>
            <a:p>
              <a:r>
                <a:rPr lang="en-GB" altLang="en-US" sz="1000"/>
                <a:t>Electrostatic precipitator</a:t>
              </a:r>
            </a:p>
          </p:txBody>
        </p:sp>
        <p:sp>
          <p:nvSpPr>
            <p:cNvPr id="12343" name="Text Box 79"/>
            <p:cNvSpPr txBox="1">
              <a:spLocks noChangeArrowheads="1"/>
            </p:cNvSpPr>
            <p:nvPr/>
          </p:nvSpPr>
          <p:spPr bwMode="auto">
            <a:xfrm>
              <a:off x="1392" y="1968"/>
              <a:ext cx="624" cy="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n-US" sz="1000"/>
                <a:t>Heat recovery section</a:t>
              </a:r>
            </a:p>
          </p:txBody>
        </p:sp>
        <p:sp>
          <p:nvSpPr>
            <p:cNvPr id="12344" name="Text Box 80"/>
            <p:cNvSpPr txBox="1">
              <a:spLocks noChangeArrowheads="1"/>
            </p:cNvSpPr>
            <p:nvPr/>
          </p:nvSpPr>
          <p:spPr bwMode="auto">
            <a:xfrm>
              <a:off x="4752" y="2563"/>
              <a:ext cx="432" cy="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n-US" sz="1000"/>
                <a:t>Induced draft fan</a:t>
              </a:r>
            </a:p>
          </p:txBody>
        </p:sp>
        <p:sp>
          <p:nvSpPr>
            <p:cNvPr id="12345" name="Text Box 81"/>
            <p:cNvSpPr txBox="1">
              <a:spLocks noChangeArrowheads="1"/>
            </p:cNvSpPr>
            <p:nvPr/>
          </p:nvSpPr>
          <p:spPr bwMode="auto">
            <a:xfrm>
              <a:off x="864" y="3663"/>
              <a:ext cx="672" cy="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n-US" sz="1000" dirty="0"/>
                <a:t>Fluidised bed incinerator</a:t>
              </a:r>
            </a:p>
          </p:txBody>
        </p:sp>
        <p:grpSp>
          <p:nvGrpSpPr>
            <p:cNvPr id="12346" name="Group 82"/>
            <p:cNvGrpSpPr>
              <a:grpSpLocks/>
            </p:cNvGrpSpPr>
            <p:nvPr/>
          </p:nvGrpSpPr>
          <p:grpSpPr bwMode="auto">
            <a:xfrm>
              <a:off x="2160" y="1410"/>
              <a:ext cx="336" cy="209"/>
              <a:chOff x="1968" y="1056"/>
              <a:chExt cx="336" cy="192"/>
            </a:xfrm>
          </p:grpSpPr>
          <p:sp>
            <p:nvSpPr>
              <p:cNvPr id="12436" name="AutoShape 83"/>
              <p:cNvSpPr>
                <a:spLocks noChangeArrowheads="1"/>
              </p:cNvSpPr>
              <p:nvPr/>
            </p:nvSpPr>
            <p:spPr bwMode="auto">
              <a:xfrm rot="-5400000">
                <a:off x="1944" y="1080"/>
                <a:ext cx="192" cy="144"/>
              </a:xfrm>
              <a:custGeom>
                <a:avLst/>
                <a:gdLst>
                  <a:gd name="T0" fmla="*/ 166 w 21600"/>
                  <a:gd name="T1" fmla="*/ 72 h 21600"/>
                  <a:gd name="T2" fmla="*/ 96 w 21600"/>
                  <a:gd name="T3" fmla="*/ 144 h 21600"/>
                  <a:gd name="T4" fmla="*/ 26 w 21600"/>
                  <a:gd name="T5" fmla="*/ 72 h 21600"/>
                  <a:gd name="T6" fmla="*/ 96 w 21600"/>
                  <a:gd name="T7" fmla="*/ 0 h 21600"/>
                  <a:gd name="T8" fmla="*/ 0 60000 65536"/>
                  <a:gd name="T9" fmla="*/ 0 60000 65536"/>
                  <a:gd name="T10" fmla="*/ 0 60000 65536"/>
                  <a:gd name="T11" fmla="*/ 0 60000 65536"/>
                  <a:gd name="T12" fmla="*/ 4725 w 21600"/>
                  <a:gd name="T13" fmla="*/ 4650 h 21600"/>
                  <a:gd name="T14" fmla="*/ 16875 w 21600"/>
                  <a:gd name="T15" fmla="*/ 16950 h 21600"/>
                </a:gdLst>
                <a:ahLst/>
                <a:cxnLst>
                  <a:cxn ang="T8">
                    <a:pos x="T0" y="T1"/>
                  </a:cxn>
                  <a:cxn ang="T9">
                    <a:pos x="T2" y="T3"/>
                  </a:cxn>
                  <a:cxn ang="T10">
                    <a:pos x="T4" y="T5"/>
                  </a:cxn>
                  <a:cxn ang="T11">
                    <a:pos x="T6" y="T7"/>
                  </a:cxn>
                </a:cxnLst>
                <a:rect l="T12" t="T13" r="T14" b="T15"/>
                <a:pathLst>
                  <a:path w="21600" h="21600">
                    <a:moveTo>
                      <a:pt x="0" y="0"/>
                    </a:moveTo>
                    <a:lnTo>
                      <a:pt x="5738" y="21600"/>
                    </a:lnTo>
                    <a:lnTo>
                      <a:pt x="15862" y="21600"/>
                    </a:lnTo>
                    <a:lnTo>
                      <a:pt x="21600" y="0"/>
                    </a:lnTo>
                    <a:lnTo>
                      <a:pt x="0" y="0"/>
                    </a:ln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37" name="Rectangle 84"/>
              <p:cNvSpPr>
                <a:spLocks noChangeArrowheads="1"/>
              </p:cNvSpPr>
              <p:nvPr/>
            </p:nvSpPr>
            <p:spPr bwMode="auto">
              <a:xfrm>
                <a:off x="2160" y="1104"/>
                <a:ext cx="144" cy="96"/>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438" name="Line 85"/>
              <p:cNvSpPr>
                <a:spLocks noChangeShapeType="1"/>
              </p:cNvSpPr>
              <p:nvPr/>
            </p:nvSpPr>
            <p:spPr bwMode="auto">
              <a:xfrm flipH="1">
                <a:off x="2112" y="1152"/>
                <a:ext cx="4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39" name="Freeform 86"/>
              <p:cNvSpPr>
                <a:spLocks/>
              </p:cNvSpPr>
              <p:nvPr/>
            </p:nvSpPr>
            <p:spPr bwMode="auto">
              <a:xfrm>
                <a:off x="2160" y="1104"/>
                <a:ext cx="144" cy="96"/>
              </a:xfrm>
              <a:custGeom>
                <a:avLst/>
                <a:gdLst>
                  <a:gd name="T0" fmla="*/ 0 w 855"/>
                  <a:gd name="T1" fmla="*/ 51 h 419"/>
                  <a:gd name="T2" fmla="*/ 9 w 855"/>
                  <a:gd name="T3" fmla="*/ 14 h 419"/>
                  <a:gd name="T4" fmla="*/ 19 w 855"/>
                  <a:gd name="T5" fmla="*/ 7 h 419"/>
                  <a:gd name="T6" fmla="*/ 24 w 855"/>
                  <a:gd name="T7" fmla="*/ 3 h 419"/>
                  <a:gd name="T8" fmla="*/ 29 w 855"/>
                  <a:gd name="T9" fmla="*/ 0 h 419"/>
                  <a:gd name="T10" fmla="*/ 46 w 855"/>
                  <a:gd name="T11" fmla="*/ 5 h 419"/>
                  <a:gd name="T12" fmla="*/ 59 w 855"/>
                  <a:gd name="T13" fmla="*/ 16 h 419"/>
                  <a:gd name="T14" fmla="*/ 62 w 855"/>
                  <a:gd name="T15" fmla="*/ 23 h 419"/>
                  <a:gd name="T16" fmla="*/ 63 w 855"/>
                  <a:gd name="T17" fmla="*/ 25 h 419"/>
                  <a:gd name="T18" fmla="*/ 66 w 855"/>
                  <a:gd name="T19" fmla="*/ 38 h 419"/>
                  <a:gd name="T20" fmla="*/ 70 w 855"/>
                  <a:gd name="T21" fmla="*/ 50 h 419"/>
                  <a:gd name="T22" fmla="*/ 73 w 855"/>
                  <a:gd name="T23" fmla="*/ 58 h 419"/>
                  <a:gd name="T24" fmla="*/ 77 w 855"/>
                  <a:gd name="T25" fmla="*/ 74 h 419"/>
                  <a:gd name="T26" fmla="*/ 80 w 855"/>
                  <a:gd name="T27" fmla="*/ 81 h 419"/>
                  <a:gd name="T28" fmla="*/ 88 w 855"/>
                  <a:gd name="T29" fmla="*/ 91 h 419"/>
                  <a:gd name="T30" fmla="*/ 97 w 855"/>
                  <a:gd name="T31" fmla="*/ 95 h 419"/>
                  <a:gd name="T32" fmla="*/ 128 w 855"/>
                  <a:gd name="T33" fmla="*/ 87 h 419"/>
                  <a:gd name="T34" fmla="*/ 132 w 855"/>
                  <a:gd name="T35" fmla="*/ 80 h 419"/>
                  <a:gd name="T36" fmla="*/ 136 w 855"/>
                  <a:gd name="T37" fmla="*/ 69 h 419"/>
                  <a:gd name="T38" fmla="*/ 138 w 855"/>
                  <a:gd name="T39" fmla="*/ 64 h 419"/>
                  <a:gd name="T40" fmla="*/ 141 w 855"/>
                  <a:gd name="T41" fmla="*/ 58 h 419"/>
                  <a:gd name="T42" fmla="*/ 143 w 855"/>
                  <a:gd name="T43" fmla="*/ 45 h 419"/>
                  <a:gd name="T44" fmla="*/ 143 w 855"/>
                  <a:gd name="T45" fmla="*/ 41 h 4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55" h="419">
                    <a:moveTo>
                      <a:pt x="0" y="222"/>
                    </a:moveTo>
                    <a:cubicBezTo>
                      <a:pt x="5" y="172"/>
                      <a:pt x="17" y="100"/>
                      <a:pt x="54" y="63"/>
                    </a:cubicBezTo>
                    <a:cubicBezTo>
                      <a:pt x="71" y="46"/>
                      <a:pt x="90" y="40"/>
                      <a:pt x="111" y="30"/>
                    </a:cubicBezTo>
                    <a:cubicBezTo>
                      <a:pt x="123" y="24"/>
                      <a:pt x="131" y="18"/>
                      <a:pt x="144" y="15"/>
                    </a:cubicBezTo>
                    <a:cubicBezTo>
                      <a:pt x="153" y="9"/>
                      <a:pt x="162" y="6"/>
                      <a:pt x="171" y="0"/>
                    </a:cubicBezTo>
                    <a:cubicBezTo>
                      <a:pt x="208" y="5"/>
                      <a:pt x="241" y="12"/>
                      <a:pt x="276" y="21"/>
                    </a:cubicBezTo>
                    <a:cubicBezTo>
                      <a:pt x="301" y="38"/>
                      <a:pt x="326" y="55"/>
                      <a:pt x="351" y="72"/>
                    </a:cubicBezTo>
                    <a:cubicBezTo>
                      <a:pt x="357" y="81"/>
                      <a:pt x="363" y="90"/>
                      <a:pt x="369" y="99"/>
                    </a:cubicBezTo>
                    <a:cubicBezTo>
                      <a:pt x="371" y="102"/>
                      <a:pt x="375" y="108"/>
                      <a:pt x="375" y="108"/>
                    </a:cubicBezTo>
                    <a:cubicBezTo>
                      <a:pt x="379" y="123"/>
                      <a:pt x="384" y="155"/>
                      <a:pt x="393" y="168"/>
                    </a:cubicBezTo>
                    <a:cubicBezTo>
                      <a:pt x="401" y="180"/>
                      <a:pt x="412" y="205"/>
                      <a:pt x="417" y="219"/>
                    </a:cubicBezTo>
                    <a:cubicBezTo>
                      <a:pt x="422" y="233"/>
                      <a:pt x="424" y="243"/>
                      <a:pt x="432" y="255"/>
                    </a:cubicBezTo>
                    <a:cubicBezTo>
                      <a:pt x="437" y="276"/>
                      <a:pt x="444" y="306"/>
                      <a:pt x="456" y="324"/>
                    </a:cubicBezTo>
                    <a:cubicBezTo>
                      <a:pt x="460" y="339"/>
                      <a:pt x="465" y="342"/>
                      <a:pt x="474" y="354"/>
                    </a:cubicBezTo>
                    <a:cubicBezTo>
                      <a:pt x="490" y="375"/>
                      <a:pt x="495" y="389"/>
                      <a:pt x="522" y="396"/>
                    </a:cubicBezTo>
                    <a:cubicBezTo>
                      <a:pt x="537" y="406"/>
                      <a:pt x="555" y="410"/>
                      <a:pt x="573" y="414"/>
                    </a:cubicBezTo>
                    <a:cubicBezTo>
                      <a:pt x="640" y="412"/>
                      <a:pt x="703" y="419"/>
                      <a:pt x="759" y="381"/>
                    </a:cubicBezTo>
                    <a:cubicBezTo>
                      <a:pt x="763" y="368"/>
                      <a:pt x="775" y="363"/>
                      <a:pt x="783" y="351"/>
                    </a:cubicBezTo>
                    <a:cubicBezTo>
                      <a:pt x="794" y="335"/>
                      <a:pt x="798" y="320"/>
                      <a:pt x="807" y="303"/>
                    </a:cubicBezTo>
                    <a:cubicBezTo>
                      <a:pt x="811" y="295"/>
                      <a:pt x="814" y="287"/>
                      <a:pt x="819" y="279"/>
                    </a:cubicBezTo>
                    <a:cubicBezTo>
                      <a:pt x="824" y="271"/>
                      <a:pt x="837" y="255"/>
                      <a:pt x="837" y="255"/>
                    </a:cubicBezTo>
                    <a:cubicBezTo>
                      <a:pt x="843" y="237"/>
                      <a:pt x="844" y="217"/>
                      <a:pt x="849" y="198"/>
                    </a:cubicBezTo>
                    <a:cubicBezTo>
                      <a:pt x="853" y="182"/>
                      <a:pt x="855" y="186"/>
                      <a:pt x="849" y="180"/>
                    </a:cubicBezTo>
                  </a:path>
                </a:pathLst>
              </a:custGeom>
              <a:solidFill>
                <a:srgbClr val="FF33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2347" name="Line 87"/>
            <p:cNvSpPr>
              <a:spLocks noChangeShapeType="1"/>
            </p:cNvSpPr>
            <p:nvPr/>
          </p:nvSpPr>
          <p:spPr bwMode="auto">
            <a:xfrm flipV="1">
              <a:off x="2160" y="1619"/>
              <a:ext cx="0" cy="1153"/>
            </a:xfrm>
            <a:prstGeom prst="line">
              <a:avLst/>
            </a:prstGeom>
            <a:noFill/>
            <a:ln w="19050">
              <a:solidFill>
                <a:srgbClr val="FF66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48" name="Line 88"/>
            <p:cNvSpPr>
              <a:spLocks noChangeShapeType="1"/>
            </p:cNvSpPr>
            <p:nvPr/>
          </p:nvSpPr>
          <p:spPr bwMode="auto">
            <a:xfrm flipV="1">
              <a:off x="2304" y="1200"/>
              <a:ext cx="0" cy="262"/>
            </a:xfrm>
            <a:prstGeom prst="line">
              <a:avLst/>
            </a:prstGeom>
            <a:noFill/>
            <a:ln w="1905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49" name="Text Box 89"/>
            <p:cNvSpPr txBox="1">
              <a:spLocks noChangeArrowheads="1"/>
            </p:cNvSpPr>
            <p:nvPr/>
          </p:nvSpPr>
          <p:spPr bwMode="auto">
            <a:xfrm>
              <a:off x="1776" y="1200"/>
              <a:ext cx="480" cy="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n-US" sz="1000" dirty="0"/>
                <a:t>Turbo generator</a:t>
              </a:r>
            </a:p>
          </p:txBody>
        </p:sp>
        <p:grpSp>
          <p:nvGrpSpPr>
            <p:cNvPr id="12350" name="Group 90"/>
            <p:cNvGrpSpPr>
              <a:grpSpLocks/>
            </p:cNvGrpSpPr>
            <p:nvPr/>
          </p:nvGrpSpPr>
          <p:grpSpPr bwMode="auto">
            <a:xfrm>
              <a:off x="3552" y="2510"/>
              <a:ext cx="624" cy="734"/>
              <a:chOff x="3744" y="1920"/>
              <a:chExt cx="528" cy="672"/>
            </a:xfrm>
          </p:grpSpPr>
          <p:sp>
            <p:nvSpPr>
              <p:cNvPr id="12399" name="Rectangle 91"/>
              <p:cNvSpPr>
                <a:spLocks noChangeArrowheads="1"/>
              </p:cNvSpPr>
              <p:nvPr/>
            </p:nvSpPr>
            <p:spPr bwMode="auto">
              <a:xfrm>
                <a:off x="4080" y="1920"/>
                <a:ext cx="192" cy="672"/>
              </a:xfrm>
              <a:prstGeom prst="rect">
                <a:avLst/>
              </a:prstGeom>
              <a:solidFill>
                <a:srgbClr val="99CCFF"/>
              </a:solidFill>
              <a:ln>
                <a:noFill/>
              </a:ln>
              <a:extLst>
                <a:ext uri="{91240B29-F687-4F45-9708-019B960494DF}">
                  <a14:hiddenLine xmlns:a14="http://schemas.microsoft.com/office/drawing/2010/main" xmlns="" w="11113">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400" name="AutoShape 92"/>
              <p:cNvSpPr>
                <a:spLocks noChangeArrowheads="1"/>
              </p:cNvSpPr>
              <p:nvPr/>
            </p:nvSpPr>
            <p:spPr bwMode="auto">
              <a:xfrm rot="-10757208">
                <a:off x="3745" y="2389"/>
                <a:ext cx="143" cy="41"/>
              </a:xfrm>
              <a:custGeom>
                <a:avLst/>
                <a:gdLst>
                  <a:gd name="T0" fmla="*/ 129 w 21600"/>
                  <a:gd name="T1" fmla="*/ 21 h 21600"/>
                  <a:gd name="T2" fmla="*/ 72 w 21600"/>
                  <a:gd name="T3" fmla="*/ 41 h 21600"/>
                  <a:gd name="T4" fmla="*/ 14 w 21600"/>
                  <a:gd name="T5" fmla="*/ 21 h 21600"/>
                  <a:gd name="T6" fmla="*/ 72 w 21600"/>
                  <a:gd name="T7" fmla="*/ 0 h 21600"/>
                  <a:gd name="T8" fmla="*/ 0 60000 65536"/>
                  <a:gd name="T9" fmla="*/ 0 60000 65536"/>
                  <a:gd name="T10" fmla="*/ 0 60000 65536"/>
                  <a:gd name="T11" fmla="*/ 0 60000 65536"/>
                  <a:gd name="T12" fmla="*/ 3927 w 21600"/>
                  <a:gd name="T13" fmla="*/ 4215 h 21600"/>
                  <a:gd name="T14" fmla="*/ 17673 w 21600"/>
                  <a:gd name="T15" fmla="*/ 17385 h 21600"/>
                </a:gdLst>
                <a:ahLst/>
                <a:cxnLst>
                  <a:cxn ang="T8">
                    <a:pos x="T0" y="T1"/>
                  </a:cxn>
                  <a:cxn ang="T9">
                    <a:pos x="T2" y="T3"/>
                  </a:cxn>
                  <a:cxn ang="T10">
                    <a:pos x="T4" y="T5"/>
                  </a:cxn>
                  <a:cxn ang="T11">
                    <a:pos x="T6" y="T7"/>
                  </a:cxn>
                </a:cxnLst>
                <a:rect l="T12" t="T13" r="T14" b="T15"/>
                <a:pathLst>
                  <a:path w="21600" h="21600">
                    <a:moveTo>
                      <a:pt x="0" y="0"/>
                    </a:moveTo>
                    <a:lnTo>
                      <a:pt x="4320" y="21600"/>
                    </a:lnTo>
                    <a:lnTo>
                      <a:pt x="17280" y="21600"/>
                    </a:lnTo>
                    <a:lnTo>
                      <a:pt x="21600" y="0"/>
                    </a:lnTo>
                    <a:lnTo>
                      <a:pt x="0" y="0"/>
                    </a:lnTo>
                    <a:close/>
                  </a:path>
                </a:pathLst>
              </a:cu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01" name="Rectangle 93"/>
              <p:cNvSpPr>
                <a:spLocks noChangeArrowheads="1"/>
              </p:cNvSpPr>
              <p:nvPr/>
            </p:nvSpPr>
            <p:spPr bwMode="auto">
              <a:xfrm>
                <a:off x="3744" y="2430"/>
                <a:ext cx="143" cy="162"/>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402" name="Rectangle 94"/>
              <p:cNvSpPr>
                <a:spLocks noChangeArrowheads="1"/>
              </p:cNvSpPr>
              <p:nvPr/>
            </p:nvSpPr>
            <p:spPr bwMode="auto">
              <a:xfrm>
                <a:off x="3773" y="2145"/>
                <a:ext cx="86" cy="244"/>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403" name="AutoShape 95"/>
              <p:cNvSpPr>
                <a:spLocks noChangeArrowheads="1"/>
              </p:cNvSpPr>
              <p:nvPr/>
            </p:nvSpPr>
            <p:spPr bwMode="auto">
              <a:xfrm rot="-10757208">
                <a:off x="3744" y="2105"/>
                <a:ext cx="143" cy="40"/>
              </a:xfrm>
              <a:custGeom>
                <a:avLst/>
                <a:gdLst>
                  <a:gd name="T0" fmla="*/ 129 w 21600"/>
                  <a:gd name="T1" fmla="*/ 20 h 21600"/>
                  <a:gd name="T2" fmla="*/ 72 w 21600"/>
                  <a:gd name="T3" fmla="*/ 40 h 21600"/>
                  <a:gd name="T4" fmla="*/ 14 w 21600"/>
                  <a:gd name="T5" fmla="*/ 20 h 21600"/>
                  <a:gd name="T6" fmla="*/ 72 w 21600"/>
                  <a:gd name="T7" fmla="*/ 0 h 21600"/>
                  <a:gd name="T8" fmla="*/ 0 60000 65536"/>
                  <a:gd name="T9" fmla="*/ 0 60000 65536"/>
                  <a:gd name="T10" fmla="*/ 0 60000 65536"/>
                  <a:gd name="T11" fmla="*/ 0 60000 65536"/>
                  <a:gd name="T12" fmla="*/ 3927 w 21600"/>
                  <a:gd name="T13" fmla="*/ 3780 h 21600"/>
                  <a:gd name="T14" fmla="*/ 17673 w 21600"/>
                  <a:gd name="T15" fmla="*/ 17820 h 21600"/>
                </a:gdLst>
                <a:ahLst/>
                <a:cxnLst>
                  <a:cxn ang="T8">
                    <a:pos x="T0" y="T1"/>
                  </a:cxn>
                  <a:cxn ang="T9">
                    <a:pos x="T2" y="T3"/>
                  </a:cxn>
                  <a:cxn ang="T10">
                    <a:pos x="T4" y="T5"/>
                  </a:cxn>
                  <a:cxn ang="T11">
                    <a:pos x="T6" y="T7"/>
                  </a:cxn>
                </a:cxnLst>
                <a:rect l="T12" t="T13" r="T14" b="T15"/>
                <a:pathLst>
                  <a:path w="21600" h="21600">
                    <a:moveTo>
                      <a:pt x="0" y="0"/>
                    </a:moveTo>
                    <a:lnTo>
                      <a:pt x="4320" y="21600"/>
                    </a:lnTo>
                    <a:lnTo>
                      <a:pt x="17280" y="21600"/>
                    </a:lnTo>
                    <a:lnTo>
                      <a:pt x="21600" y="0"/>
                    </a:lnTo>
                    <a:lnTo>
                      <a:pt x="0" y="0"/>
                    </a:lnTo>
                    <a:close/>
                  </a:path>
                </a:pathLst>
              </a:cu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04" name="Rectangle 96"/>
              <p:cNvSpPr>
                <a:spLocks noChangeArrowheads="1"/>
              </p:cNvSpPr>
              <p:nvPr/>
            </p:nvSpPr>
            <p:spPr bwMode="auto">
              <a:xfrm>
                <a:off x="3773" y="2064"/>
                <a:ext cx="86" cy="41"/>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405" name="Line 97"/>
              <p:cNvSpPr>
                <a:spLocks noChangeShapeType="1"/>
              </p:cNvSpPr>
              <p:nvPr/>
            </p:nvSpPr>
            <p:spPr bwMode="auto">
              <a:xfrm>
                <a:off x="3773" y="2145"/>
                <a:ext cx="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06" name="Rectangle 98"/>
              <p:cNvSpPr>
                <a:spLocks noChangeArrowheads="1"/>
              </p:cNvSpPr>
              <p:nvPr/>
            </p:nvSpPr>
            <p:spPr bwMode="auto">
              <a:xfrm>
                <a:off x="3859" y="2145"/>
                <a:ext cx="28" cy="41"/>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407" name="Rectangle 99"/>
              <p:cNvSpPr>
                <a:spLocks noChangeArrowheads="1"/>
              </p:cNvSpPr>
              <p:nvPr/>
            </p:nvSpPr>
            <p:spPr bwMode="auto">
              <a:xfrm>
                <a:off x="3744" y="2145"/>
                <a:ext cx="29" cy="41"/>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408" name="Line 100"/>
              <p:cNvSpPr>
                <a:spLocks noChangeShapeType="1"/>
              </p:cNvSpPr>
              <p:nvPr/>
            </p:nvSpPr>
            <p:spPr bwMode="auto">
              <a:xfrm flipH="1">
                <a:off x="3744" y="2592"/>
                <a:ext cx="14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09" name="Line 101"/>
              <p:cNvSpPr>
                <a:spLocks noChangeShapeType="1"/>
              </p:cNvSpPr>
              <p:nvPr/>
            </p:nvSpPr>
            <p:spPr bwMode="auto">
              <a:xfrm flipV="1">
                <a:off x="3744" y="2430"/>
                <a:ext cx="0" cy="1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10" name="Line 102"/>
              <p:cNvSpPr>
                <a:spLocks noChangeShapeType="1"/>
              </p:cNvSpPr>
              <p:nvPr/>
            </p:nvSpPr>
            <p:spPr bwMode="auto">
              <a:xfrm flipV="1">
                <a:off x="3744" y="2389"/>
                <a:ext cx="29" cy="4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11" name="Line 103"/>
              <p:cNvSpPr>
                <a:spLocks noChangeShapeType="1"/>
              </p:cNvSpPr>
              <p:nvPr/>
            </p:nvSpPr>
            <p:spPr bwMode="auto">
              <a:xfrm flipH="1" flipV="1">
                <a:off x="3859" y="2389"/>
                <a:ext cx="28" cy="4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12" name="Line 104"/>
              <p:cNvSpPr>
                <a:spLocks noChangeShapeType="1"/>
              </p:cNvSpPr>
              <p:nvPr/>
            </p:nvSpPr>
            <p:spPr bwMode="auto">
              <a:xfrm flipV="1">
                <a:off x="3859" y="2186"/>
                <a:ext cx="0" cy="20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13" name="Line 105"/>
              <p:cNvSpPr>
                <a:spLocks noChangeShapeType="1"/>
              </p:cNvSpPr>
              <p:nvPr/>
            </p:nvSpPr>
            <p:spPr bwMode="auto">
              <a:xfrm flipV="1">
                <a:off x="3773" y="2186"/>
                <a:ext cx="0" cy="20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14" name="Line 106"/>
              <p:cNvSpPr>
                <a:spLocks noChangeShapeType="1"/>
              </p:cNvSpPr>
              <p:nvPr/>
            </p:nvSpPr>
            <p:spPr bwMode="auto">
              <a:xfrm flipH="1">
                <a:off x="3744" y="2186"/>
                <a:ext cx="2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15" name="Line 107"/>
              <p:cNvSpPr>
                <a:spLocks noChangeShapeType="1"/>
              </p:cNvSpPr>
              <p:nvPr/>
            </p:nvSpPr>
            <p:spPr bwMode="auto">
              <a:xfrm flipV="1">
                <a:off x="3744" y="2145"/>
                <a:ext cx="0" cy="4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16" name="Line 108"/>
              <p:cNvSpPr>
                <a:spLocks noChangeShapeType="1"/>
              </p:cNvSpPr>
              <p:nvPr/>
            </p:nvSpPr>
            <p:spPr bwMode="auto">
              <a:xfrm flipV="1">
                <a:off x="3744" y="2105"/>
                <a:ext cx="29" cy="4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17" name="Line 109"/>
              <p:cNvSpPr>
                <a:spLocks noChangeShapeType="1"/>
              </p:cNvSpPr>
              <p:nvPr/>
            </p:nvSpPr>
            <p:spPr bwMode="auto">
              <a:xfrm flipV="1">
                <a:off x="3773" y="2064"/>
                <a:ext cx="0" cy="4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18" name="Line 110"/>
              <p:cNvSpPr>
                <a:spLocks noChangeShapeType="1"/>
              </p:cNvSpPr>
              <p:nvPr/>
            </p:nvSpPr>
            <p:spPr bwMode="auto">
              <a:xfrm>
                <a:off x="3773" y="2064"/>
                <a:ext cx="8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19" name="Line 111"/>
              <p:cNvSpPr>
                <a:spLocks noChangeShapeType="1"/>
              </p:cNvSpPr>
              <p:nvPr/>
            </p:nvSpPr>
            <p:spPr bwMode="auto">
              <a:xfrm>
                <a:off x="3859" y="2064"/>
                <a:ext cx="0" cy="4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20" name="Line 112"/>
              <p:cNvSpPr>
                <a:spLocks noChangeShapeType="1"/>
              </p:cNvSpPr>
              <p:nvPr/>
            </p:nvSpPr>
            <p:spPr bwMode="auto">
              <a:xfrm>
                <a:off x="3859" y="2105"/>
                <a:ext cx="28" cy="4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21" name="Line 113"/>
              <p:cNvSpPr>
                <a:spLocks noChangeShapeType="1"/>
              </p:cNvSpPr>
              <p:nvPr/>
            </p:nvSpPr>
            <p:spPr bwMode="auto">
              <a:xfrm>
                <a:off x="3887" y="2145"/>
                <a:ext cx="0" cy="4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22" name="Line 114"/>
              <p:cNvSpPr>
                <a:spLocks noChangeShapeType="1"/>
              </p:cNvSpPr>
              <p:nvPr/>
            </p:nvSpPr>
            <p:spPr bwMode="auto">
              <a:xfrm flipH="1">
                <a:off x="3859" y="2186"/>
                <a:ext cx="2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23" name="Rectangle 115"/>
              <p:cNvSpPr>
                <a:spLocks noChangeArrowheads="1"/>
              </p:cNvSpPr>
              <p:nvPr/>
            </p:nvSpPr>
            <p:spPr bwMode="auto">
              <a:xfrm>
                <a:off x="3888" y="2496"/>
                <a:ext cx="192" cy="48"/>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424" name="Rectangle 116" descr="Wide upward diagonal"/>
              <p:cNvSpPr>
                <a:spLocks noChangeArrowheads="1"/>
              </p:cNvSpPr>
              <p:nvPr/>
            </p:nvSpPr>
            <p:spPr bwMode="auto">
              <a:xfrm>
                <a:off x="4080" y="2064"/>
                <a:ext cx="192" cy="288"/>
              </a:xfrm>
              <a:prstGeom prst="rect">
                <a:avLst/>
              </a:prstGeom>
              <a:pattFill prst="wdUpDiag">
                <a:fgClr>
                  <a:srgbClr val="99CCFF"/>
                </a:fgClr>
                <a:bgClr>
                  <a:srgbClr val="FFFFFF"/>
                </a:bgClr>
              </a:patt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425" name="Line 117"/>
              <p:cNvSpPr>
                <a:spLocks noChangeShapeType="1"/>
              </p:cNvSpPr>
              <p:nvPr/>
            </p:nvSpPr>
            <p:spPr bwMode="auto">
              <a:xfrm>
                <a:off x="4272" y="1920"/>
                <a:ext cx="0" cy="67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26" name="Line 118"/>
              <p:cNvSpPr>
                <a:spLocks noChangeShapeType="1"/>
              </p:cNvSpPr>
              <p:nvPr/>
            </p:nvSpPr>
            <p:spPr bwMode="auto">
              <a:xfrm flipH="1">
                <a:off x="4080" y="2592"/>
                <a:ext cx="19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27" name="Line 119"/>
              <p:cNvSpPr>
                <a:spLocks noChangeShapeType="1"/>
              </p:cNvSpPr>
              <p:nvPr/>
            </p:nvSpPr>
            <p:spPr bwMode="auto">
              <a:xfrm flipH="1">
                <a:off x="4080" y="1920"/>
                <a:ext cx="19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28" name="Line 120"/>
              <p:cNvSpPr>
                <a:spLocks noChangeShapeType="1"/>
              </p:cNvSpPr>
              <p:nvPr/>
            </p:nvSpPr>
            <p:spPr bwMode="auto">
              <a:xfrm>
                <a:off x="4080" y="1920"/>
                <a:ext cx="0" cy="57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29" name="Line 121"/>
              <p:cNvSpPr>
                <a:spLocks noChangeShapeType="1"/>
              </p:cNvSpPr>
              <p:nvPr/>
            </p:nvSpPr>
            <p:spPr bwMode="auto">
              <a:xfrm>
                <a:off x="4080" y="2544"/>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30" name="Line 122"/>
              <p:cNvSpPr>
                <a:spLocks noChangeShapeType="1"/>
              </p:cNvSpPr>
              <p:nvPr/>
            </p:nvSpPr>
            <p:spPr bwMode="auto">
              <a:xfrm flipH="1">
                <a:off x="3888" y="2496"/>
                <a:ext cx="19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31" name="Line 123"/>
              <p:cNvSpPr>
                <a:spLocks noChangeShapeType="1"/>
              </p:cNvSpPr>
              <p:nvPr/>
            </p:nvSpPr>
            <p:spPr bwMode="auto">
              <a:xfrm flipH="1">
                <a:off x="3888" y="2544"/>
                <a:ext cx="19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32" name="Line 124"/>
              <p:cNvSpPr>
                <a:spLocks noChangeShapeType="1"/>
              </p:cNvSpPr>
              <p:nvPr/>
            </p:nvSpPr>
            <p:spPr bwMode="auto">
              <a:xfrm>
                <a:off x="3888" y="2544"/>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33" name="Line 125"/>
              <p:cNvSpPr>
                <a:spLocks noChangeShapeType="1"/>
              </p:cNvSpPr>
              <p:nvPr/>
            </p:nvSpPr>
            <p:spPr bwMode="auto">
              <a:xfrm>
                <a:off x="3888" y="2448"/>
                <a:ext cx="0"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34" name="Line 126"/>
              <p:cNvSpPr>
                <a:spLocks noChangeShapeType="1"/>
              </p:cNvSpPr>
              <p:nvPr/>
            </p:nvSpPr>
            <p:spPr bwMode="auto">
              <a:xfrm flipH="1">
                <a:off x="4080" y="2352"/>
                <a:ext cx="19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35" name="Line 127"/>
              <p:cNvSpPr>
                <a:spLocks noChangeShapeType="1"/>
              </p:cNvSpPr>
              <p:nvPr/>
            </p:nvSpPr>
            <p:spPr bwMode="auto">
              <a:xfrm flipH="1">
                <a:off x="4080" y="2064"/>
                <a:ext cx="19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2351" name="Group 128"/>
            <p:cNvGrpSpPr>
              <a:grpSpLocks/>
            </p:cNvGrpSpPr>
            <p:nvPr/>
          </p:nvGrpSpPr>
          <p:grpSpPr bwMode="auto">
            <a:xfrm>
              <a:off x="4464" y="2667"/>
              <a:ext cx="192" cy="577"/>
              <a:chOff x="4464" y="2064"/>
              <a:chExt cx="192" cy="528"/>
            </a:xfrm>
          </p:grpSpPr>
          <p:sp>
            <p:nvSpPr>
              <p:cNvPr id="12397" name="AutoShape 129"/>
              <p:cNvSpPr>
                <a:spLocks noChangeArrowheads="1"/>
              </p:cNvSpPr>
              <p:nvPr/>
            </p:nvSpPr>
            <p:spPr bwMode="auto">
              <a:xfrm rot="5400000">
                <a:off x="4296" y="2232"/>
                <a:ext cx="528" cy="192"/>
              </a:xfrm>
              <a:prstGeom prst="roundRect">
                <a:avLst>
                  <a:gd name="adj" fmla="val 16667"/>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398" name="Rectangle 130" descr="Sphere"/>
              <p:cNvSpPr>
                <a:spLocks noChangeArrowheads="1"/>
              </p:cNvSpPr>
              <p:nvPr/>
            </p:nvSpPr>
            <p:spPr bwMode="auto">
              <a:xfrm>
                <a:off x="4512" y="2064"/>
                <a:ext cx="96" cy="528"/>
              </a:xfrm>
              <a:prstGeom prst="rect">
                <a:avLst/>
              </a:prstGeom>
              <a:pattFill prst="sphere">
                <a:fgClr>
                  <a:srgbClr val="99CCFF"/>
                </a:fgClr>
                <a:bgClr>
                  <a:srgbClr val="FFFFFF"/>
                </a:bgClr>
              </a:patt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grpSp>
        <p:sp>
          <p:nvSpPr>
            <p:cNvPr id="12352" name="Line 131"/>
            <p:cNvSpPr>
              <a:spLocks noChangeShapeType="1"/>
            </p:cNvSpPr>
            <p:nvPr/>
          </p:nvSpPr>
          <p:spPr bwMode="auto">
            <a:xfrm flipV="1">
              <a:off x="4080" y="2196"/>
              <a:ext cx="0" cy="31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53" name="Line 132"/>
            <p:cNvSpPr>
              <a:spLocks noChangeShapeType="1"/>
            </p:cNvSpPr>
            <p:nvPr/>
          </p:nvSpPr>
          <p:spPr bwMode="auto">
            <a:xfrm flipV="1">
              <a:off x="4368" y="2196"/>
              <a:ext cx="0" cy="733"/>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54" name="Line 133"/>
            <p:cNvSpPr>
              <a:spLocks noChangeShapeType="1"/>
            </p:cNvSpPr>
            <p:nvPr/>
          </p:nvSpPr>
          <p:spPr bwMode="auto">
            <a:xfrm flipH="1">
              <a:off x="4080" y="2196"/>
              <a:ext cx="4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55" name="Line 134"/>
            <p:cNvSpPr>
              <a:spLocks noChangeShapeType="1"/>
            </p:cNvSpPr>
            <p:nvPr/>
          </p:nvSpPr>
          <p:spPr bwMode="auto">
            <a:xfrm flipH="1">
              <a:off x="4320" y="2196"/>
              <a:ext cx="4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56" name="Line 135"/>
            <p:cNvSpPr>
              <a:spLocks noChangeShapeType="1"/>
            </p:cNvSpPr>
            <p:nvPr/>
          </p:nvSpPr>
          <p:spPr bwMode="auto">
            <a:xfrm>
              <a:off x="4368" y="2929"/>
              <a:ext cx="9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57" name="Text Box 136"/>
            <p:cNvSpPr txBox="1">
              <a:spLocks noChangeArrowheads="1"/>
            </p:cNvSpPr>
            <p:nvPr/>
          </p:nvSpPr>
          <p:spPr bwMode="auto">
            <a:xfrm>
              <a:off x="3408" y="3264"/>
              <a:ext cx="432" cy="2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n-US" sz="1000" dirty="0"/>
                <a:t>Quench scrubber</a:t>
              </a:r>
            </a:p>
          </p:txBody>
        </p:sp>
        <p:sp>
          <p:nvSpPr>
            <p:cNvPr id="12358" name="Line 137"/>
            <p:cNvSpPr>
              <a:spLocks noChangeShapeType="1"/>
            </p:cNvSpPr>
            <p:nvPr/>
          </p:nvSpPr>
          <p:spPr bwMode="auto">
            <a:xfrm>
              <a:off x="4656" y="2929"/>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2359" name="Group 138"/>
            <p:cNvGrpSpPr>
              <a:grpSpLocks/>
            </p:cNvGrpSpPr>
            <p:nvPr/>
          </p:nvGrpSpPr>
          <p:grpSpPr bwMode="auto">
            <a:xfrm>
              <a:off x="4128" y="2038"/>
              <a:ext cx="192" cy="262"/>
              <a:chOff x="4128" y="1606"/>
              <a:chExt cx="192" cy="262"/>
            </a:xfrm>
          </p:grpSpPr>
          <p:sp>
            <p:nvSpPr>
              <p:cNvPr id="12394" name="Oval 139"/>
              <p:cNvSpPr>
                <a:spLocks noChangeArrowheads="1"/>
              </p:cNvSpPr>
              <p:nvPr/>
            </p:nvSpPr>
            <p:spPr bwMode="auto">
              <a:xfrm>
                <a:off x="4128" y="1658"/>
                <a:ext cx="192" cy="21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395" name="Line 140"/>
              <p:cNvSpPr>
                <a:spLocks noChangeShapeType="1"/>
              </p:cNvSpPr>
              <p:nvPr/>
            </p:nvSpPr>
            <p:spPr bwMode="auto">
              <a:xfrm>
                <a:off x="4176" y="1606"/>
                <a:ext cx="0" cy="210"/>
              </a:xfrm>
              <a:prstGeom prst="line">
                <a:avLst/>
              </a:prstGeom>
              <a:noFill/>
              <a:ln w="1905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96" name="Line 141"/>
              <p:cNvSpPr>
                <a:spLocks noChangeShapeType="1"/>
              </p:cNvSpPr>
              <p:nvPr/>
            </p:nvSpPr>
            <p:spPr bwMode="auto">
              <a:xfrm flipV="1">
                <a:off x="4176" y="1711"/>
                <a:ext cx="96" cy="105"/>
              </a:xfrm>
              <a:prstGeom prst="line">
                <a:avLst/>
              </a:prstGeom>
              <a:noFill/>
              <a:ln w="1905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2360" name="Line 142"/>
            <p:cNvSpPr>
              <a:spLocks noChangeShapeType="1"/>
            </p:cNvSpPr>
            <p:nvPr/>
          </p:nvSpPr>
          <p:spPr bwMode="auto">
            <a:xfrm>
              <a:off x="4272" y="2143"/>
              <a:ext cx="0" cy="262"/>
            </a:xfrm>
            <a:prstGeom prst="line">
              <a:avLst/>
            </a:prstGeom>
            <a:noFill/>
            <a:ln w="1905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61" name="Text Box 143"/>
            <p:cNvSpPr txBox="1">
              <a:spLocks noChangeArrowheads="1"/>
            </p:cNvSpPr>
            <p:nvPr/>
          </p:nvSpPr>
          <p:spPr bwMode="auto">
            <a:xfrm>
              <a:off x="4512" y="3216"/>
              <a:ext cx="432" cy="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n-US" sz="1000"/>
                <a:t>Fixed bed adsorber</a:t>
              </a:r>
            </a:p>
          </p:txBody>
        </p:sp>
        <p:grpSp>
          <p:nvGrpSpPr>
            <p:cNvPr id="12362" name="Group 144"/>
            <p:cNvGrpSpPr>
              <a:grpSpLocks/>
            </p:cNvGrpSpPr>
            <p:nvPr/>
          </p:nvGrpSpPr>
          <p:grpSpPr bwMode="auto">
            <a:xfrm>
              <a:off x="2640" y="2458"/>
              <a:ext cx="96" cy="262"/>
              <a:chOff x="2160" y="3216"/>
              <a:chExt cx="144" cy="144"/>
            </a:xfrm>
          </p:grpSpPr>
          <p:sp>
            <p:nvSpPr>
              <p:cNvPr id="12391" name="Line 145"/>
              <p:cNvSpPr>
                <a:spLocks noChangeShapeType="1"/>
              </p:cNvSpPr>
              <p:nvPr/>
            </p:nvSpPr>
            <p:spPr bwMode="auto">
              <a:xfrm flipH="1">
                <a:off x="2160" y="3216"/>
                <a:ext cx="96" cy="9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92" name="Line 146"/>
              <p:cNvSpPr>
                <a:spLocks noChangeShapeType="1"/>
              </p:cNvSpPr>
              <p:nvPr/>
            </p:nvSpPr>
            <p:spPr bwMode="auto">
              <a:xfrm flipV="1">
                <a:off x="2160" y="3264"/>
                <a:ext cx="144" cy="4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93" name="Line 147"/>
              <p:cNvSpPr>
                <a:spLocks noChangeShapeType="1"/>
              </p:cNvSpPr>
              <p:nvPr/>
            </p:nvSpPr>
            <p:spPr bwMode="auto">
              <a:xfrm flipH="1">
                <a:off x="2208" y="3264"/>
                <a:ext cx="96" cy="9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2363" name="Group 148"/>
            <p:cNvGrpSpPr>
              <a:grpSpLocks/>
            </p:cNvGrpSpPr>
            <p:nvPr/>
          </p:nvGrpSpPr>
          <p:grpSpPr bwMode="auto">
            <a:xfrm>
              <a:off x="2832" y="2458"/>
              <a:ext cx="96" cy="262"/>
              <a:chOff x="2160" y="3216"/>
              <a:chExt cx="144" cy="144"/>
            </a:xfrm>
          </p:grpSpPr>
          <p:sp>
            <p:nvSpPr>
              <p:cNvPr id="12388" name="Line 149"/>
              <p:cNvSpPr>
                <a:spLocks noChangeShapeType="1"/>
              </p:cNvSpPr>
              <p:nvPr/>
            </p:nvSpPr>
            <p:spPr bwMode="auto">
              <a:xfrm flipH="1">
                <a:off x="2160" y="3216"/>
                <a:ext cx="96" cy="9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89" name="Line 150"/>
              <p:cNvSpPr>
                <a:spLocks noChangeShapeType="1"/>
              </p:cNvSpPr>
              <p:nvPr/>
            </p:nvSpPr>
            <p:spPr bwMode="auto">
              <a:xfrm flipV="1">
                <a:off x="2160" y="3264"/>
                <a:ext cx="144" cy="4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90" name="Line 151"/>
              <p:cNvSpPr>
                <a:spLocks noChangeShapeType="1"/>
              </p:cNvSpPr>
              <p:nvPr/>
            </p:nvSpPr>
            <p:spPr bwMode="auto">
              <a:xfrm flipH="1">
                <a:off x="2208" y="3264"/>
                <a:ext cx="96" cy="9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2364" name="Line 152"/>
            <p:cNvSpPr>
              <a:spLocks noChangeShapeType="1"/>
            </p:cNvSpPr>
            <p:nvPr/>
          </p:nvSpPr>
          <p:spPr bwMode="auto">
            <a:xfrm>
              <a:off x="216" y="1744"/>
              <a:ext cx="216"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65" name="Text Box 153"/>
            <p:cNvSpPr txBox="1">
              <a:spLocks noChangeArrowheads="1"/>
            </p:cNvSpPr>
            <p:nvPr/>
          </p:nvSpPr>
          <p:spPr bwMode="auto">
            <a:xfrm>
              <a:off x="144" y="1567"/>
              <a:ext cx="501" cy="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n-US" sz="1000"/>
                <a:t>Sludge feed</a:t>
              </a:r>
            </a:p>
          </p:txBody>
        </p:sp>
        <p:sp>
          <p:nvSpPr>
            <p:cNvPr id="12366" name="Line 154"/>
            <p:cNvSpPr>
              <a:spLocks noChangeShapeType="1"/>
            </p:cNvSpPr>
            <p:nvPr/>
          </p:nvSpPr>
          <p:spPr bwMode="auto">
            <a:xfrm>
              <a:off x="432" y="1744"/>
              <a:ext cx="0" cy="1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67" name="Line 155"/>
            <p:cNvSpPr>
              <a:spLocks noChangeShapeType="1"/>
            </p:cNvSpPr>
            <p:nvPr/>
          </p:nvSpPr>
          <p:spPr bwMode="auto">
            <a:xfrm>
              <a:off x="468" y="2008"/>
              <a:ext cx="0" cy="132"/>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68" name="Line 156"/>
            <p:cNvSpPr>
              <a:spLocks noChangeShapeType="1"/>
            </p:cNvSpPr>
            <p:nvPr/>
          </p:nvSpPr>
          <p:spPr bwMode="auto">
            <a:xfrm flipH="1">
              <a:off x="252" y="2140"/>
              <a:ext cx="21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69" name="Text Box 157"/>
            <p:cNvSpPr txBox="1">
              <a:spLocks noChangeArrowheads="1"/>
            </p:cNvSpPr>
            <p:nvPr/>
          </p:nvSpPr>
          <p:spPr bwMode="auto">
            <a:xfrm>
              <a:off x="144" y="2185"/>
              <a:ext cx="360" cy="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n-US" sz="1000"/>
                <a:t>Filtrate</a:t>
              </a:r>
            </a:p>
          </p:txBody>
        </p:sp>
        <p:sp>
          <p:nvSpPr>
            <p:cNvPr id="12370" name="Text Box 158"/>
            <p:cNvSpPr txBox="1">
              <a:spLocks noChangeArrowheads="1"/>
            </p:cNvSpPr>
            <p:nvPr/>
          </p:nvSpPr>
          <p:spPr bwMode="auto">
            <a:xfrm>
              <a:off x="432" y="1787"/>
              <a:ext cx="510" cy="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n-US" sz="1000"/>
                <a:t>Belt presses</a:t>
              </a:r>
            </a:p>
          </p:txBody>
        </p:sp>
        <p:grpSp>
          <p:nvGrpSpPr>
            <p:cNvPr id="12371" name="Group 159"/>
            <p:cNvGrpSpPr>
              <a:grpSpLocks/>
            </p:cNvGrpSpPr>
            <p:nvPr/>
          </p:nvGrpSpPr>
          <p:grpSpPr bwMode="auto">
            <a:xfrm>
              <a:off x="720" y="2140"/>
              <a:ext cx="216" cy="133"/>
              <a:chOff x="720" y="1708"/>
              <a:chExt cx="216" cy="133"/>
            </a:xfrm>
          </p:grpSpPr>
          <p:sp>
            <p:nvSpPr>
              <p:cNvPr id="12386" name="AutoShape 160"/>
              <p:cNvSpPr>
                <a:spLocks noChangeArrowheads="1"/>
              </p:cNvSpPr>
              <p:nvPr/>
            </p:nvSpPr>
            <p:spPr bwMode="auto">
              <a:xfrm>
                <a:off x="720" y="1708"/>
                <a:ext cx="216" cy="133"/>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387" name="Rectangle 161"/>
              <p:cNvSpPr>
                <a:spLocks noChangeArrowheads="1"/>
              </p:cNvSpPr>
              <p:nvPr/>
            </p:nvSpPr>
            <p:spPr bwMode="auto">
              <a:xfrm>
                <a:off x="720" y="1752"/>
                <a:ext cx="216" cy="4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grpSp>
        <p:sp>
          <p:nvSpPr>
            <p:cNvPr id="12372" name="Line 162"/>
            <p:cNvSpPr>
              <a:spLocks noChangeShapeType="1"/>
            </p:cNvSpPr>
            <p:nvPr/>
          </p:nvSpPr>
          <p:spPr bwMode="auto">
            <a:xfrm>
              <a:off x="648" y="1964"/>
              <a:ext cx="0" cy="22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73" name="Line 163"/>
            <p:cNvSpPr>
              <a:spLocks noChangeShapeType="1"/>
            </p:cNvSpPr>
            <p:nvPr/>
          </p:nvSpPr>
          <p:spPr bwMode="auto">
            <a:xfrm flipH="1">
              <a:off x="576" y="1964"/>
              <a:ext cx="7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74" name="Line 164"/>
            <p:cNvSpPr>
              <a:spLocks noChangeShapeType="1"/>
            </p:cNvSpPr>
            <p:nvPr/>
          </p:nvSpPr>
          <p:spPr bwMode="auto">
            <a:xfrm>
              <a:off x="648" y="2185"/>
              <a:ext cx="7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75" name="Line 165"/>
            <p:cNvSpPr>
              <a:spLocks noChangeShapeType="1"/>
            </p:cNvSpPr>
            <p:nvPr/>
          </p:nvSpPr>
          <p:spPr bwMode="auto">
            <a:xfrm>
              <a:off x="900" y="1964"/>
              <a:ext cx="0" cy="176"/>
            </a:xfrm>
            <a:prstGeom prst="line">
              <a:avLst/>
            </a:prstGeom>
            <a:noFill/>
            <a:ln w="19050">
              <a:solidFill>
                <a:srgbClr val="FF66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76" name="Line 166"/>
            <p:cNvSpPr>
              <a:spLocks noChangeShapeType="1"/>
            </p:cNvSpPr>
            <p:nvPr/>
          </p:nvSpPr>
          <p:spPr bwMode="auto">
            <a:xfrm>
              <a:off x="756" y="2273"/>
              <a:ext cx="0" cy="132"/>
            </a:xfrm>
            <a:prstGeom prst="line">
              <a:avLst/>
            </a:prstGeom>
            <a:noFill/>
            <a:ln w="1905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2377" name="Group 167"/>
            <p:cNvGrpSpPr>
              <a:grpSpLocks/>
            </p:cNvGrpSpPr>
            <p:nvPr/>
          </p:nvGrpSpPr>
          <p:grpSpPr bwMode="auto">
            <a:xfrm>
              <a:off x="324" y="1919"/>
              <a:ext cx="252" cy="89"/>
              <a:chOff x="672" y="576"/>
              <a:chExt cx="336" cy="96"/>
            </a:xfrm>
          </p:grpSpPr>
          <p:sp>
            <p:nvSpPr>
              <p:cNvPr id="12382" name="Oval 168"/>
              <p:cNvSpPr>
                <a:spLocks noChangeArrowheads="1"/>
              </p:cNvSpPr>
              <p:nvPr/>
            </p:nvSpPr>
            <p:spPr bwMode="auto">
              <a:xfrm>
                <a:off x="672" y="576"/>
                <a:ext cx="96" cy="96"/>
              </a:xfrm>
              <a:prstGeom prst="ellipse">
                <a:avLst/>
              </a:prstGeom>
              <a:solidFill>
                <a:schemeClr val="tx2"/>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383" name="Oval 169"/>
              <p:cNvSpPr>
                <a:spLocks noChangeArrowheads="1"/>
              </p:cNvSpPr>
              <p:nvPr/>
            </p:nvSpPr>
            <p:spPr bwMode="auto">
              <a:xfrm>
                <a:off x="912" y="576"/>
                <a:ext cx="96" cy="96"/>
              </a:xfrm>
              <a:prstGeom prst="ellipse">
                <a:avLst/>
              </a:prstGeom>
              <a:solidFill>
                <a:schemeClr val="tx2"/>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384" name="Line 170"/>
              <p:cNvSpPr>
                <a:spLocks noChangeShapeType="1"/>
              </p:cNvSpPr>
              <p:nvPr/>
            </p:nvSpPr>
            <p:spPr bwMode="auto">
              <a:xfrm flipH="1">
                <a:off x="720" y="576"/>
                <a:ext cx="24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85" name="Line 171"/>
              <p:cNvSpPr>
                <a:spLocks noChangeShapeType="1"/>
              </p:cNvSpPr>
              <p:nvPr/>
            </p:nvSpPr>
            <p:spPr bwMode="auto">
              <a:xfrm flipH="1">
                <a:off x="720" y="672"/>
                <a:ext cx="24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2378" name="Line 172"/>
            <p:cNvSpPr>
              <a:spLocks noChangeShapeType="1"/>
            </p:cNvSpPr>
            <p:nvPr/>
          </p:nvSpPr>
          <p:spPr bwMode="auto">
            <a:xfrm>
              <a:off x="1104" y="2256"/>
              <a:ext cx="0" cy="359"/>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79" name="Line 173"/>
            <p:cNvSpPr>
              <a:spLocks noChangeShapeType="1"/>
            </p:cNvSpPr>
            <p:nvPr/>
          </p:nvSpPr>
          <p:spPr bwMode="auto">
            <a:xfrm flipH="1">
              <a:off x="912" y="2256"/>
              <a:ext cx="19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80" name="Text Box 174"/>
            <p:cNvSpPr txBox="1">
              <a:spLocks noChangeArrowheads="1"/>
            </p:cNvSpPr>
            <p:nvPr/>
          </p:nvSpPr>
          <p:spPr bwMode="auto">
            <a:xfrm>
              <a:off x="1728" y="1680"/>
              <a:ext cx="447" cy="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n-US" sz="1000"/>
                <a:t>MP steam</a:t>
              </a:r>
            </a:p>
          </p:txBody>
        </p:sp>
        <p:sp>
          <p:nvSpPr>
            <p:cNvPr id="12381" name="Text Box 175"/>
            <p:cNvSpPr txBox="1">
              <a:spLocks noChangeArrowheads="1"/>
            </p:cNvSpPr>
            <p:nvPr/>
          </p:nvSpPr>
          <p:spPr bwMode="auto">
            <a:xfrm>
              <a:off x="3984" y="1872"/>
              <a:ext cx="447" cy="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n-US" sz="1000"/>
                <a:t>MP steam</a:t>
              </a:r>
            </a:p>
          </p:txBody>
        </p:sp>
      </p:grpSp>
      <p:sp>
        <p:nvSpPr>
          <p:cNvPr id="12298" name="Text Box 177"/>
          <p:cNvSpPr txBox="1">
            <a:spLocks noChangeArrowheads="1"/>
          </p:cNvSpPr>
          <p:nvPr/>
        </p:nvSpPr>
        <p:spPr bwMode="auto">
          <a:xfrm>
            <a:off x="1979712" y="620688"/>
            <a:ext cx="5362365" cy="584775"/>
          </a:xfrm>
          <a:prstGeom prst="rect">
            <a:avLst/>
          </a:prstGeom>
          <a:noFill/>
          <a:ln>
            <a:noFill/>
          </a:ln>
          <a:effectLst/>
          <a:extLst>
            <a:ext uri="{909E8E84-426E-40DD-AFC4-6F175D3DCCD1}">
              <a14:hiddenFill xmlns:a14="http://schemas.microsoft.com/office/drawing/2010/main" xmlns="">
                <a:solidFill>
                  <a:srgbClr val="808000"/>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n-US" sz="3200" b="1" dirty="0" smtClean="0">
                <a:solidFill>
                  <a:srgbClr val="006666"/>
                </a:solidFill>
                <a:latin typeface="Lucida Sans Unicode" panose="020B0602030504020204" pitchFamily="34" charset="0"/>
              </a:rPr>
              <a:t>INCINERAREA N</a:t>
            </a:r>
            <a:r>
              <a:rPr lang="ro-RO" altLang="en-US" sz="3200" b="1" dirty="0" smtClean="0">
                <a:solidFill>
                  <a:srgbClr val="006666"/>
                </a:solidFill>
                <a:latin typeface="Lucida Sans Unicode" panose="020B0602030504020204" pitchFamily="34" charset="0"/>
              </a:rPr>
              <a:t>Ă</a:t>
            </a:r>
            <a:r>
              <a:rPr lang="en-GB" altLang="en-US" sz="3200" b="1" dirty="0" smtClean="0">
                <a:solidFill>
                  <a:srgbClr val="006666"/>
                </a:solidFill>
                <a:latin typeface="Lucida Sans Unicode" panose="020B0602030504020204" pitchFamily="34" charset="0"/>
              </a:rPr>
              <a:t>MOLULUI</a:t>
            </a:r>
            <a:endParaRPr lang="en-GB" altLang="en-US" sz="3200" b="1" dirty="0">
              <a:solidFill>
                <a:srgbClr val="006666"/>
              </a:solidFill>
              <a:latin typeface="Lucida Sans Unicode" panose="020B0602030504020204" pitchFamily="34" charset="0"/>
            </a:endParaRPr>
          </a:p>
        </p:txBody>
      </p:sp>
    </p:spTree>
    <p:extLst>
      <p:ext uri="{BB962C8B-B14F-4D97-AF65-F5344CB8AC3E}">
        <p14:creationId xmlns:p14="http://schemas.microsoft.com/office/powerpoint/2010/main" xmlns="" val="805858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4" name="Rectangle 4"/>
          <p:cNvSpPr>
            <a:spLocks noChangeArrowheads="1"/>
          </p:cNvSpPr>
          <p:nvPr/>
        </p:nvSpPr>
        <p:spPr bwMode="auto">
          <a:xfrm>
            <a:off x="1676400" y="228600"/>
            <a:ext cx="6019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b="1" dirty="0" smtClean="0">
                <a:solidFill>
                  <a:schemeClr val="tx2"/>
                </a:solidFill>
                <a:latin typeface="Times New Roman" panose="02020603050405020304" pitchFamily="18" charset="0"/>
              </a:rPr>
              <a:t>SEPARAREA METALELOR GRELE</a:t>
            </a:r>
            <a:endParaRPr lang="ro-RO" altLang="en-US" sz="2400" b="1" dirty="0">
              <a:solidFill>
                <a:schemeClr val="tx2"/>
              </a:solidFill>
              <a:latin typeface="Times New Roman" panose="02020603050405020304" pitchFamily="18" charset="0"/>
            </a:endParaRPr>
          </a:p>
        </p:txBody>
      </p:sp>
      <p:pic>
        <p:nvPicPr>
          <p:cNvPr id="55808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133600"/>
            <a:ext cx="8685213" cy="4533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0678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69943" y="2132856"/>
            <a:ext cx="4480497" cy="2520280"/>
          </a:xfrm>
          <a:prstGeom prst="rect">
            <a:avLst/>
          </a:prstGeom>
        </p:spPr>
      </p:pic>
      <p:pic>
        <p:nvPicPr>
          <p:cNvPr id="4" name="Picture 3" descr="D:\Poze Peleti\DSC01113.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0428" y="3933056"/>
            <a:ext cx="3757516" cy="2736304"/>
          </a:xfrm>
          <a:prstGeom prst="rect">
            <a:avLst/>
          </a:prstGeom>
          <a:noFill/>
          <a:ln w="25400">
            <a:solidFill>
              <a:schemeClr val="tx1"/>
            </a:solidFill>
          </a:ln>
        </p:spPr>
      </p:pic>
      <p:sp>
        <p:nvSpPr>
          <p:cNvPr id="5" name="Titlu 5"/>
          <p:cNvSpPr>
            <a:spLocks/>
          </p:cNvSpPr>
          <p:nvPr/>
        </p:nvSpPr>
        <p:spPr bwMode="auto">
          <a:xfrm>
            <a:off x="274638" y="620688"/>
            <a:ext cx="86106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dirty="0" smtClean="0">
                <a:solidFill>
                  <a:schemeClr val="tx2"/>
                </a:solidFill>
                <a:latin typeface="Times New Roman" panose="02020603050405020304" pitchFamily="18" charset="0"/>
                <a:cs typeface="Times New Roman" panose="02020603050405020304" pitchFamily="18" charset="0"/>
              </a:rPr>
              <a:t>PELETIZAREA N</a:t>
            </a:r>
            <a:r>
              <a:rPr lang="ro-RO" altLang="en-US" sz="2400" b="1" dirty="0" smtClean="0">
                <a:solidFill>
                  <a:schemeClr val="tx2"/>
                </a:solidFill>
                <a:latin typeface="Times New Roman" panose="02020603050405020304" pitchFamily="18" charset="0"/>
                <a:cs typeface="Times New Roman" panose="02020603050405020304" pitchFamily="18" charset="0"/>
              </a:rPr>
              <a:t>Ă</a:t>
            </a:r>
            <a:r>
              <a:rPr lang="en-GB" altLang="en-US" sz="2400" b="1" dirty="0" smtClean="0">
                <a:solidFill>
                  <a:schemeClr val="tx2"/>
                </a:solidFill>
                <a:latin typeface="Times New Roman" panose="02020603050405020304" pitchFamily="18" charset="0"/>
                <a:cs typeface="Times New Roman" panose="02020603050405020304" pitchFamily="18" charset="0"/>
              </a:rPr>
              <a:t>MOLULUI</a:t>
            </a:r>
            <a:endParaRPr lang="ro-RO" altLang="en-US"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34278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Prezentari\poze\Picture31.jpg"/>
          <p:cNvPicPr>
            <a:picLocks noChangeAspect="1" noChangeArrowheads="1"/>
          </p:cNvPicPr>
          <p:nvPr/>
        </p:nvPicPr>
        <p:blipFill>
          <a:blip r:embed="rId3" cstate="print"/>
          <a:srcRect/>
          <a:stretch>
            <a:fillRect/>
          </a:stretch>
        </p:blipFill>
        <p:spPr bwMode="auto">
          <a:xfrm>
            <a:off x="899592" y="2132856"/>
            <a:ext cx="3103488" cy="4442080"/>
          </a:xfrm>
          <a:prstGeom prst="rect">
            <a:avLst/>
          </a:prstGeom>
          <a:noFill/>
        </p:spPr>
      </p:pic>
      <p:pic>
        <p:nvPicPr>
          <p:cNvPr id="5" name="Picture 5" descr="D:\pliant sept 2011\arzator eco.jpg"/>
          <p:cNvPicPr>
            <a:picLocks noChangeAspect="1" noChangeArrowheads="1"/>
          </p:cNvPicPr>
          <p:nvPr/>
        </p:nvPicPr>
        <p:blipFill>
          <a:blip r:embed="rId4" cstate="print"/>
          <a:srcRect/>
          <a:stretch>
            <a:fillRect/>
          </a:stretch>
        </p:blipFill>
        <p:spPr bwMode="auto">
          <a:xfrm>
            <a:off x="4900904" y="1826997"/>
            <a:ext cx="3405696" cy="2604356"/>
          </a:xfrm>
          <a:prstGeom prst="rect">
            <a:avLst/>
          </a:prstGeom>
          <a:noFill/>
          <a:ln w="9525">
            <a:noFill/>
            <a:miter lim="800000"/>
            <a:headEnd/>
            <a:tailEnd/>
          </a:ln>
        </p:spPr>
      </p:pic>
      <p:pic>
        <p:nvPicPr>
          <p:cNvPr id="2" name="Picture 1"/>
          <p:cNvPicPr>
            <a:picLocks noChangeAspect="1"/>
          </p:cNvPicPr>
          <p:nvPr/>
        </p:nvPicPr>
        <p:blipFill>
          <a:blip r:embed="rId5" cstate="print"/>
          <a:stretch>
            <a:fillRect/>
          </a:stretch>
        </p:blipFill>
        <p:spPr>
          <a:xfrm>
            <a:off x="4379665" y="4521188"/>
            <a:ext cx="4448175" cy="2200275"/>
          </a:xfrm>
          <a:prstGeom prst="rect">
            <a:avLst/>
          </a:prstGeom>
        </p:spPr>
      </p:pic>
      <p:sp>
        <p:nvSpPr>
          <p:cNvPr id="7" name="Title 1"/>
          <p:cNvSpPr txBox="1">
            <a:spLocks/>
          </p:cNvSpPr>
          <p:nvPr/>
        </p:nvSpPr>
        <p:spPr>
          <a:xfrm>
            <a:off x="1371600" y="0"/>
            <a:ext cx="6324600" cy="1772816"/>
          </a:xfrm>
          <a:prstGeom prst="rect">
            <a:avLst/>
          </a:prstGeom>
        </p:spPr>
        <p:txBody>
          <a:bodyPr/>
          <a:lst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cs typeface="Arial" pitchFamily="34" charset="0"/>
              </a:defRPr>
            </a:lvl2pPr>
            <a:lvl3pPr algn="l" rtl="0" eaLnBrk="1" fontAlgn="base" hangingPunct="1">
              <a:spcBef>
                <a:spcPct val="0"/>
              </a:spcBef>
              <a:spcAft>
                <a:spcPct val="0"/>
              </a:spcAft>
              <a:defRPr sz="4400">
                <a:solidFill>
                  <a:schemeClr val="tx2"/>
                </a:solidFill>
                <a:latin typeface="Tahoma" pitchFamily="34" charset="0"/>
                <a:cs typeface="Arial" pitchFamily="34" charset="0"/>
              </a:defRPr>
            </a:lvl3pPr>
            <a:lvl4pPr algn="l" rtl="0" eaLnBrk="1" fontAlgn="base" hangingPunct="1">
              <a:spcBef>
                <a:spcPct val="0"/>
              </a:spcBef>
              <a:spcAft>
                <a:spcPct val="0"/>
              </a:spcAft>
              <a:defRPr sz="4400">
                <a:solidFill>
                  <a:schemeClr val="tx2"/>
                </a:solidFill>
                <a:latin typeface="Tahoma" pitchFamily="34" charset="0"/>
                <a:cs typeface="Arial" pitchFamily="34" charset="0"/>
              </a:defRPr>
            </a:lvl4pPr>
            <a:lvl5pPr algn="l" rtl="0" eaLnBrk="1" fontAlgn="base" hangingPunct="1">
              <a:spcBef>
                <a:spcPct val="0"/>
              </a:spcBef>
              <a:spcAft>
                <a:spcPct val="0"/>
              </a:spcAft>
              <a:defRPr sz="4400">
                <a:solidFill>
                  <a:schemeClr val="tx2"/>
                </a:solidFill>
                <a:latin typeface="Tahoma" pitchFamily="34" charset="0"/>
                <a:cs typeface="Arial" pitchFamily="34" charset="0"/>
              </a:defRPr>
            </a:lvl5pPr>
            <a:lvl6pPr marL="457200" algn="l" rtl="0" eaLnBrk="1" fontAlgn="base" hangingPunct="1">
              <a:spcBef>
                <a:spcPct val="0"/>
              </a:spcBef>
              <a:spcAft>
                <a:spcPct val="0"/>
              </a:spcAft>
              <a:defRPr sz="4400">
                <a:solidFill>
                  <a:schemeClr val="tx2"/>
                </a:solidFill>
                <a:latin typeface="Tahoma" pitchFamily="34" charset="0"/>
                <a:cs typeface="Arial" pitchFamily="34" charset="0"/>
              </a:defRPr>
            </a:lvl6pPr>
            <a:lvl7pPr marL="914400" algn="l" rtl="0" eaLnBrk="1" fontAlgn="base" hangingPunct="1">
              <a:spcBef>
                <a:spcPct val="0"/>
              </a:spcBef>
              <a:spcAft>
                <a:spcPct val="0"/>
              </a:spcAft>
              <a:defRPr sz="4400">
                <a:solidFill>
                  <a:schemeClr val="tx2"/>
                </a:solidFill>
                <a:latin typeface="Tahoma" pitchFamily="34" charset="0"/>
                <a:cs typeface="Arial" pitchFamily="34" charset="0"/>
              </a:defRPr>
            </a:lvl7pPr>
            <a:lvl8pPr marL="1371600" algn="l" rtl="0" eaLnBrk="1" fontAlgn="base" hangingPunct="1">
              <a:spcBef>
                <a:spcPct val="0"/>
              </a:spcBef>
              <a:spcAft>
                <a:spcPct val="0"/>
              </a:spcAft>
              <a:defRPr sz="4400">
                <a:solidFill>
                  <a:schemeClr val="tx2"/>
                </a:solidFill>
                <a:latin typeface="Tahoma" pitchFamily="34" charset="0"/>
                <a:cs typeface="Arial" pitchFamily="34" charset="0"/>
              </a:defRPr>
            </a:lvl8pPr>
            <a:lvl9pPr marL="1828800" algn="l" rtl="0" eaLnBrk="1" fontAlgn="base" hangingPunct="1">
              <a:spcBef>
                <a:spcPct val="0"/>
              </a:spcBef>
              <a:spcAft>
                <a:spcPct val="0"/>
              </a:spcAft>
              <a:defRPr sz="4400">
                <a:solidFill>
                  <a:schemeClr val="tx2"/>
                </a:solidFill>
                <a:latin typeface="Tahoma" pitchFamily="34" charset="0"/>
                <a:cs typeface="Arial" pitchFamily="34" charset="0"/>
              </a:defRPr>
            </a:lvl9pPr>
          </a:lstStyle>
          <a:p>
            <a:pPr algn="ctr"/>
            <a:endParaRPr lang="en-US" sz="3200" b="1" kern="0" dirty="0" smtClean="0">
              <a:solidFill>
                <a:srgbClr val="FF0000"/>
              </a:solidFill>
            </a:endParaRPr>
          </a:p>
          <a:p>
            <a:pPr algn="ctr"/>
            <a:r>
              <a:rPr lang="en-US" sz="3200" b="1" kern="0" dirty="0" smtClean="0">
                <a:solidFill>
                  <a:srgbClr val="FF0000"/>
                </a:solidFill>
              </a:rPr>
              <a:t>TEHNOLOGIA</a:t>
            </a:r>
            <a:r>
              <a:rPr lang="en-US" kern="0" dirty="0" smtClean="0">
                <a:solidFill>
                  <a:srgbClr val="FF0000"/>
                </a:solidFill>
              </a:rPr>
              <a:t> </a:t>
            </a:r>
            <a:r>
              <a:rPr lang="en-US" sz="3200" b="1" kern="0" dirty="0" err="1" smtClean="0">
                <a:solidFill>
                  <a:srgbClr val="FF0000"/>
                </a:solidFill>
              </a:rPr>
              <a:t>ecoHORNET</a:t>
            </a:r>
            <a:r>
              <a:rPr lang="en-US" sz="3200" b="1" kern="0" dirty="0" smtClean="0">
                <a:solidFill>
                  <a:srgbClr val="FF0000"/>
                </a:solidFill>
              </a:rPr>
              <a:t/>
            </a:r>
            <a:br>
              <a:rPr lang="en-US" sz="3200" b="1" kern="0" dirty="0" smtClean="0">
                <a:solidFill>
                  <a:srgbClr val="FF0000"/>
                </a:solidFill>
              </a:rPr>
            </a:br>
            <a:endParaRPr lang="en-US" sz="3200" b="1" kern="0" dirty="0" smtClean="0">
              <a:solidFill>
                <a:srgbClr val="FF0000"/>
              </a:solidFill>
            </a:endParaRPr>
          </a:p>
        </p:txBody>
      </p:sp>
    </p:spTree>
    <p:extLst>
      <p:ext uri="{BB962C8B-B14F-4D97-AF65-F5344CB8AC3E}">
        <p14:creationId xmlns:p14="http://schemas.microsoft.com/office/powerpoint/2010/main" xmlns="" val="3585906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Rectangle 4"/>
          <p:cNvSpPr>
            <a:spLocks noChangeArrowheads="1"/>
          </p:cNvSpPr>
          <p:nvPr/>
        </p:nvSpPr>
        <p:spPr bwMode="auto">
          <a:xfrm>
            <a:off x="1589088" y="404664"/>
            <a:ext cx="6019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smtClean="0">
                <a:solidFill>
                  <a:schemeClr val="tx2"/>
                </a:solidFill>
                <a:latin typeface="Times New Roman" panose="02020603050405020304" pitchFamily="18" charset="0"/>
                <a:cs typeface="Arial" panose="020B0604020202020204" pitchFamily="34" charset="0"/>
              </a:rPr>
              <a:t>Solu</a:t>
            </a:r>
            <a:r>
              <a:rPr lang="ro-RO" altLang="en-US" sz="2400" b="1" dirty="0" smtClean="0">
                <a:solidFill>
                  <a:schemeClr val="tx2"/>
                </a:solidFill>
                <a:latin typeface="Times New Roman" panose="02020603050405020304" pitchFamily="18" charset="0"/>
                <a:cs typeface="Arial" panose="020B0604020202020204" pitchFamily="34" charset="0"/>
              </a:rPr>
              <a:t>ţ</a:t>
            </a:r>
            <a:r>
              <a:rPr lang="en-US" altLang="en-US" sz="2400" b="1" dirty="0" err="1" smtClean="0">
                <a:solidFill>
                  <a:schemeClr val="tx2"/>
                </a:solidFill>
                <a:latin typeface="Times New Roman" panose="02020603050405020304" pitchFamily="18" charset="0"/>
                <a:cs typeface="Arial" panose="020B0604020202020204" pitchFamily="34" charset="0"/>
              </a:rPr>
              <a:t>ia</a:t>
            </a:r>
            <a:r>
              <a:rPr lang="en-US" altLang="en-US" sz="2400" b="1" dirty="0" smtClean="0">
                <a:solidFill>
                  <a:schemeClr val="tx2"/>
                </a:solidFill>
                <a:latin typeface="Times New Roman" panose="02020603050405020304" pitchFamily="18" charset="0"/>
                <a:cs typeface="Arial" panose="020B0604020202020204" pitchFamily="34" charset="0"/>
              </a:rPr>
              <a:t> </a:t>
            </a:r>
            <a:r>
              <a:rPr lang="en-US" altLang="en-US" sz="2400" b="1" dirty="0" err="1" smtClean="0">
                <a:solidFill>
                  <a:schemeClr val="tx2"/>
                </a:solidFill>
                <a:latin typeface="Times New Roman" panose="02020603050405020304" pitchFamily="18" charset="0"/>
                <a:cs typeface="Arial" panose="020B0604020202020204" pitchFamily="34" charset="0"/>
              </a:rPr>
              <a:t>integrat</a:t>
            </a:r>
            <a:r>
              <a:rPr lang="ro-RO" altLang="en-US" sz="2400" b="1" dirty="0" smtClean="0">
                <a:solidFill>
                  <a:schemeClr val="tx2"/>
                </a:solidFill>
                <a:latin typeface="Times New Roman" panose="02020603050405020304" pitchFamily="18" charset="0"/>
                <a:cs typeface="Arial" panose="020B0604020202020204" pitchFamily="34" charset="0"/>
              </a:rPr>
              <a:t>ă</a:t>
            </a:r>
            <a:r>
              <a:rPr lang="en-US" altLang="en-US" sz="2400" b="1" dirty="0" smtClean="0">
                <a:solidFill>
                  <a:schemeClr val="tx2"/>
                </a:solidFill>
                <a:latin typeface="Times New Roman" panose="02020603050405020304" pitchFamily="18" charset="0"/>
                <a:cs typeface="Arial" panose="020B0604020202020204" pitchFamily="34" charset="0"/>
              </a:rPr>
              <a:t> </a:t>
            </a:r>
            <a:r>
              <a:rPr lang="en-US" altLang="en-US" sz="2400" b="1" dirty="0" err="1" smtClean="0">
                <a:solidFill>
                  <a:schemeClr val="tx2"/>
                </a:solidFill>
                <a:latin typeface="Times New Roman" panose="02020603050405020304" pitchFamily="18" charset="0"/>
                <a:cs typeface="Arial" panose="020B0604020202020204" pitchFamily="34" charset="0"/>
              </a:rPr>
              <a:t>procesare</a:t>
            </a:r>
            <a:r>
              <a:rPr lang="en-US" altLang="en-US" sz="2400" b="1" dirty="0" smtClean="0">
                <a:solidFill>
                  <a:schemeClr val="tx2"/>
                </a:solidFill>
                <a:latin typeface="Times New Roman" panose="02020603050405020304" pitchFamily="18" charset="0"/>
                <a:cs typeface="Arial" panose="020B0604020202020204" pitchFamily="34" charset="0"/>
              </a:rPr>
              <a:t> a </a:t>
            </a:r>
            <a:r>
              <a:rPr lang="en-US" altLang="en-US" sz="2400" b="1" dirty="0" err="1" smtClean="0">
                <a:solidFill>
                  <a:schemeClr val="tx2"/>
                </a:solidFill>
                <a:latin typeface="Times New Roman" panose="02020603050405020304" pitchFamily="18" charset="0"/>
                <a:cs typeface="Arial" panose="020B0604020202020204" pitchFamily="34" charset="0"/>
              </a:rPr>
              <a:t>namolului</a:t>
            </a:r>
            <a:r>
              <a:rPr lang="en-US" altLang="en-US" sz="2400" b="1" dirty="0" smtClean="0">
                <a:solidFill>
                  <a:schemeClr val="tx2"/>
                </a:solidFill>
                <a:latin typeface="Times New Roman" panose="02020603050405020304" pitchFamily="18" charset="0"/>
                <a:cs typeface="Arial" panose="020B0604020202020204" pitchFamily="34" charset="0"/>
              </a:rPr>
              <a:t> – MONSSON Group</a:t>
            </a:r>
            <a:endParaRPr lang="ro-RO" altLang="en-US" sz="2400" b="1" dirty="0">
              <a:solidFill>
                <a:schemeClr val="tx2"/>
              </a:solidFill>
              <a:latin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a:blip r:embed="rId2" cstate="print"/>
          <a:stretch>
            <a:fillRect/>
          </a:stretch>
        </p:blipFill>
        <p:spPr>
          <a:xfrm>
            <a:off x="1259632" y="1801143"/>
            <a:ext cx="6654181" cy="4919696"/>
          </a:xfrm>
          <a:prstGeom prst="rect">
            <a:avLst/>
          </a:prstGeom>
        </p:spPr>
      </p:pic>
    </p:spTree>
    <p:extLst>
      <p:ext uri="{BB962C8B-B14F-4D97-AF65-F5344CB8AC3E}">
        <p14:creationId xmlns:p14="http://schemas.microsoft.com/office/powerpoint/2010/main" xmlns="" val="2275214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Rot="1" noChangeArrowheads="1"/>
          </p:cNvSpPr>
          <p:nvPr>
            <p:ph type="title" idx="4294967295"/>
          </p:nvPr>
        </p:nvSpPr>
        <p:spPr>
          <a:xfrm>
            <a:off x="1259632" y="332656"/>
            <a:ext cx="6705600" cy="1371600"/>
          </a:xfrm>
        </p:spPr>
        <p:txBody>
          <a:bodyPr anchor="ctr"/>
          <a:lstStyle/>
          <a:p>
            <a:pPr algn="ctr">
              <a:defRPr/>
            </a:pPr>
            <a:r>
              <a:rPr lang="en-US" sz="4000" b="1" dirty="0" smtClean="0">
                <a:solidFill>
                  <a:srgbClr val="00B050"/>
                </a:solidFill>
                <a:effectLst>
                  <a:outerShdw blurRad="38100" dist="38100" dir="2700000" algn="tl">
                    <a:srgbClr val="C0C0C0"/>
                  </a:outerShdw>
                </a:effectLst>
                <a:latin typeface="Arial" pitchFamily="34" charset="0"/>
              </a:rPr>
              <a:t> </a:t>
            </a:r>
            <a:r>
              <a:rPr lang="en-GB" sz="4800" b="1" dirty="0" err="1" smtClean="0">
                <a:solidFill>
                  <a:srgbClr val="00B050"/>
                </a:solidFill>
                <a:effectLst>
                  <a:outerShdw blurRad="38100" dist="38100" dir="2700000" algn="tl">
                    <a:srgbClr val="C0C0C0"/>
                  </a:outerShdw>
                </a:effectLst>
                <a:latin typeface="Arial" charset="0"/>
              </a:rPr>
              <a:t>ecoHORNE</a:t>
            </a:r>
            <a:r>
              <a:rPr lang="ro-RO" sz="4800" b="1" dirty="0" smtClean="0">
                <a:solidFill>
                  <a:srgbClr val="00B050"/>
                </a:solidFill>
                <a:effectLst>
                  <a:outerShdw blurRad="38100" dist="38100" dir="2700000" algn="tl">
                    <a:srgbClr val="C0C0C0"/>
                  </a:outerShdw>
                </a:effectLst>
                <a:latin typeface="Arial" charset="0"/>
              </a:rPr>
              <a:t>T</a:t>
            </a:r>
            <a:r>
              <a:rPr lang="en-GB" sz="4800" b="1" dirty="0" smtClean="0">
                <a:solidFill>
                  <a:srgbClr val="00B050"/>
                </a:solidFill>
                <a:effectLst>
                  <a:outerShdw blurRad="38100" dist="38100" dir="2700000" algn="tl">
                    <a:srgbClr val="C0C0C0"/>
                  </a:outerShdw>
                </a:effectLst>
                <a:latin typeface="Arial" charset="0"/>
              </a:rPr>
              <a:t> </a:t>
            </a:r>
            <a:r>
              <a:rPr lang="en-US" sz="4000" dirty="0" smtClean="0"/>
              <a:t/>
            </a:r>
            <a:br>
              <a:rPr lang="en-US" sz="4000" dirty="0" smtClean="0"/>
            </a:br>
            <a:r>
              <a:rPr lang="en-US" sz="4000" b="1" dirty="0" err="1" smtClean="0">
                <a:solidFill>
                  <a:srgbClr val="FF0000"/>
                </a:solidFill>
                <a:effectLst>
                  <a:outerShdw blurRad="38100" dist="38100" dir="2700000" algn="tl">
                    <a:srgbClr val="C0C0C0"/>
                  </a:outerShdw>
                </a:effectLst>
                <a:latin typeface="Arial" charset="0"/>
              </a:rPr>
              <a:t>Modelare</a:t>
            </a:r>
            <a:r>
              <a:rPr lang="en-US" sz="4000" b="1" dirty="0" smtClean="0">
                <a:solidFill>
                  <a:srgbClr val="FF0000"/>
                </a:solidFill>
                <a:effectLst>
                  <a:outerShdw blurRad="38100" dist="38100" dir="2700000" algn="tl">
                    <a:srgbClr val="C0C0C0"/>
                  </a:outerShdw>
                </a:effectLst>
                <a:latin typeface="Arial" charset="0"/>
              </a:rPr>
              <a:t> </a:t>
            </a:r>
            <a:r>
              <a:rPr lang="en-US" sz="4000" b="1" dirty="0" err="1" smtClean="0">
                <a:solidFill>
                  <a:srgbClr val="FF0000"/>
                </a:solidFill>
                <a:effectLst>
                  <a:outerShdw blurRad="38100" dist="38100" dir="2700000" algn="tl">
                    <a:srgbClr val="C0C0C0"/>
                  </a:outerShdw>
                </a:effectLst>
                <a:latin typeface="Arial" charset="0"/>
              </a:rPr>
              <a:t>termohidraulica</a:t>
            </a:r>
            <a:endParaRPr lang="ro-RO" sz="3200" b="1" dirty="0" smtClean="0">
              <a:solidFill>
                <a:srgbClr val="FF0000"/>
              </a:solidFill>
              <a:effectLst>
                <a:outerShdw blurRad="38100" dist="38100" dir="2700000" algn="tl">
                  <a:srgbClr val="C0C0C0"/>
                </a:outerShdw>
              </a:effectLst>
              <a:latin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8589" y="2367930"/>
            <a:ext cx="4542213" cy="3941390"/>
          </a:xfrm>
          <a:prstGeom prst="rect">
            <a:avLst/>
          </a:prstGeom>
        </p:spPr>
      </p:pic>
      <p:pic>
        <p:nvPicPr>
          <p:cNvPr id="75778" name="Picture 2" descr="TLTPMS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6136" y="2060848"/>
            <a:ext cx="2597016" cy="1944216"/>
          </a:xfrm>
          <a:prstGeom prst="rect">
            <a:avLst/>
          </a:prstGeom>
          <a:noFill/>
          <a:extLst>
            <a:ext uri="{909E8E84-426E-40DD-AFC4-6F175D3DCCD1}">
              <a14:hiddenFill xmlns:a14="http://schemas.microsoft.com/office/drawing/2010/main" xmlns="">
                <a:solidFill>
                  <a:srgbClr val="FFFFFF"/>
                </a:solidFill>
              </a14:hiddenFill>
            </a:ext>
          </a:extLst>
        </p:spPr>
      </p:pic>
      <p:pic>
        <p:nvPicPr>
          <p:cNvPr id="75780" name="Picture 4" descr="http://www.electronicproducts.com/images2/papo_Nextreme01_jun2009.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60482" y="4509120"/>
            <a:ext cx="3939162" cy="21960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4232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Rot="1" noChangeArrowheads="1"/>
          </p:cNvSpPr>
          <p:nvPr>
            <p:ph type="title" idx="4294967295"/>
          </p:nvPr>
        </p:nvSpPr>
        <p:spPr>
          <a:xfrm>
            <a:off x="1259632" y="332656"/>
            <a:ext cx="6705600" cy="1371600"/>
          </a:xfrm>
        </p:spPr>
        <p:txBody>
          <a:bodyPr anchor="ctr"/>
          <a:lstStyle/>
          <a:p>
            <a:pPr algn="ctr">
              <a:defRPr/>
            </a:pPr>
            <a:r>
              <a:rPr lang="en-US" sz="4000" b="1" dirty="0" smtClean="0">
                <a:solidFill>
                  <a:srgbClr val="00B050"/>
                </a:solidFill>
                <a:effectLst>
                  <a:outerShdw blurRad="38100" dist="38100" dir="2700000" algn="tl">
                    <a:srgbClr val="C0C0C0"/>
                  </a:outerShdw>
                </a:effectLst>
                <a:latin typeface="Arial" pitchFamily="34" charset="0"/>
              </a:rPr>
              <a:t> </a:t>
            </a:r>
            <a:r>
              <a:rPr lang="en-GB" sz="4800" b="1" dirty="0" err="1" smtClean="0">
                <a:solidFill>
                  <a:srgbClr val="00B050"/>
                </a:solidFill>
                <a:effectLst>
                  <a:outerShdw blurRad="38100" dist="38100" dir="2700000" algn="tl">
                    <a:srgbClr val="C0C0C0"/>
                  </a:outerShdw>
                </a:effectLst>
                <a:latin typeface="Arial" charset="0"/>
              </a:rPr>
              <a:t>ecoHORNE</a:t>
            </a:r>
            <a:r>
              <a:rPr lang="ro-RO" sz="4800" b="1" dirty="0" smtClean="0">
                <a:solidFill>
                  <a:srgbClr val="00B050"/>
                </a:solidFill>
                <a:effectLst>
                  <a:outerShdw blurRad="38100" dist="38100" dir="2700000" algn="tl">
                    <a:srgbClr val="C0C0C0"/>
                  </a:outerShdw>
                </a:effectLst>
                <a:latin typeface="Arial" charset="0"/>
              </a:rPr>
              <a:t>T</a:t>
            </a:r>
            <a:r>
              <a:rPr lang="en-GB" sz="4800" b="1" dirty="0" smtClean="0">
                <a:solidFill>
                  <a:srgbClr val="00B050"/>
                </a:solidFill>
                <a:effectLst>
                  <a:outerShdw blurRad="38100" dist="38100" dir="2700000" algn="tl">
                    <a:srgbClr val="C0C0C0"/>
                  </a:outerShdw>
                </a:effectLst>
                <a:latin typeface="Arial" charset="0"/>
              </a:rPr>
              <a:t> </a:t>
            </a:r>
            <a:r>
              <a:rPr lang="en-US" sz="4000" dirty="0" smtClean="0"/>
              <a:t/>
            </a:r>
            <a:br>
              <a:rPr lang="en-US" sz="4000" dirty="0" smtClean="0"/>
            </a:br>
            <a:r>
              <a:rPr lang="en-US" sz="2800" b="1" dirty="0" err="1" smtClean="0">
                <a:solidFill>
                  <a:srgbClr val="FF0000"/>
                </a:solidFill>
                <a:effectLst>
                  <a:outerShdw blurRad="38100" dist="38100" dir="2700000" algn="tl">
                    <a:srgbClr val="C0C0C0"/>
                  </a:outerShdw>
                </a:effectLst>
                <a:latin typeface="Arial" charset="0"/>
              </a:rPr>
              <a:t>Pompa</a:t>
            </a:r>
            <a:r>
              <a:rPr lang="en-US" sz="2800" b="1" dirty="0" smtClean="0">
                <a:solidFill>
                  <a:srgbClr val="FF0000"/>
                </a:solidFill>
                <a:effectLst>
                  <a:outerShdw blurRad="38100" dist="38100" dir="2700000" algn="tl">
                    <a:srgbClr val="C0C0C0"/>
                  </a:outerShdw>
                </a:effectLst>
                <a:latin typeface="Arial" charset="0"/>
              </a:rPr>
              <a:t> de </a:t>
            </a:r>
            <a:r>
              <a:rPr lang="en-US" sz="2800" b="1" dirty="0" err="1" smtClean="0">
                <a:solidFill>
                  <a:srgbClr val="FF0000"/>
                </a:solidFill>
                <a:effectLst>
                  <a:outerShdw blurRad="38100" dist="38100" dir="2700000" algn="tl">
                    <a:srgbClr val="C0C0C0"/>
                  </a:outerShdw>
                </a:effectLst>
                <a:latin typeface="Arial" charset="0"/>
              </a:rPr>
              <a:t>caldura</a:t>
            </a:r>
            <a:r>
              <a:rPr lang="en-US" sz="2800" b="1" dirty="0" smtClean="0">
                <a:solidFill>
                  <a:srgbClr val="FF0000"/>
                </a:solidFill>
                <a:effectLst>
                  <a:outerShdw blurRad="38100" dist="38100" dir="2700000" algn="tl">
                    <a:srgbClr val="C0C0C0"/>
                  </a:outerShdw>
                </a:effectLst>
                <a:latin typeface="Arial" charset="0"/>
              </a:rPr>
              <a:t> – </a:t>
            </a:r>
            <a:r>
              <a:rPr lang="en-US" sz="2800" b="1" dirty="0" err="1" smtClean="0">
                <a:solidFill>
                  <a:srgbClr val="FF0000"/>
                </a:solidFill>
                <a:effectLst>
                  <a:outerShdw blurRad="38100" dist="38100" dir="2700000" algn="tl">
                    <a:srgbClr val="C0C0C0"/>
                  </a:outerShdw>
                </a:effectLst>
                <a:latin typeface="Arial" charset="0"/>
              </a:rPr>
              <a:t>Saruri</a:t>
            </a:r>
            <a:r>
              <a:rPr lang="en-US" sz="2800" b="1" dirty="0" smtClean="0">
                <a:solidFill>
                  <a:srgbClr val="FF0000"/>
                </a:solidFill>
                <a:effectLst>
                  <a:outerShdw blurRad="38100" dist="38100" dir="2700000" algn="tl">
                    <a:srgbClr val="C0C0C0"/>
                  </a:outerShdw>
                </a:effectLst>
                <a:latin typeface="Arial" charset="0"/>
              </a:rPr>
              <a:t> cu </a:t>
            </a:r>
            <a:r>
              <a:rPr lang="en-US" sz="2800" b="1" dirty="0" err="1" smtClean="0">
                <a:solidFill>
                  <a:srgbClr val="FF0000"/>
                </a:solidFill>
                <a:effectLst>
                  <a:outerShdw blurRad="38100" dist="38100" dir="2700000" algn="tl">
                    <a:srgbClr val="C0C0C0"/>
                  </a:outerShdw>
                </a:effectLst>
                <a:latin typeface="Arial" charset="0"/>
              </a:rPr>
              <a:t>depuneri</a:t>
            </a:r>
            <a:r>
              <a:rPr lang="en-US" sz="2800" b="1" dirty="0" smtClean="0">
                <a:solidFill>
                  <a:srgbClr val="FF0000"/>
                </a:solidFill>
                <a:effectLst>
                  <a:outerShdw blurRad="38100" dist="38100" dir="2700000" algn="tl">
                    <a:srgbClr val="C0C0C0"/>
                  </a:outerShdw>
                </a:effectLst>
                <a:latin typeface="Arial" charset="0"/>
              </a:rPr>
              <a:t> </a:t>
            </a:r>
            <a:r>
              <a:rPr lang="en-US" sz="2800" b="1" dirty="0" err="1" smtClean="0">
                <a:solidFill>
                  <a:srgbClr val="FF0000"/>
                </a:solidFill>
                <a:effectLst>
                  <a:outerShdw blurRad="38100" dist="38100" dir="2700000" algn="tl">
                    <a:srgbClr val="C0C0C0"/>
                  </a:outerShdw>
                </a:effectLst>
                <a:latin typeface="Arial" charset="0"/>
              </a:rPr>
              <a:t>nanostructurate</a:t>
            </a:r>
            <a:endParaRPr lang="ro-RO" sz="2800" b="1" dirty="0" smtClean="0">
              <a:solidFill>
                <a:srgbClr val="FF0000"/>
              </a:solidFill>
              <a:effectLst>
                <a:outerShdw blurRad="38100" dist="38100" dir="2700000" algn="tl">
                  <a:srgbClr val="C0C0C0"/>
                </a:outerShdw>
              </a:effectLst>
              <a:latin typeface="Arial" pitchFamily="34" charset="0"/>
            </a:endParaRPr>
          </a:p>
        </p:txBody>
      </p:sp>
      <p:pic>
        <p:nvPicPr>
          <p:cNvPr id="4" name="Picture 3"/>
          <p:cNvPicPr>
            <a:picLocks noChangeAspect="1"/>
          </p:cNvPicPr>
          <p:nvPr/>
        </p:nvPicPr>
        <p:blipFill>
          <a:blip r:embed="rId3" cstate="print"/>
          <a:stretch>
            <a:fillRect/>
          </a:stretch>
        </p:blipFill>
        <p:spPr>
          <a:xfrm>
            <a:off x="323528" y="2389290"/>
            <a:ext cx="4384772" cy="3960440"/>
          </a:xfrm>
          <a:prstGeom prst="rect">
            <a:avLst/>
          </a:prstGeom>
        </p:spPr>
      </p:pic>
      <p:pic>
        <p:nvPicPr>
          <p:cNvPr id="5" name="Picture 4" descr="cao_32_sbar"/>
          <p:cNvPicPr>
            <a:picLocks noChangeAspect="1" noChangeArrowheads="1"/>
          </p:cNvPicPr>
          <p:nvPr/>
        </p:nvPicPr>
        <p:blipFill>
          <a:blip r:embed="rId4" cstate="print"/>
          <a:srcRect/>
          <a:stretch>
            <a:fillRect/>
          </a:stretch>
        </p:blipFill>
        <p:spPr bwMode="auto">
          <a:xfrm>
            <a:off x="5364088" y="2752510"/>
            <a:ext cx="3456384" cy="2764722"/>
          </a:xfrm>
          <a:prstGeom prst="rect">
            <a:avLst/>
          </a:prstGeom>
          <a:noFill/>
        </p:spPr>
      </p:pic>
    </p:spTree>
    <p:extLst>
      <p:ext uri="{BB962C8B-B14F-4D97-AF65-F5344CB8AC3E}">
        <p14:creationId xmlns:p14="http://schemas.microsoft.com/office/powerpoint/2010/main" xmlns="" val="3009762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4"/>
          <p:cNvSpPr>
            <a:spLocks noChangeArrowheads="1"/>
          </p:cNvSpPr>
          <p:nvPr/>
        </p:nvSpPr>
        <p:spPr bwMode="auto">
          <a:xfrm>
            <a:off x="1485900" y="404664"/>
            <a:ext cx="6019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400" b="1" dirty="0" smtClean="0">
                <a:solidFill>
                  <a:schemeClr val="tx2"/>
                </a:solidFill>
                <a:latin typeface="Times New Roman" panose="02020603050405020304" pitchFamily="18" charset="0"/>
                <a:cs typeface="Arial" panose="020B0604020202020204" pitchFamily="34" charset="0"/>
              </a:rPr>
              <a:t>PLATFORMA DE CERCETARE STIINTIFICA SI INOVARE OVIDIANUM</a:t>
            </a:r>
            <a:endParaRPr lang="ro-RO" altLang="en-US" sz="2400" b="1" dirty="0">
              <a:solidFill>
                <a:schemeClr val="tx2"/>
              </a:solidFill>
              <a:latin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a:blip r:embed="rId2" cstate="print"/>
          <a:stretch>
            <a:fillRect/>
          </a:stretch>
        </p:blipFill>
        <p:spPr>
          <a:xfrm>
            <a:off x="128938" y="1852303"/>
            <a:ext cx="8835550" cy="4924586"/>
          </a:xfrm>
          <a:prstGeom prst="rect">
            <a:avLst/>
          </a:prstGeom>
        </p:spPr>
      </p:pic>
    </p:spTree>
    <p:extLst>
      <p:ext uri="{BB962C8B-B14F-4D97-AF65-F5344CB8AC3E}">
        <p14:creationId xmlns:p14="http://schemas.microsoft.com/office/powerpoint/2010/main" xmlns="" val="12142510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AutoShape 2" descr="000901c6ab2d$fc85e830$fd0010ac@user1671c2de39"/>
          <p:cNvSpPr>
            <a:spLocks noChangeAspect="1" noChangeArrowheads="1"/>
          </p:cNvSpPr>
          <p:nvPr/>
        </p:nvSpPr>
        <p:spPr bwMode="auto">
          <a:xfrm>
            <a:off x="155575" y="46038"/>
            <a:ext cx="6191250" cy="714375"/>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5443" name="AutoShape 3" descr="000901c6ab2d$fc85e830$fd0010ac@user1671c2de39"/>
          <p:cNvSpPr>
            <a:spLocks noChangeAspect="1" noChangeArrowheads="1"/>
          </p:cNvSpPr>
          <p:nvPr/>
        </p:nvSpPr>
        <p:spPr bwMode="auto">
          <a:xfrm>
            <a:off x="1476375" y="3071813"/>
            <a:ext cx="6191250" cy="714375"/>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5444" name="Rectangle 4"/>
          <p:cNvSpPr>
            <a:spLocks noChangeArrowheads="1"/>
          </p:cNvSpPr>
          <p:nvPr/>
        </p:nvSpPr>
        <p:spPr bwMode="auto">
          <a:xfrm>
            <a:off x="395536" y="2348880"/>
            <a:ext cx="8352928" cy="3798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000" b="1" dirty="0" err="1" smtClean="0">
                <a:solidFill>
                  <a:schemeClr val="tx2"/>
                </a:solidFill>
                <a:latin typeface="Times New Roman" panose="02020603050405020304" pitchFamily="18" charset="0"/>
              </a:rPr>
              <a:t>Miza</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impunerii</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pe</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viitoarele</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piete</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consta</a:t>
            </a:r>
            <a:r>
              <a:rPr lang="en-US" altLang="en-US" sz="2000" b="1" dirty="0" smtClean="0">
                <a:solidFill>
                  <a:schemeClr val="tx2"/>
                </a:solidFill>
                <a:latin typeface="Times New Roman" panose="02020603050405020304" pitchFamily="18" charset="0"/>
              </a:rPr>
              <a:t> in </a:t>
            </a:r>
            <a:r>
              <a:rPr lang="en-US" altLang="en-US" sz="2000" b="1" dirty="0" err="1" smtClean="0">
                <a:solidFill>
                  <a:schemeClr val="tx2"/>
                </a:solidFill>
                <a:latin typeface="Times New Roman" panose="02020603050405020304" pitchFamily="18" charset="0"/>
              </a:rPr>
              <a:t>insusirea</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ecoinovarii</a:t>
            </a:r>
            <a:r>
              <a:rPr lang="en-US" altLang="en-US" sz="2000" b="1" dirty="0" smtClean="0">
                <a:solidFill>
                  <a:schemeClr val="tx2"/>
                </a:solidFill>
                <a:latin typeface="Times New Roman" panose="02020603050405020304" pitchFamily="18" charset="0"/>
              </a:rPr>
              <a:t> ca </a:t>
            </a:r>
            <a:r>
              <a:rPr lang="en-US" altLang="en-US" sz="2000" b="1" dirty="0" err="1" smtClean="0">
                <a:solidFill>
                  <a:schemeClr val="tx2"/>
                </a:solidFill>
                <a:latin typeface="Times New Roman" panose="02020603050405020304" pitchFamily="18" charset="0"/>
              </a:rPr>
              <a:t>principiu</a:t>
            </a:r>
            <a:r>
              <a:rPr lang="en-US" altLang="en-US" sz="2000" b="1" dirty="0" smtClean="0">
                <a:solidFill>
                  <a:schemeClr val="tx2"/>
                </a:solidFill>
                <a:latin typeface="Times New Roman" panose="02020603050405020304" pitchFamily="18" charset="0"/>
              </a:rPr>
              <a:t> fundamental al </a:t>
            </a:r>
            <a:r>
              <a:rPr lang="en-US" altLang="en-US" sz="2000" b="1" dirty="0" err="1" smtClean="0">
                <a:solidFill>
                  <a:schemeClr val="tx2"/>
                </a:solidFill>
                <a:latin typeface="Times New Roman" panose="02020603050405020304" pitchFamily="18" charset="0"/>
              </a:rPr>
              <a:t>culturii</a:t>
            </a:r>
            <a:r>
              <a:rPr lang="en-US" altLang="en-US" sz="2000" b="1" dirty="0" smtClean="0">
                <a:solidFill>
                  <a:schemeClr val="tx2"/>
                </a:solidFill>
                <a:latin typeface="Times New Roman" panose="02020603050405020304" pitchFamily="18" charset="0"/>
              </a:rPr>
              <a:t> de </a:t>
            </a:r>
            <a:r>
              <a:rPr lang="en-US" altLang="en-US" sz="2000" b="1" dirty="0" err="1" smtClean="0">
                <a:solidFill>
                  <a:schemeClr val="tx2"/>
                </a:solidFill>
                <a:latin typeface="Times New Roman" panose="02020603050405020304" pitchFamily="18" charset="0"/>
              </a:rPr>
              <a:t>organizatie</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si</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cunoastrea</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profunda</a:t>
            </a:r>
            <a:r>
              <a:rPr lang="en-US" altLang="en-US" sz="2000" b="1" dirty="0" smtClean="0">
                <a:solidFill>
                  <a:schemeClr val="tx2"/>
                </a:solidFill>
                <a:latin typeface="Times New Roman" panose="02020603050405020304" pitchFamily="18" charset="0"/>
              </a:rPr>
              <a:t> a </a:t>
            </a:r>
            <a:r>
              <a:rPr lang="en-US" altLang="en-US" sz="2000" b="1" dirty="0" err="1" smtClean="0">
                <a:solidFill>
                  <a:schemeClr val="tx2"/>
                </a:solidFill>
                <a:latin typeface="Times New Roman" panose="02020603050405020304" pitchFamily="18" charset="0"/>
              </a:rPr>
              <a:t>complexitatii</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conceptelor</a:t>
            </a:r>
            <a:r>
              <a:rPr lang="en-US" altLang="en-US" sz="2000" b="1" dirty="0" smtClean="0">
                <a:solidFill>
                  <a:schemeClr val="tx2"/>
                </a:solidFill>
                <a:latin typeface="Times New Roman" panose="02020603050405020304" pitchFamily="18" charset="0"/>
              </a:rPr>
              <a:t> de </a:t>
            </a:r>
            <a:r>
              <a:rPr lang="en-US" altLang="en-US" sz="2000" b="1" dirty="0" err="1" smtClean="0">
                <a:solidFill>
                  <a:schemeClr val="tx2"/>
                </a:solidFill>
                <a:latin typeface="Times New Roman" panose="02020603050405020304" pitchFamily="18" charset="0"/>
              </a:rPr>
              <a:t>sustenabilitate</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respectiv</a:t>
            </a:r>
            <a:r>
              <a:rPr lang="en-US" altLang="en-US" sz="2000" b="1" dirty="0" smtClean="0">
                <a:solidFill>
                  <a:schemeClr val="tx2"/>
                </a:solidFill>
                <a:latin typeface="Times New Roman" panose="02020603050405020304" pitchFamily="18" charset="0"/>
              </a:rPr>
              <a:t> de </a:t>
            </a:r>
            <a:r>
              <a:rPr lang="en-US" altLang="en-US" sz="2000" b="1" dirty="0" err="1" smtClean="0">
                <a:solidFill>
                  <a:schemeClr val="tx2"/>
                </a:solidFill>
                <a:latin typeface="Times New Roman" panose="02020603050405020304" pitchFamily="18" charset="0"/>
              </a:rPr>
              <a:t>economie</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verde</a:t>
            </a:r>
            <a:r>
              <a:rPr lang="en-US" altLang="en-US" sz="2000" b="1" dirty="0" smtClean="0">
                <a:solidFill>
                  <a:schemeClr val="tx2"/>
                </a:solidFill>
                <a:latin typeface="Times New Roman" panose="02020603050405020304" pitchFamily="18" charset="0"/>
              </a:rPr>
              <a:t>.</a:t>
            </a:r>
          </a:p>
          <a:p>
            <a:pPr algn="just"/>
            <a:endParaRPr lang="en-US" altLang="en-US" sz="2000" b="1" dirty="0">
              <a:solidFill>
                <a:schemeClr val="tx2"/>
              </a:solidFill>
              <a:latin typeface="Times New Roman" panose="02020603050405020304" pitchFamily="18" charset="0"/>
            </a:endParaRPr>
          </a:p>
          <a:p>
            <a:pPr algn="just"/>
            <a:r>
              <a:rPr lang="en-US" altLang="en-US" sz="2000" b="1" dirty="0" err="1" smtClean="0">
                <a:solidFill>
                  <a:schemeClr val="tx2"/>
                </a:solidFill>
                <a:latin typeface="Times New Roman" panose="02020603050405020304" pitchFamily="18" charset="0"/>
              </a:rPr>
              <a:t>Universitatile</a:t>
            </a:r>
            <a:r>
              <a:rPr lang="en-US" altLang="en-US" sz="2000" b="1" dirty="0" smtClean="0">
                <a:solidFill>
                  <a:schemeClr val="tx2"/>
                </a:solidFill>
                <a:latin typeface="Times New Roman" panose="02020603050405020304" pitchFamily="18" charset="0"/>
              </a:rPr>
              <a:t> pot </a:t>
            </a:r>
            <a:r>
              <a:rPr lang="en-US" altLang="en-US" sz="2000" b="1" dirty="0" err="1" smtClean="0">
                <a:solidFill>
                  <a:schemeClr val="tx2"/>
                </a:solidFill>
                <a:latin typeface="Times New Roman" panose="02020603050405020304" pitchFamily="18" charset="0"/>
              </a:rPr>
              <a:t>constitui</a:t>
            </a:r>
            <a:r>
              <a:rPr lang="en-US" altLang="en-US" sz="2000" b="1" dirty="0" smtClean="0">
                <a:solidFill>
                  <a:schemeClr val="tx2"/>
                </a:solidFill>
                <a:latin typeface="Times New Roman" panose="02020603050405020304" pitchFamily="18" charset="0"/>
              </a:rPr>
              <a:t> un </a:t>
            </a:r>
            <a:r>
              <a:rPr lang="en-US" altLang="en-US" sz="2000" b="1" dirty="0" err="1" smtClean="0">
                <a:solidFill>
                  <a:schemeClr val="tx2"/>
                </a:solidFill>
                <a:latin typeface="Times New Roman" panose="02020603050405020304" pitchFamily="18" charset="0"/>
              </a:rPr>
              <a:t>partener</a:t>
            </a:r>
            <a:r>
              <a:rPr lang="en-US" altLang="en-US" sz="2000" b="1" dirty="0" smtClean="0">
                <a:solidFill>
                  <a:schemeClr val="tx2"/>
                </a:solidFill>
                <a:latin typeface="Times New Roman" panose="02020603050405020304" pitchFamily="18" charset="0"/>
              </a:rPr>
              <a:t> cu mare potential </a:t>
            </a:r>
            <a:r>
              <a:rPr lang="en-US" altLang="en-US" sz="2000" b="1" dirty="0" err="1" smtClean="0">
                <a:solidFill>
                  <a:schemeClr val="tx2"/>
                </a:solidFill>
                <a:latin typeface="Times New Roman" panose="02020603050405020304" pitchFamily="18" charset="0"/>
              </a:rPr>
              <a:t>pentru</a:t>
            </a:r>
            <a:r>
              <a:rPr lang="en-US" altLang="en-US" sz="2000" b="1" dirty="0" smtClean="0">
                <a:solidFill>
                  <a:schemeClr val="tx2"/>
                </a:solidFill>
                <a:latin typeface="Times New Roman" panose="02020603050405020304" pitchFamily="18" charset="0"/>
              </a:rPr>
              <a:t> a </a:t>
            </a:r>
            <a:r>
              <a:rPr lang="en-US" altLang="en-US" sz="2000" b="1" dirty="0" err="1" smtClean="0">
                <a:solidFill>
                  <a:schemeClr val="tx2"/>
                </a:solidFill>
                <a:latin typeface="Times New Roman" panose="02020603050405020304" pitchFamily="18" charset="0"/>
              </a:rPr>
              <a:t>contribui</a:t>
            </a:r>
            <a:r>
              <a:rPr lang="en-US" altLang="en-US" sz="2000" b="1" dirty="0" smtClean="0">
                <a:solidFill>
                  <a:schemeClr val="tx2"/>
                </a:solidFill>
                <a:latin typeface="Times New Roman" panose="02020603050405020304" pitchFamily="18" charset="0"/>
              </a:rPr>
              <a:t> la </a:t>
            </a:r>
            <a:r>
              <a:rPr lang="en-US" altLang="en-US" sz="2000" b="1" dirty="0" err="1" smtClean="0">
                <a:solidFill>
                  <a:schemeClr val="tx2"/>
                </a:solidFill>
                <a:latin typeface="Times New Roman" panose="02020603050405020304" pitchFamily="18" charset="0"/>
              </a:rPr>
              <a:t>formarea</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si</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consolidarea</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capacitatii</a:t>
            </a:r>
            <a:r>
              <a:rPr lang="en-US" altLang="en-US" sz="2000" b="1" dirty="0" smtClean="0">
                <a:solidFill>
                  <a:schemeClr val="tx2"/>
                </a:solidFill>
                <a:latin typeface="Times New Roman" panose="02020603050405020304" pitchFamily="18" charset="0"/>
              </a:rPr>
              <a:t> de </a:t>
            </a:r>
            <a:r>
              <a:rPr lang="en-US" altLang="en-US" sz="2000" b="1" dirty="0" err="1" smtClean="0">
                <a:solidFill>
                  <a:schemeClr val="tx2"/>
                </a:solidFill>
                <a:latin typeface="Times New Roman" panose="02020603050405020304" pitchFamily="18" charset="0"/>
              </a:rPr>
              <a:t>inovare</a:t>
            </a:r>
            <a:r>
              <a:rPr lang="en-US" altLang="en-US" sz="2000" b="1" dirty="0" smtClean="0">
                <a:solidFill>
                  <a:schemeClr val="tx2"/>
                </a:solidFill>
                <a:latin typeface="Times New Roman" panose="02020603050405020304" pitchFamily="18" charset="0"/>
              </a:rPr>
              <a:t> a </a:t>
            </a:r>
            <a:r>
              <a:rPr lang="en-US" altLang="en-US" sz="2000" b="1" dirty="0" err="1" smtClean="0">
                <a:solidFill>
                  <a:schemeClr val="tx2"/>
                </a:solidFill>
                <a:latin typeface="Times New Roman" panose="02020603050405020304" pitchFamily="18" charset="0"/>
              </a:rPr>
              <a:t>furnizorilor</a:t>
            </a:r>
            <a:r>
              <a:rPr lang="en-US" altLang="en-US" sz="2000" b="1" dirty="0" smtClean="0">
                <a:solidFill>
                  <a:schemeClr val="tx2"/>
                </a:solidFill>
                <a:latin typeface="Times New Roman" panose="02020603050405020304" pitchFamily="18" charset="0"/>
              </a:rPr>
              <a:t> de </a:t>
            </a:r>
            <a:r>
              <a:rPr lang="en-US" altLang="en-US" sz="2000" b="1" dirty="0" err="1" smtClean="0">
                <a:solidFill>
                  <a:schemeClr val="tx2"/>
                </a:solidFill>
                <a:latin typeface="Times New Roman" panose="02020603050405020304" pitchFamily="18" charset="0"/>
              </a:rPr>
              <a:t>servicii</a:t>
            </a:r>
            <a:r>
              <a:rPr lang="en-US" altLang="en-US" sz="2000" b="1" dirty="0" smtClean="0">
                <a:solidFill>
                  <a:schemeClr val="tx2"/>
                </a:solidFill>
                <a:latin typeface="Times New Roman" panose="02020603050405020304" pitchFamily="18" charset="0"/>
              </a:rPr>
              <a:t> private din Romania.</a:t>
            </a:r>
          </a:p>
          <a:p>
            <a:pPr algn="just"/>
            <a:endParaRPr lang="en-US" altLang="en-US" sz="2000" b="1" dirty="0">
              <a:solidFill>
                <a:schemeClr val="tx2"/>
              </a:solidFill>
              <a:latin typeface="Times New Roman" panose="02020603050405020304" pitchFamily="18" charset="0"/>
            </a:endParaRPr>
          </a:p>
          <a:p>
            <a:pPr algn="just"/>
            <a:r>
              <a:rPr lang="en-US" altLang="en-US" sz="2000" b="1" dirty="0" err="1" smtClean="0">
                <a:solidFill>
                  <a:schemeClr val="tx2"/>
                </a:solidFill>
                <a:latin typeface="Times New Roman" panose="02020603050405020304" pitchFamily="18" charset="0"/>
              </a:rPr>
              <a:t>Furnizarea</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serviciilor</a:t>
            </a:r>
            <a:r>
              <a:rPr lang="en-US" altLang="en-US" sz="2000" b="1" dirty="0" smtClean="0">
                <a:solidFill>
                  <a:schemeClr val="tx2"/>
                </a:solidFill>
                <a:latin typeface="Times New Roman" panose="02020603050405020304" pitchFamily="18" charset="0"/>
              </a:rPr>
              <a:t> de </a:t>
            </a:r>
            <a:r>
              <a:rPr lang="en-US" altLang="en-US" sz="2000" b="1" dirty="0" err="1" smtClean="0">
                <a:solidFill>
                  <a:schemeClr val="tx2"/>
                </a:solidFill>
                <a:latin typeface="Times New Roman" panose="02020603050405020304" pitchFamily="18" charset="0"/>
              </a:rPr>
              <a:t>inovare</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necesita</a:t>
            </a:r>
            <a:r>
              <a:rPr lang="en-US" altLang="en-US" sz="2000" b="1" dirty="0" smtClean="0">
                <a:solidFill>
                  <a:schemeClr val="tx2"/>
                </a:solidFill>
                <a:latin typeface="Times New Roman" panose="02020603050405020304" pitchFamily="18" charset="0"/>
              </a:rPr>
              <a:t> un </a:t>
            </a:r>
            <a:r>
              <a:rPr lang="en-US" altLang="en-US" sz="2000" b="1" dirty="0" err="1" smtClean="0">
                <a:solidFill>
                  <a:schemeClr val="tx2"/>
                </a:solidFill>
                <a:latin typeface="Times New Roman" panose="02020603050405020304" pitchFamily="18" charset="0"/>
              </a:rPr>
              <a:t>climat</a:t>
            </a:r>
            <a:r>
              <a:rPr lang="en-US" altLang="en-US" sz="2000" b="1" dirty="0" smtClean="0">
                <a:solidFill>
                  <a:schemeClr val="tx2"/>
                </a:solidFill>
                <a:latin typeface="Times New Roman" panose="02020603050405020304" pitchFamily="18" charset="0"/>
              </a:rPr>
              <a:t> de </a:t>
            </a:r>
            <a:r>
              <a:rPr lang="en-US" altLang="en-US" sz="2000" b="1" dirty="0" err="1" smtClean="0">
                <a:solidFill>
                  <a:schemeClr val="tx2"/>
                </a:solidFill>
                <a:latin typeface="Times New Roman" panose="02020603050405020304" pitchFamily="18" charset="0"/>
              </a:rPr>
              <a:t>afaceri</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principial</a:t>
            </a:r>
            <a:r>
              <a:rPr lang="en-US" altLang="en-US" sz="2000" b="1" dirty="0" smtClean="0">
                <a:solidFill>
                  <a:schemeClr val="tx2"/>
                </a:solidFill>
                <a:latin typeface="Times New Roman" panose="02020603050405020304" pitchFamily="18" charset="0"/>
              </a:rPr>
              <a:t>.</a:t>
            </a:r>
          </a:p>
          <a:p>
            <a:pPr algn="just"/>
            <a:endParaRPr lang="en-US" altLang="en-US" sz="2000" b="1" dirty="0">
              <a:solidFill>
                <a:schemeClr val="tx2"/>
              </a:solidFill>
              <a:latin typeface="Times New Roman" panose="02020603050405020304" pitchFamily="18" charset="0"/>
            </a:endParaRPr>
          </a:p>
          <a:p>
            <a:pPr algn="just"/>
            <a:r>
              <a:rPr lang="en-US" altLang="en-US" sz="2000" b="1" dirty="0" err="1" smtClean="0">
                <a:solidFill>
                  <a:schemeClr val="tx2"/>
                </a:solidFill>
                <a:latin typeface="Times New Roman" panose="02020603050405020304" pitchFamily="18" charset="0"/>
              </a:rPr>
              <a:t>Dezvoltarea</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serviciilor</a:t>
            </a:r>
            <a:r>
              <a:rPr lang="en-US" altLang="en-US" sz="2000" b="1" dirty="0" smtClean="0">
                <a:solidFill>
                  <a:schemeClr val="tx2"/>
                </a:solidFill>
                <a:latin typeface="Times New Roman" panose="02020603050405020304" pitchFamily="18" charset="0"/>
              </a:rPr>
              <a:t> de </a:t>
            </a:r>
            <a:r>
              <a:rPr lang="en-US" altLang="en-US" sz="2000" b="1" dirty="0" err="1" smtClean="0">
                <a:solidFill>
                  <a:schemeClr val="tx2"/>
                </a:solidFill>
                <a:latin typeface="Times New Roman" panose="02020603050405020304" pitchFamily="18" charset="0"/>
              </a:rPr>
              <a:t>inovare</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necesita</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existenta</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unei</a:t>
            </a:r>
            <a:r>
              <a:rPr lang="en-US" altLang="en-US" sz="2000" b="1" dirty="0" smtClean="0">
                <a:solidFill>
                  <a:schemeClr val="tx2"/>
                </a:solidFill>
                <a:latin typeface="Times New Roman" panose="02020603050405020304" pitchFamily="18" charset="0"/>
              </a:rPr>
              <a:t> </a:t>
            </a:r>
            <a:r>
              <a:rPr lang="en-US" altLang="en-US" sz="2000" b="1" dirty="0" err="1" smtClean="0">
                <a:solidFill>
                  <a:schemeClr val="tx2"/>
                </a:solidFill>
                <a:latin typeface="Times New Roman" panose="02020603050405020304" pitchFamily="18" charset="0"/>
              </a:rPr>
              <a:t>piete</a:t>
            </a:r>
            <a:r>
              <a:rPr lang="en-US" altLang="en-US" sz="2000" b="1" dirty="0" smtClean="0">
                <a:solidFill>
                  <a:schemeClr val="tx2"/>
                </a:solidFill>
                <a:latin typeface="Times New Roman" panose="02020603050405020304" pitchFamily="18" charset="0"/>
              </a:rPr>
              <a:t>.</a:t>
            </a:r>
            <a:endParaRPr lang="en-US" altLang="en-US" sz="2000" b="1" dirty="0">
              <a:solidFill>
                <a:schemeClr val="tx2"/>
              </a:solidFill>
              <a:latin typeface="Times New Roman" panose="02020603050405020304" pitchFamily="18" charset="0"/>
            </a:endParaRPr>
          </a:p>
        </p:txBody>
      </p:sp>
      <p:sp>
        <p:nvSpPr>
          <p:cNvPr id="445445" name="Rectangle 5"/>
          <p:cNvSpPr>
            <a:spLocks noChangeArrowheads="1"/>
          </p:cNvSpPr>
          <p:nvPr/>
        </p:nvSpPr>
        <p:spPr bwMode="auto">
          <a:xfrm>
            <a:off x="1676400" y="228600"/>
            <a:ext cx="6019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b="1" dirty="0" smtClean="0">
                <a:solidFill>
                  <a:schemeClr val="tx2"/>
                </a:solidFill>
                <a:latin typeface="Times New Roman" panose="02020603050405020304" pitchFamily="18" charset="0"/>
              </a:rPr>
              <a:t>CONCLUZII</a:t>
            </a:r>
            <a:endParaRPr lang="ro-RO" altLang="en-US" sz="2400" b="1" dirty="0">
              <a:solidFill>
                <a:schemeClr val="tx2"/>
              </a:solidFill>
              <a:latin typeface="Times New Roman" panose="02020603050405020304" pitchFamily="18" charset="0"/>
            </a:endParaRPr>
          </a:p>
        </p:txBody>
      </p:sp>
    </p:spTree>
    <p:extLst>
      <p:ext uri="{BB962C8B-B14F-4D97-AF65-F5344CB8AC3E}">
        <p14:creationId xmlns:p14="http://schemas.microsoft.com/office/powerpoint/2010/main" xmlns="" val="68666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45444">
                                            <p:txEl>
                                              <p:pRg st="0" end="0"/>
                                            </p:txEl>
                                          </p:spTgt>
                                        </p:tgtEl>
                                        <p:attrNameLst>
                                          <p:attrName>style.visibility</p:attrName>
                                        </p:attrNameLst>
                                      </p:cBhvr>
                                      <p:to>
                                        <p:strVal val="visible"/>
                                      </p:to>
                                    </p:set>
                                    <p:anim calcmode="discrete" valueType="clr">
                                      <p:cBhvr override="childStyle">
                                        <p:cTn id="7" dur="80"/>
                                        <p:tgtEl>
                                          <p:spTgt spid="4454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4544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4544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45444">
                                            <p:txEl>
                                              <p:pRg st="2" end="2"/>
                                            </p:txEl>
                                          </p:spTgt>
                                        </p:tgtEl>
                                        <p:attrNameLst>
                                          <p:attrName>style.visibility</p:attrName>
                                        </p:attrNameLst>
                                      </p:cBhvr>
                                      <p:to>
                                        <p:strVal val="visible"/>
                                      </p:to>
                                    </p:set>
                                    <p:anim calcmode="discrete" valueType="clr">
                                      <p:cBhvr override="childStyle">
                                        <p:cTn id="14" dur="80"/>
                                        <p:tgtEl>
                                          <p:spTgt spid="44544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45444">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445444">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45444">
                                            <p:txEl>
                                              <p:pRg st="4" end="4"/>
                                            </p:txEl>
                                          </p:spTgt>
                                        </p:tgtEl>
                                        <p:attrNameLst>
                                          <p:attrName>style.visibility</p:attrName>
                                        </p:attrNameLst>
                                      </p:cBhvr>
                                      <p:to>
                                        <p:strVal val="visible"/>
                                      </p:to>
                                    </p:set>
                                    <p:anim calcmode="discrete" valueType="clr">
                                      <p:cBhvr override="childStyle">
                                        <p:cTn id="21" dur="80"/>
                                        <p:tgtEl>
                                          <p:spTgt spid="44544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45444">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445444">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45444">
                                            <p:txEl>
                                              <p:pRg st="6" end="6"/>
                                            </p:txEl>
                                          </p:spTgt>
                                        </p:tgtEl>
                                        <p:attrNameLst>
                                          <p:attrName>style.visibility</p:attrName>
                                        </p:attrNameLst>
                                      </p:cBhvr>
                                      <p:to>
                                        <p:strVal val="visible"/>
                                      </p:to>
                                    </p:set>
                                    <p:anim calcmode="discrete" valueType="clr">
                                      <p:cBhvr override="childStyle">
                                        <p:cTn id="28" dur="80"/>
                                        <p:tgtEl>
                                          <p:spTgt spid="44544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45444">
                                            <p:txEl>
                                              <p:pRg st="6" end="6"/>
                                            </p:txEl>
                                          </p:spTgt>
                                        </p:tgtEl>
                                        <p:attrNameLst>
                                          <p:attrName>fillcolor</p:attrName>
                                        </p:attrNameLst>
                                      </p:cBhvr>
                                      <p:tavLst>
                                        <p:tav tm="0">
                                          <p:val>
                                            <p:clrVal>
                                              <a:schemeClr val="accent2"/>
                                            </p:clrVal>
                                          </p:val>
                                        </p:tav>
                                        <p:tav tm="50000">
                                          <p:val>
                                            <p:clrVal>
                                              <a:schemeClr val="hlink"/>
                                            </p:clrVal>
                                          </p:val>
                                        </p:tav>
                                      </p:tavLst>
                                    </p:anim>
                                    <p:set>
                                      <p:cBhvr>
                                        <p:cTn id="30" dur="80"/>
                                        <p:tgtEl>
                                          <p:spTgt spid="445444">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152400" y="1988840"/>
            <a:ext cx="8668072" cy="460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eaLnBrk="1" hangingPunct="1">
              <a:buNone/>
            </a:pPr>
            <a:r>
              <a:rPr lang="ro-RO" altLang="en-US" sz="2000" b="1" u="sng" dirty="0">
                <a:solidFill>
                  <a:schemeClr val="tx2"/>
                </a:solidFill>
                <a:latin typeface="Times New Roman" panose="02020603050405020304" pitchFamily="18" charset="0"/>
                <a:cs typeface="Times New Roman" panose="02020603050405020304" pitchFamily="18" charset="0"/>
              </a:rPr>
              <a:t>Scopul proiectului</a:t>
            </a:r>
            <a:r>
              <a:rPr lang="ro-RO" altLang="en-US" sz="2000" b="1" dirty="0">
                <a:solidFill>
                  <a:schemeClr val="tx2"/>
                </a:solidFill>
                <a:latin typeface="Times New Roman" panose="02020603050405020304" pitchFamily="18" charset="0"/>
                <a:cs typeface="Times New Roman" panose="02020603050405020304" pitchFamily="18" charset="0"/>
              </a:rPr>
              <a:t> </a:t>
            </a:r>
            <a:r>
              <a:rPr lang="ro-RO" altLang="en-US" sz="2000" b="1" i="1" dirty="0">
                <a:solidFill>
                  <a:schemeClr val="tx2"/>
                </a:solidFill>
                <a:latin typeface="Times New Roman" panose="02020603050405020304" pitchFamily="18" charset="0"/>
                <a:cs typeface="Times New Roman" panose="02020603050405020304" pitchFamily="18" charset="0"/>
              </a:rPr>
              <a:t>MEDGreen+</a:t>
            </a:r>
            <a:r>
              <a:rPr lang="en-US" altLang="en-US" sz="2000" b="1" i="1" dirty="0">
                <a:solidFill>
                  <a:schemeClr val="tx2"/>
                </a:solidFill>
                <a:latin typeface="Times New Roman" panose="02020603050405020304" pitchFamily="18" charset="0"/>
                <a:cs typeface="Times New Roman" panose="02020603050405020304" pitchFamily="18" charset="0"/>
              </a:rPr>
              <a:t> </a:t>
            </a:r>
            <a:r>
              <a:rPr lang="ro-RO" altLang="en-US" sz="2000" dirty="0">
                <a:solidFill>
                  <a:schemeClr val="tx2"/>
                </a:solidFill>
                <a:latin typeface="Times New Roman" panose="02020603050405020304" pitchFamily="18" charset="0"/>
                <a:cs typeface="Times New Roman" panose="02020603050405020304" pitchFamily="18" charset="0"/>
              </a:rPr>
              <a:t>îl reprezintă creșterea competitivității partnerilor asociaț</a:t>
            </a:r>
            <a:r>
              <a:rPr lang="en-US" altLang="en-US" sz="2000" dirty="0" err="1">
                <a:solidFill>
                  <a:schemeClr val="tx2"/>
                </a:solidFill>
                <a:latin typeface="Times New Roman" panose="02020603050405020304" pitchFamily="18" charset="0"/>
                <a:cs typeface="Times New Roman" panose="02020603050405020304" pitchFamily="18" charset="0"/>
              </a:rPr>
              <a:t>i</a:t>
            </a:r>
            <a:r>
              <a:rPr lang="ro-RO" altLang="en-US" sz="2000" dirty="0">
                <a:solidFill>
                  <a:schemeClr val="tx2"/>
                </a:solidFill>
                <a:latin typeface="Times New Roman" panose="02020603050405020304" pitchFamily="18" charset="0"/>
                <a:cs typeface="Times New Roman" panose="02020603050405020304" pitchFamily="18" charset="0"/>
              </a:rPr>
              <a:t> în cadrul Asociației „Cluster pentru promovarea afacerilor specializate în ecotehnologii și surse alternative de energie MEDGreen (Regiunea Sud-Est și Regiunea București-Ilfov)” prin dezvoltarea de soluții innovative materializate în produse și servicii competitive pe plan european și regional</a:t>
            </a:r>
            <a:r>
              <a:rPr lang="ro-RO" altLang="en-US" sz="2000" dirty="0" smtClean="0">
                <a:solidFill>
                  <a:schemeClr val="tx2"/>
                </a:solidFill>
                <a:latin typeface="Times New Roman" panose="02020603050405020304" pitchFamily="18" charset="0"/>
                <a:cs typeface="Times New Roman" panose="02020603050405020304" pitchFamily="18" charset="0"/>
              </a:rPr>
              <a:t>.</a:t>
            </a:r>
            <a:endParaRPr lang="en-US" altLang="en-US" sz="2000" dirty="0" smtClean="0">
              <a:solidFill>
                <a:schemeClr val="tx2"/>
              </a:solidFill>
              <a:latin typeface="Times New Roman" panose="02020603050405020304" pitchFamily="18" charset="0"/>
              <a:cs typeface="Times New Roman" panose="02020603050405020304" pitchFamily="18" charset="0"/>
            </a:endParaRPr>
          </a:p>
          <a:p>
            <a:pPr marL="0" indent="0" eaLnBrk="1" hangingPunct="1">
              <a:buNone/>
            </a:pPr>
            <a:r>
              <a:rPr lang="ro-RO" altLang="en-US" sz="2000" b="1" u="sng" dirty="0">
                <a:solidFill>
                  <a:schemeClr val="tx2"/>
                </a:solidFill>
                <a:latin typeface="Times New Roman" panose="02020603050405020304" pitchFamily="18" charset="0"/>
                <a:cs typeface="Times New Roman" panose="02020603050405020304" pitchFamily="18" charset="0"/>
              </a:rPr>
              <a:t>Obiectivele specifice ale </a:t>
            </a:r>
            <a:r>
              <a:rPr lang="ro-RO" altLang="en-US" sz="2000" b="1" u="sng" dirty="0" smtClean="0">
                <a:solidFill>
                  <a:schemeClr val="tx2"/>
                </a:solidFill>
                <a:latin typeface="Times New Roman" panose="02020603050405020304" pitchFamily="18" charset="0"/>
                <a:cs typeface="Times New Roman" panose="02020603050405020304" pitchFamily="18" charset="0"/>
              </a:rPr>
              <a:t>proiectului</a:t>
            </a:r>
            <a:r>
              <a:rPr lang="en-US" altLang="en-US" sz="2000" b="1" u="sng" dirty="0" smtClean="0">
                <a:solidFill>
                  <a:schemeClr val="tx2"/>
                </a:solidFill>
                <a:latin typeface="Times New Roman" panose="02020603050405020304" pitchFamily="18" charset="0"/>
                <a:cs typeface="Times New Roman" panose="02020603050405020304" pitchFamily="18" charset="0"/>
              </a:rPr>
              <a:t>:</a:t>
            </a:r>
            <a:endParaRPr lang="ro-RO" altLang="en-US" sz="2000" u="sng" dirty="0">
              <a:solidFill>
                <a:schemeClr val="tx2"/>
              </a:solidFill>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r>
              <a:rPr lang="ro-RO" altLang="en-US" sz="2000" dirty="0" smtClean="0">
                <a:solidFill>
                  <a:schemeClr val="tx2"/>
                </a:solidFill>
                <a:latin typeface="Times New Roman" panose="02020603050405020304" pitchFamily="18" charset="0"/>
                <a:cs typeface="Times New Roman" panose="02020603050405020304" pitchFamily="18" charset="0"/>
              </a:rPr>
              <a:t>Cunoașterea </a:t>
            </a:r>
            <a:r>
              <a:rPr lang="ro-RO" altLang="en-US" sz="2000" dirty="0">
                <a:solidFill>
                  <a:schemeClr val="tx2"/>
                </a:solidFill>
                <a:latin typeface="Times New Roman" panose="02020603050405020304" pitchFamily="18" charset="0"/>
                <a:cs typeface="Times New Roman" panose="02020603050405020304" pitchFamily="18" charset="0"/>
              </a:rPr>
              <a:t>detaliată a piețelor adresate de intreprinderile din cadrul clusterului și identificarea punctelor tari, a punctelor slabe, a oportunităților și a piedicilor;</a:t>
            </a:r>
          </a:p>
          <a:p>
            <a:pPr algn="just" eaLnBrk="1" hangingPunct="1">
              <a:buFont typeface="Wingdings" panose="05000000000000000000" pitchFamily="2" charset="2"/>
              <a:buChar char="v"/>
            </a:pPr>
            <a:r>
              <a:rPr lang="ro-RO" altLang="en-US" sz="2000" dirty="0">
                <a:solidFill>
                  <a:schemeClr val="tx2"/>
                </a:solidFill>
                <a:latin typeface="Times New Roman" panose="02020603050405020304" pitchFamily="18" charset="0"/>
                <a:cs typeface="Times New Roman" panose="02020603050405020304" pitchFamily="18" charset="0"/>
              </a:rPr>
              <a:t>Asigurarea expertizei de varf în domenii legate de maketing, strategie de produs, branding, evaluarea nivelului tehnologic al produselor, identificarea de tehnologii cheie (strategice) pentru penetrarea și pozitionarea pe diverse piețe, consultanță pentru creșterea productivității, facilitarea transferului tehnologic, asistență în obtinerea de fonduri pentru dezvoltarea membrilor clusterului, creșterea bazei de clienți și furnizori;</a:t>
            </a:r>
          </a:p>
          <a:p>
            <a:pPr marL="0" indent="0" algn="just" eaLnBrk="1" hangingPunct="1">
              <a:buNone/>
            </a:pPr>
            <a:endParaRPr lang="en-US" altLang="en-US" sz="2000" dirty="0">
              <a:latin typeface="Times New Roman" panose="02020603050405020304" pitchFamily="18" charset="0"/>
              <a:cs typeface="Times New Roman" panose="02020603050405020304" pitchFamily="18" charset="0"/>
            </a:endParaRPr>
          </a:p>
        </p:txBody>
      </p:sp>
      <p:sp>
        <p:nvSpPr>
          <p:cNvPr id="6154" name="Rectangle 4"/>
          <p:cNvSpPr>
            <a:spLocks noChangeArrowheads="1"/>
          </p:cNvSpPr>
          <p:nvPr/>
        </p:nvSpPr>
        <p:spPr bwMode="auto">
          <a:xfrm>
            <a:off x="1414463" y="332656"/>
            <a:ext cx="6019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smtClean="0">
                <a:solidFill>
                  <a:schemeClr val="tx2"/>
                </a:solidFill>
                <a:latin typeface="Times New Roman" panose="02020603050405020304" pitchFamily="18" charset="0"/>
                <a:cs typeface="Arial" panose="020B0604020202020204" pitchFamily="34" charset="0"/>
              </a:rPr>
              <a:t>MEDGREEN +</a:t>
            </a:r>
            <a:endParaRPr lang="ro-RO" altLang="en-US" sz="2400" b="1" dirty="0">
              <a:solidFill>
                <a:srgbClr val="FFFF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3855846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dirty="0" err="1" smtClean="0"/>
              <a:t>Va</a:t>
            </a:r>
            <a:r>
              <a:rPr lang="en-US" altLang="en-US" dirty="0" smtClean="0"/>
              <a:t> </a:t>
            </a:r>
            <a:r>
              <a:rPr lang="en-US" altLang="en-US" dirty="0" err="1" smtClean="0"/>
              <a:t>multumesc</a:t>
            </a:r>
            <a:r>
              <a:rPr lang="en-US" altLang="en-US" dirty="0" smtClean="0"/>
              <a:t> </a:t>
            </a:r>
            <a:r>
              <a:rPr lang="en-US" altLang="en-US" dirty="0" err="1" smtClean="0"/>
              <a:t>pentru</a:t>
            </a:r>
            <a:r>
              <a:rPr lang="en-US" altLang="en-US" dirty="0" smtClean="0"/>
              <a:t> </a:t>
            </a:r>
            <a:r>
              <a:rPr lang="en-US" altLang="en-US" dirty="0" err="1" smtClean="0"/>
              <a:t>atentie</a:t>
            </a:r>
            <a:r>
              <a:rPr lang="en-US" altLang="en-US" dirty="0" smtClean="0"/>
              <a:t>!</a:t>
            </a:r>
          </a:p>
        </p:txBody>
      </p:sp>
      <p:pic>
        <p:nvPicPr>
          <p:cNvPr id="59395" name="Picture 4" descr="Picture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808" y="1844824"/>
            <a:ext cx="3502769" cy="4024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8"/>
          <p:cNvSpPr txBox="1">
            <a:spLocks noChangeArrowheads="1"/>
          </p:cNvSpPr>
          <p:nvPr/>
        </p:nvSpPr>
        <p:spPr bwMode="auto">
          <a:xfrm>
            <a:off x="793902" y="6022914"/>
            <a:ext cx="760259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400" dirty="0" err="1" smtClean="0">
                <a:solidFill>
                  <a:srgbClr val="FF0000"/>
                </a:solidFill>
              </a:rPr>
              <a:t>Va</a:t>
            </a:r>
            <a:r>
              <a:rPr lang="en-US" altLang="en-US" sz="2400" dirty="0" smtClean="0">
                <a:solidFill>
                  <a:srgbClr val="FF0000"/>
                </a:solidFill>
              </a:rPr>
              <a:t> </a:t>
            </a:r>
            <a:r>
              <a:rPr lang="en-US" altLang="en-US" sz="2400" dirty="0" err="1" smtClean="0">
                <a:solidFill>
                  <a:srgbClr val="FF0000"/>
                </a:solidFill>
              </a:rPr>
              <a:t>rog</a:t>
            </a:r>
            <a:r>
              <a:rPr lang="en-US" altLang="en-US" sz="2400" dirty="0" smtClean="0">
                <a:solidFill>
                  <a:srgbClr val="FF0000"/>
                </a:solidFill>
              </a:rPr>
              <a:t> </a:t>
            </a:r>
            <a:r>
              <a:rPr lang="en-US" altLang="en-US" sz="2400" dirty="0" err="1" smtClean="0">
                <a:solidFill>
                  <a:srgbClr val="FF0000"/>
                </a:solidFill>
              </a:rPr>
              <a:t>sa</a:t>
            </a:r>
            <a:r>
              <a:rPr lang="en-US" altLang="en-US" sz="2400" dirty="0" smtClean="0">
                <a:solidFill>
                  <a:srgbClr val="FF0000"/>
                </a:solidFill>
              </a:rPr>
              <a:t> </a:t>
            </a:r>
            <a:r>
              <a:rPr lang="en-US" altLang="en-US" sz="2400" dirty="0" err="1" smtClean="0">
                <a:solidFill>
                  <a:srgbClr val="FF0000"/>
                </a:solidFill>
              </a:rPr>
              <a:t>transmiteti</a:t>
            </a:r>
            <a:r>
              <a:rPr lang="en-US" altLang="en-US" sz="2400" dirty="0" smtClean="0">
                <a:solidFill>
                  <a:srgbClr val="FF0000"/>
                </a:solidFill>
              </a:rPr>
              <a:t> </a:t>
            </a:r>
            <a:r>
              <a:rPr lang="en-US" altLang="en-US" sz="2400" dirty="0" err="1" smtClean="0">
                <a:solidFill>
                  <a:srgbClr val="FF0000"/>
                </a:solidFill>
              </a:rPr>
              <a:t>comentariile</a:t>
            </a:r>
            <a:r>
              <a:rPr lang="en-US" altLang="en-US" sz="2400" dirty="0" smtClean="0">
                <a:solidFill>
                  <a:srgbClr val="FF0000"/>
                </a:solidFill>
              </a:rPr>
              <a:t> </a:t>
            </a:r>
            <a:r>
              <a:rPr lang="en-US" altLang="en-US" sz="2400" dirty="0" err="1" smtClean="0">
                <a:solidFill>
                  <a:srgbClr val="FF0000"/>
                </a:solidFill>
              </a:rPr>
              <a:t>si</a:t>
            </a:r>
            <a:r>
              <a:rPr lang="en-US" altLang="en-US" sz="2400" dirty="0" smtClean="0">
                <a:solidFill>
                  <a:srgbClr val="FF0000"/>
                </a:solidFill>
              </a:rPr>
              <a:t> </a:t>
            </a:r>
            <a:r>
              <a:rPr lang="en-US" altLang="en-US" sz="2400" dirty="0" err="1" smtClean="0">
                <a:solidFill>
                  <a:srgbClr val="FF0000"/>
                </a:solidFill>
              </a:rPr>
              <a:t>observatiile</a:t>
            </a:r>
            <a:r>
              <a:rPr lang="en-US" altLang="en-US" sz="2400" dirty="0" smtClean="0">
                <a:solidFill>
                  <a:srgbClr val="FF0000"/>
                </a:solidFill>
              </a:rPr>
              <a:t> </a:t>
            </a:r>
            <a:r>
              <a:rPr lang="en-US" altLang="en-US" sz="2400" dirty="0" err="1" smtClean="0">
                <a:solidFill>
                  <a:srgbClr val="FF0000"/>
                </a:solidFill>
              </a:rPr>
              <a:t>dvs</a:t>
            </a:r>
            <a:r>
              <a:rPr lang="en-US" altLang="en-US" sz="2400" dirty="0" smtClean="0">
                <a:solidFill>
                  <a:srgbClr val="FF0000"/>
                </a:solidFill>
              </a:rPr>
              <a:t> la</a:t>
            </a:r>
            <a:r>
              <a:rPr lang="en-US" altLang="en-US" sz="2400" dirty="0" smtClean="0">
                <a:solidFill>
                  <a:schemeClr val="tx2"/>
                </a:solidFill>
              </a:rPr>
              <a:t>:</a:t>
            </a:r>
            <a:endParaRPr lang="en-US" altLang="en-US" sz="2400" dirty="0">
              <a:solidFill>
                <a:schemeClr val="tx2"/>
              </a:solidFill>
            </a:endParaRPr>
          </a:p>
          <a:p>
            <a:pPr algn="ctr" eaLnBrk="1" hangingPunct="1">
              <a:spcBef>
                <a:spcPct val="0"/>
              </a:spcBef>
              <a:buClrTx/>
              <a:buSzTx/>
              <a:buFontTx/>
              <a:buNone/>
            </a:pPr>
            <a:r>
              <a:rPr lang="en-US" altLang="en-US" sz="2400" dirty="0">
                <a:solidFill>
                  <a:schemeClr val="tx2"/>
                </a:solidFill>
                <a:hlinkClick r:id="rId4"/>
              </a:rPr>
              <a:t>emamut@univ-ovidius.ro</a:t>
            </a:r>
            <a:r>
              <a:rPr lang="en-US" altLang="en-US" sz="1800" dirty="0"/>
              <a:t> </a:t>
            </a:r>
          </a:p>
        </p:txBody>
      </p:sp>
    </p:spTree>
    <p:extLst>
      <p:ext uri="{BB962C8B-B14F-4D97-AF65-F5344CB8AC3E}">
        <p14:creationId xmlns:p14="http://schemas.microsoft.com/office/powerpoint/2010/main" xmlns="" val="278883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152400" y="2132856"/>
            <a:ext cx="8534400" cy="446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 typeface="Wingdings" panose="05000000000000000000" pitchFamily="2" charset="2"/>
              <a:buChar char="v"/>
            </a:pPr>
            <a:r>
              <a:rPr lang="ro-RO" altLang="en-US" sz="2000" dirty="0" smtClean="0">
                <a:solidFill>
                  <a:schemeClr val="tx2"/>
                </a:solidFill>
                <a:latin typeface="Times New Roman" panose="02020603050405020304" pitchFamily="18" charset="0"/>
                <a:cs typeface="Times New Roman" panose="02020603050405020304" pitchFamily="18" charset="0"/>
              </a:rPr>
              <a:t>Identificarea </a:t>
            </a:r>
            <a:r>
              <a:rPr lang="ro-RO" altLang="en-US" sz="2000" dirty="0">
                <a:solidFill>
                  <a:schemeClr val="tx2"/>
                </a:solidFill>
                <a:latin typeface="Times New Roman" panose="02020603050405020304" pitchFamily="18" charset="0"/>
                <a:cs typeface="Times New Roman" panose="02020603050405020304" pitchFamily="18" charset="0"/>
              </a:rPr>
              <a:t>cerințelor de calificare a resursei umane și furnizarea de servicii de instruire profesioniste</a:t>
            </a:r>
            <a:r>
              <a:rPr lang="en-US" altLang="en-US" sz="2000" dirty="0">
                <a:solidFill>
                  <a:schemeClr val="tx2"/>
                </a:solidFill>
                <a:latin typeface="Times New Roman" panose="02020603050405020304" pitchFamily="18" charset="0"/>
                <a:cs typeface="Times New Roman" panose="02020603050405020304" pitchFamily="18" charset="0"/>
              </a:rPr>
              <a:t>,</a:t>
            </a:r>
            <a:r>
              <a:rPr lang="ro-RO" altLang="en-US" sz="2000" dirty="0">
                <a:solidFill>
                  <a:schemeClr val="tx2"/>
                </a:solidFill>
                <a:latin typeface="Times New Roman" panose="02020603050405020304" pitchFamily="18" charset="0"/>
                <a:cs typeface="Times New Roman" panose="02020603050405020304" pitchFamily="18" charset="0"/>
              </a:rPr>
              <a:t> certificate la nivel European</a:t>
            </a:r>
            <a:r>
              <a:rPr lang="ro-RO" altLang="en-US" sz="2000" dirty="0" smtClean="0">
                <a:solidFill>
                  <a:schemeClr val="tx2"/>
                </a:solidFill>
                <a:latin typeface="Times New Roman" panose="02020603050405020304" pitchFamily="18" charset="0"/>
                <a:cs typeface="Times New Roman" panose="02020603050405020304" pitchFamily="18" charset="0"/>
              </a:rPr>
              <a:t>;</a:t>
            </a:r>
            <a:endParaRPr lang="en-US" altLang="en-US" sz="2000" dirty="0" smtClean="0">
              <a:solidFill>
                <a:schemeClr val="tx2"/>
              </a:solidFill>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en-US" altLang="en-US" sz="2000" dirty="0" smtClean="0">
              <a:solidFill>
                <a:schemeClr val="tx2"/>
              </a:solidFill>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r>
              <a:rPr lang="ro-RO" altLang="en-US" sz="2000" dirty="0">
                <a:solidFill>
                  <a:schemeClr val="tx2"/>
                </a:solidFill>
                <a:latin typeface="Times New Roman" panose="02020603050405020304" pitchFamily="18" charset="0"/>
                <a:cs typeface="Times New Roman" panose="02020603050405020304" pitchFamily="18" charset="0"/>
              </a:rPr>
              <a:t>Creșterea capacității CDI a înteprinderilor asociate în cluster prin identificarea nevoilor de asistență în selectarea partenerilor, respectiv furnizorilor de servicii de cercetare științifică și transfer de cunoștințe, întarirea bazei materiale și a funcțiilor CDI atât la nivel de întreprinderi cât și a întregului cluster în ansamblu;</a:t>
            </a:r>
            <a:endParaRPr lang="en-US" altLang="en-US" sz="2000" dirty="0">
              <a:solidFill>
                <a:schemeClr val="tx2"/>
              </a:solidFill>
              <a:latin typeface="Times New Roman" panose="02020603050405020304" pitchFamily="18" charset="0"/>
              <a:cs typeface="Times New Roman" panose="02020603050405020304" pitchFamily="18" charset="0"/>
            </a:endParaRPr>
          </a:p>
          <a:p>
            <a:pPr algn="just" eaLnBrk="1" hangingPunct="1"/>
            <a:endParaRPr lang="ro-RO" altLang="en-US" sz="2000" dirty="0">
              <a:solidFill>
                <a:schemeClr val="tx2"/>
              </a:solidFill>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r>
              <a:rPr lang="ro-RO" altLang="en-US" sz="2000" dirty="0">
                <a:solidFill>
                  <a:schemeClr val="tx2"/>
                </a:solidFill>
                <a:latin typeface="Times New Roman" panose="02020603050405020304" pitchFamily="18" charset="0"/>
                <a:cs typeface="Times New Roman" panose="02020603050405020304" pitchFamily="18" charset="0"/>
              </a:rPr>
              <a:t>Dezvoltarea unei culturi </a:t>
            </a:r>
            <a:r>
              <a:rPr lang="en-US" altLang="en-US" sz="2000" dirty="0" err="1" smtClean="0">
                <a:solidFill>
                  <a:schemeClr val="tx2"/>
                </a:solidFill>
                <a:latin typeface="Times New Roman" panose="02020603050405020304" pitchFamily="18" charset="0"/>
                <a:cs typeface="Times New Roman" panose="02020603050405020304" pitchFamily="18" charset="0"/>
              </a:rPr>
              <a:t>organizationale</a:t>
            </a:r>
            <a:r>
              <a:rPr lang="ro-RO" altLang="en-US" sz="2000" dirty="0" smtClean="0">
                <a:solidFill>
                  <a:schemeClr val="tx2"/>
                </a:solidFill>
                <a:latin typeface="Times New Roman" panose="02020603050405020304" pitchFamily="18" charset="0"/>
                <a:cs typeface="Times New Roman" panose="02020603050405020304" pitchFamily="18" charset="0"/>
              </a:rPr>
              <a:t> </a:t>
            </a:r>
            <a:r>
              <a:rPr lang="ro-RO" altLang="en-US" sz="2000" dirty="0">
                <a:solidFill>
                  <a:schemeClr val="tx2"/>
                </a:solidFill>
                <a:latin typeface="Times New Roman" panose="02020603050405020304" pitchFamily="18" charset="0"/>
                <a:cs typeface="Times New Roman" panose="02020603050405020304" pitchFamily="18" charset="0"/>
              </a:rPr>
              <a:t>în cadrul clusterului prin promovarea cooperării, identificarea de sinergii în contextul unor relații parteneriale bazate pe principii și respect reciproc, precum și promovarea clusterului pe plan național, regional și internațional.</a:t>
            </a:r>
          </a:p>
          <a:p>
            <a:pPr algn="just" eaLnBrk="1" hangingPunct="1">
              <a:buFont typeface="Wingdings" panose="05000000000000000000" pitchFamily="2" charset="2"/>
              <a:buChar char="v"/>
            </a:pPr>
            <a:endParaRPr lang="ro-RO" altLang="en-US" sz="2000" dirty="0">
              <a:latin typeface="Times New Roman" panose="02020603050405020304" pitchFamily="18" charset="0"/>
              <a:cs typeface="Times New Roman" panose="02020603050405020304" pitchFamily="18" charset="0"/>
            </a:endParaRPr>
          </a:p>
          <a:p>
            <a:pPr marL="0" indent="0" algn="just" eaLnBrk="1" hangingPunct="1">
              <a:buNone/>
            </a:pPr>
            <a:endParaRPr lang="en-US" altLang="en-US" sz="2000" dirty="0">
              <a:latin typeface="Times New Roman" panose="02020603050405020304" pitchFamily="18" charset="0"/>
              <a:cs typeface="Times New Roman" panose="02020603050405020304" pitchFamily="18" charset="0"/>
            </a:endParaRPr>
          </a:p>
        </p:txBody>
      </p:sp>
      <p:sp>
        <p:nvSpPr>
          <p:cNvPr id="6154" name="Rectangle 4"/>
          <p:cNvSpPr>
            <a:spLocks noChangeArrowheads="1"/>
          </p:cNvSpPr>
          <p:nvPr/>
        </p:nvSpPr>
        <p:spPr bwMode="auto">
          <a:xfrm>
            <a:off x="1414463" y="332656"/>
            <a:ext cx="6019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smtClean="0">
                <a:solidFill>
                  <a:schemeClr val="tx2"/>
                </a:solidFill>
                <a:latin typeface="Times New Roman" panose="02020603050405020304" pitchFamily="18" charset="0"/>
                <a:cs typeface="Arial" panose="020B0604020202020204" pitchFamily="34" charset="0"/>
              </a:rPr>
              <a:t>MEDGREEN +</a:t>
            </a:r>
            <a:endParaRPr lang="ro-RO" altLang="en-US" sz="2400" b="1" dirty="0">
              <a:solidFill>
                <a:srgbClr val="FFFF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184631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152400" y="2025352"/>
            <a:ext cx="85344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dirty="0">
                <a:solidFill>
                  <a:schemeClr val="tx2"/>
                </a:solidFill>
                <a:latin typeface="Times New Roman" panose="02020603050405020304" pitchFamily="18" charset="0"/>
                <a:cs typeface="Arial" panose="020B0604020202020204" pitchFamily="34" charset="0"/>
              </a:rPr>
              <a:t>	</a:t>
            </a:r>
            <a:r>
              <a:rPr lang="en-US" altLang="en-US" sz="2400" b="1" i="1" dirty="0" err="1" smtClean="0">
                <a:solidFill>
                  <a:schemeClr val="tx2"/>
                </a:solidFill>
                <a:latin typeface="Times New Roman" panose="02020603050405020304" pitchFamily="18" charset="0"/>
                <a:cs typeface="Arial" panose="020B0604020202020204" pitchFamily="34" charset="0"/>
              </a:rPr>
              <a:t>Îmbunătăţirea</a:t>
            </a:r>
            <a:r>
              <a:rPr lang="en-US" altLang="en-US" sz="2400" b="1" i="1" dirty="0" smtClean="0">
                <a:solidFill>
                  <a:schemeClr val="tx2"/>
                </a:solidFill>
                <a:latin typeface="Times New Roman" panose="02020603050405020304" pitchFamily="18" charset="0"/>
                <a:cs typeface="Arial" panose="020B0604020202020204" pitchFamily="34" charset="0"/>
              </a:rPr>
              <a:t> </a:t>
            </a:r>
            <a:r>
              <a:rPr lang="en-US" altLang="en-US" sz="2400" b="1" i="1" dirty="0" err="1">
                <a:solidFill>
                  <a:schemeClr val="tx2"/>
                </a:solidFill>
                <a:latin typeface="Times New Roman" panose="02020603050405020304" pitchFamily="18" charset="0"/>
                <a:cs typeface="Arial" panose="020B0604020202020204" pitchFamily="34" charset="0"/>
              </a:rPr>
              <a:t>bunăstării</a:t>
            </a:r>
            <a:r>
              <a:rPr lang="en-US" altLang="en-US" sz="2400" b="1" i="1" dirty="0">
                <a:solidFill>
                  <a:schemeClr val="tx2"/>
                </a:solidFill>
                <a:latin typeface="Times New Roman" panose="02020603050405020304" pitchFamily="18" charset="0"/>
                <a:cs typeface="Arial" panose="020B0604020202020204" pitchFamily="34" charset="0"/>
              </a:rPr>
              <a:t> </a:t>
            </a:r>
            <a:r>
              <a:rPr lang="en-US" altLang="en-US" sz="2400" b="1" i="1" dirty="0" err="1">
                <a:solidFill>
                  <a:schemeClr val="tx2"/>
                </a:solidFill>
                <a:latin typeface="Times New Roman" panose="02020603050405020304" pitchFamily="18" charset="0"/>
                <a:cs typeface="Arial" panose="020B0604020202020204" pitchFamily="34" charset="0"/>
              </a:rPr>
              <a:t>umane</a:t>
            </a:r>
            <a:r>
              <a:rPr lang="en-US" altLang="en-US" sz="2400" b="1" i="1" dirty="0">
                <a:solidFill>
                  <a:schemeClr val="tx2"/>
                </a:solidFill>
                <a:latin typeface="Times New Roman" panose="02020603050405020304" pitchFamily="18" charset="0"/>
                <a:cs typeface="Arial" panose="020B0604020202020204" pitchFamily="34" charset="0"/>
              </a:rPr>
              <a:t> </a:t>
            </a:r>
            <a:r>
              <a:rPr lang="en-US" altLang="en-US" sz="2400" b="1" i="1" dirty="0" err="1">
                <a:solidFill>
                  <a:schemeClr val="tx2"/>
                </a:solidFill>
                <a:latin typeface="Times New Roman" panose="02020603050405020304" pitchFamily="18" charset="0"/>
                <a:cs typeface="Arial" panose="020B0604020202020204" pitchFamily="34" charset="0"/>
              </a:rPr>
              <a:t>şi</a:t>
            </a:r>
            <a:r>
              <a:rPr lang="en-US" altLang="en-US" sz="2400" b="1" i="1" dirty="0">
                <a:solidFill>
                  <a:schemeClr val="tx2"/>
                </a:solidFill>
                <a:latin typeface="Times New Roman" panose="02020603050405020304" pitchFamily="18" charset="0"/>
                <a:cs typeface="Arial" panose="020B0604020202020204" pitchFamily="34" charset="0"/>
              </a:rPr>
              <a:t> a </a:t>
            </a:r>
            <a:r>
              <a:rPr lang="en-US" altLang="en-US" sz="2400" b="1" i="1" dirty="0" err="1">
                <a:solidFill>
                  <a:schemeClr val="tx2"/>
                </a:solidFill>
                <a:latin typeface="Times New Roman" panose="02020603050405020304" pitchFamily="18" charset="0"/>
                <a:cs typeface="Arial" panose="020B0604020202020204" pitchFamily="34" charset="0"/>
              </a:rPr>
              <a:t>echităţii</a:t>
            </a:r>
            <a:r>
              <a:rPr lang="en-US" altLang="en-US" sz="2400" b="1" i="1" dirty="0">
                <a:solidFill>
                  <a:schemeClr val="tx2"/>
                </a:solidFill>
                <a:latin typeface="Times New Roman" panose="02020603050405020304" pitchFamily="18" charset="0"/>
                <a:cs typeface="Arial" panose="020B0604020202020204" pitchFamily="34" charset="0"/>
              </a:rPr>
              <a:t> </a:t>
            </a:r>
            <a:r>
              <a:rPr lang="en-US" altLang="en-US" sz="2400" b="1" i="1" dirty="0" err="1">
                <a:solidFill>
                  <a:schemeClr val="tx2"/>
                </a:solidFill>
                <a:latin typeface="Times New Roman" panose="02020603050405020304" pitchFamily="18" charset="0"/>
                <a:cs typeface="Arial" panose="020B0604020202020204" pitchFamily="34" charset="0"/>
              </a:rPr>
              <a:t>sociale</a:t>
            </a:r>
            <a:r>
              <a:rPr lang="en-US" altLang="en-US" sz="2400" b="1" i="1" dirty="0">
                <a:solidFill>
                  <a:schemeClr val="tx2"/>
                </a:solidFill>
                <a:latin typeface="Times New Roman" panose="02020603050405020304" pitchFamily="18" charset="0"/>
                <a:cs typeface="Arial" panose="020B0604020202020204" pitchFamily="34" charset="0"/>
              </a:rPr>
              <a:t>, </a:t>
            </a:r>
            <a:r>
              <a:rPr lang="en-US" altLang="en-US" sz="2400" b="1" i="1" dirty="0" err="1">
                <a:solidFill>
                  <a:schemeClr val="tx2"/>
                </a:solidFill>
                <a:latin typeface="Times New Roman" panose="02020603050405020304" pitchFamily="18" charset="0"/>
                <a:cs typeface="Arial" panose="020B0604020202020204" pitchFamily="34" charset="0"/>
              </a:rPr>
              <a:t>reducând</a:t>
            </a:r>
            <a:r>
              <a:rPr lang="en-US" altLang="en-US" sz="2400" b="1" i="1" dirty="0">
                <a:solidFill>
                  <a:schemeClr val="tx2"/>
                </a:solidFill>
                <a:latin typeface="Times New Roman" panose="02020603050405020304" pitchFamily="18" charset="0"/>
                <a:cs typeface="Arial" panose="020B0604020202020204" pitchFamily="34" charset="0"/>
              </a:rPr>
              <a:t> </a:t>
            </a:r>
            <a:r>
              <a:rPr lang="en-US" altLang="en-US" sz="2400" b="1" i="1" dirty="0" err="1">
                <a:solidFill>
                  <a:schemeClr val="tx2"/>
                </a:solidFill>
                <a:latin typeface="Times New Roman" panose="02020603050405020304" pitchFamily="18" charset="0"/>
                <a:cs typeface="Arial" panose="020B0604020202020204" pitchFamily="34" charset="0"/>
              </a:rPr>
              <a:t>în</a:t>
            </a:r>
            <a:r>
              <a:rPr lang="en-US" altLang="en-US" sz="2400" b="1" i="1" dirty="0">
                <a:solidFill>
                  <a:schemeClr val="tx2"/>
                </a:solidFill>
                <a:latin typeface="Times New Roman" panose="02020603050405020304" pitchFamily="18" charset="0"/>
                <a:cs typeface="Arial" panose="020B0604020202020204" pitchFamily="34" charset="0"/>
              </a:rPr>
              <a:t> </a:t>
            </a:r>
            <a:r>
              <a:rPr lang="en-US" altLang="en-US" sz="2400" b="1" i="1" dirty="0" err="1">
                <a:solidFill>
                  <a:schemeClr val="tx2"/>
                </a:solidFill>
                <a:latin typeface="Times New Roman" panose="02020603050405020304" pitchFamily="18" charset="0"/>
                <a:cs typeface="Arial" panose="020B0604020202020204" pitchFamily="34" charset="0"/>
              </a:rPr>
              <a:t>acelaşi</a:t>
            </a:r>
            <a:r>
              <a:rPr lang="en-US" altLang="en-US" sz="2400" b="1" i="1" dirty="0">
                <a:solidFill>
                  <a:schemeClr val="tx2"/>
                </a:solidFill>
                <a:latin typeface="Times New Roman" panose="02020603050405020304" pitchFamily="18" charset="0"/>
                <a:cs typeface="Arial" panose="020B0604020202020204" pitchFamily="34" charset="0"/>
              </a:rPr>
              <a:t> </a:t>
            </a:r>
            <a:r>
              <a:rPr lang="en-US" altLang="en-US" sz="2400" b="1" i="1" dirty="0" err="1">
                <a:solidFill>
                  <a:schemeClr val="tx2"/>
                </a:solidFill>
                <a:latin typeface="Times New Roman" panose="02020603050405020304" pitchFamily="18" charset="0"/>
                <a:cs typeface="Arial" panose="020B0604020202020204" pitchFamily="34" charset="0"/>
              </a:rPr>
              <a:t>timp</a:t>
            </a:r>
            <a:r>
              <a:rPr lang="en-US" altLang="en-US" sz="2400" b="1" i="1" dirty="0">
                <a:solidFill>
                  <a:schemeClr val="tx2"/>
                </a:solidFill>
                <a:latin typeface="Times New Roman" panose="02020603050405020304" pitchFamily="18" charset="0"/>
                <a:cs typeface="Arial" panose="020B0604020202020204" pitchFamily="34" charset="0"/>
              </a:rPr>
              <a:t> </a:t>
            </a:r>
            <a:r>
              <a:rPr lang="en-US" altLang="en-US" sz="2400" b="1" i="1" dirty="0" err="1">
                <a:solidFill>
                  <a:schemeClr val="tx2"/>
                </a:solidFill>
                <a:latin typeface="Times New Roman" panose="02020603050405020304" pitchFamily="18" charset="0"/>
                <a:cs typeface="Arial" panose="020B0604020202020204" pitchFamily="34" charset="0"/>
              </a:rPr>
              <a:t>în</a:t>
            </a:r>
            <a:r>
              <a:rPr lang="en-US" altLang="en-US" sz="2400" b="1" i="1" dirty="0">
                <a:solidFill>
                  <a:schemeClr val="tx2"/>
                </a:solidFill>
                <a:latin typeface="Times New Roman" panose="02020603050405020304" pitchFamily="18" charset="0"/>
                <a:cs typeface="Arial" panose="020B0604020202020204" pitchFamily="34" charset="0"/>
              </a:rPr>
              <a:t> mod </a:t>
            </a:r>
            <a:r>
              <a:rPr lang="en-US" altLang="en-US" sz="2400" b="1" i="1" dirty="0" err="1">
                <a:solidFill>
                  <a:schemeClr val="tx2"/>
                </a:solidFill>
                <a:latin typeface="Times New Roman" panose="02020603050405020304" pitchFamily="18" charset="0"/>
                <a:cs typeface="Arial" panose="020B0604020202020204" pitchFamily="34" charset="0"/>
              </a:rPr>
              <a:t>semnificativ</a:t>
            </a:r>
            <a:r>
              <a:rPr lang="en-US" altLang="en-US" sz="2400" b="1" i="1" dirty="0">
                <a:solidFill>
                  <a:schemeClr val="tx2"/>
                </a:solidFill>
                <a:latin typeface="Times New Roman" panose="02020603050405020304" pitchFamily="18" charset="0"/>
                <a:cs typeface="Arial" panose="020B0604020202020204" pitchFamily="34" charset="0"/>
              </a:rPr>
              <a:t> </a:t>
            </a:r>
            <a:r>
              <a:rPr lang="en-US" altLang="en-US" sz="2400" b="1" i="1" dirty="0" err="1">
                <a:solidFill>
                  <a:schemeClr val="tx2"/>
                </a:solidFill>
                <a:latin typeface="Times New Roman" panose="02020603050405020304" pitchFamily="18" charset="0"/>
                <a:cs typeface="Arial" panose="020B0604020202020204" pitchFamily="34" charset="0"/>
              </a:rPr>
              <a:t>riscurile</a:t>
            </a:r>
            <a:r>
              <a:rPr lang="en-US" altLang="en-US" sz="2400" b="1" i="1" dirty="0">
                <a:solidFill>
                  <a:schemeClr val="tx2"/>
                </a:solidFill>
                <a:latin typeface="Times New Roman" panose="02020603050405020304" pitchFamily="18" charset="0"/>
                <a:cs typeface="Arial" panose="020B0604020202020204" pitchFamily="34" charset="0"/>
              </a:rPr>
              <a:t> </a:t>
            </a:r>
            <a:r>
              <a:rPr lang="en-US" altLang="en-US" sz="2400" b="1" i="1" dirty="0" err="1">
                <a:solidFill>
                  <a:schemeClr val="tx2"/>
                </a:solidFill>
                <a:latin typeface="Times New Roman" panose="02020603050405020304" pitchFamily="18" charset="0"/>
                <a:cs typeface="Arial" panose="020B0604020202020204" pitchFamily="34" charset="0"/>
              </a:rPr>
              <a:t>asupra</a:t>
            </a:r>
            <a:r>
              <a:rPr lang="en-US" altLang="en-US" sz="2400" b="1" i="1" dirty="0">
                <a:solidFill>
                  <a:schemeClr val="tx2"/>
                </a:solidFill>
                <a:latin typeface="Times New Roman" panose="02020603050405020304" pitchFamily="18" charset="0"/>
                <a:cs typeface="Arial" panose="020B0604020202020204" pitchFamily="34" charset="0"/>
              </a:rPr>
              <a:t> </a:t>
            </a:r>
            <a:r>
              <a:rPr lang="en-US" altLang="en-US" sz="2400" b="1" i="1" dirty="0" err="1">
                <a:solidFill>
                  <a:schemeClr val="tx2"/>
                </a:solidFill>
                <a:latin typeface="Times New Roman" panose="02020603050405020304" pitchFamily="18" charset="0"/>
                <a:cs typeface="Arial" panose="020B0604020202020204" pitchFamily="34" charset="0"/>
              </a:rPr>
              <a:t>mediului</a:t>
            </a:r>
            <a:r>
              <a:rPr lang="en-US" altLang="en-US" sz="2400" b="1" i="1" dirty="0">
                <a:solidFill>
                  <a:schemeClr val="tx2"/>
                </a:solidFill>
                <a:latin typeface="Times New Roman" panose="02020603050405020304" pitchFamily="18" charset="0"/>
                <a:cs typeface="Arial" panose="020B0604020202020204" pitchFamily="34" charset="0"/>
              </a:rPr>
              <a:t> </a:t>
            </a:r>
            <a:r>
              <a:rPr lang="en-US" altLang="en-US" sz="2400" b="1" i="1" dirty="0" err="1">
                <a:solidFill>
                  <a:schemeClr val="tx2"/>
                </a:solidFill>
                <a:latin typeface="Times New Roman" panose="02020603050405020304" pitchFamily="18" charset="0"/>
                <a:cs typeface="Arial" panose="020B0604020202020204" pitchFamily="34" charset="0"/>
              </a:rPr>
              <a:t>inconjurator</a:t>
            </a:r>
            <a:r>
              <a:rPr lang="en-US" altLang="en-US" sz="2400" b="1" i="1" dirty="0">
                <a:solidFill>
                  <a:schemeClr val="tx2"/>
                </a:solidFill>
                <a:latin typeface="Times New Roman" panose="02020603050405020304" pitchFamily="18" charset="0"/>
                <a:cs typeface="Arial" panose="020B0604020202020204" pitchFamily="34" charset="0"/>
              </a:rPr>
              <a:t> </a:t>
            </a:r>
            <a:r>
              <a:rPr lang="en-US" altLang="en-US" sz="2400" b="1" i="1" dirty="0" err="1">
                <a:solidFill>
                  <a:schemeClr val="tx2"/>
                </a:solidFill>
                <a:latin typeface="Times New Roman" panose="02020603050405020304" pitchFamily="18" charset="0"/>
                <a:cs typeface="Arial" panose="020B0604020202020204" pitchFamily="34" charset="0"/>
              </a:rPr>
              <a:t>şi</a:t>
            </a:r>
            <a:r>
              <a:rPr lang="en-US" altLang="en-US" sz="2400" b="1" i="1" dirty="0">
                <a:solidFill>
                  <a:schemeClr val="tx2"/>
                </a:solidFill>
                <a:latin typeface="Times New Roman" panose="02020603050405020304" pitchFamily="18" charset="0"/>
                <a:cs typeface="Arial" panose="020B0604020202020204" pitchFamily="34" charset="0"/>
              </a:rPr>
              <a:t> </a:t>
            </a:r>
            <a:r>
              <a:rPr lang="en-US" altLang="en-US" sz="2400" b="1" i="1" dirty="0" err="1">
                <a:solidFill>
                  <a:schemeClr val="tx2"/>
                </a:solidFill>
                <a:latin typeface="Times New Roman" panose="02020603050405020304" pitchFamily="18" charset="0"/>
                <a:cs typeface="Arial" panose="020B0604020202020204" pitchFamily="34" charset="0"/>
              </a:rPr>
              <a:t>decalajelor</a:t>
            </a:r>
            <a:r>
              <a:rPr lang="en-US" altLang="en-US" sz="2400" b="1" i="1" dirty="0">
                <a:solidFill>
                  <a:schemeClr val="tx2"/>
                </a:solidFill>
                <a:latin typeface="Times New Roman" panose="02020603050405020304" pitchFamily="18" charset="0"/>
                <a:cs typeface="Arial" panose="020B0604020202020204" pitchFamily="34" charset="0"/>
              </a:rPr>
              <a:t> </a:t>
            </a:r>
            <a:r>
              <a:rPr lang="en-US" altLang="en-US" sz="2400" b="1" i="1" dirty="0" err="1">
                <a:solidFill>
                  <a:schemeClr val="tx2"/>
                </a:solidFill>
                <a:latin typeface="Times New Roman" panose="02020603050405020304" pitchFamily="18" charset="0"/>
                <a:cs typeface="Arial" panose="020B0604020202020204" pitchFamily="34" charset="0"/>
              </a:rPr>
              <a:t>ecologice</a:t>
            </a:r>
            <a:r>
              <a:rPr lang="en-US" altLang="en-US" sz="2400" b="1" i="1" dirty="0" smtClean="0">
                <a:solidFill>
                  <a:schemeClr val="tx2"/>
                </a:solidFill>
                <a:latin typeface="Times New Roman" panose="02020603050405020304" pitchFamily="18" charset="0"/>
                <a:cs typeface="Arial" panose="020B0604020202020204" pitchFamily="34" charset="0"/>
              </a:rPr>
              <a:t>.</a:t>
            </a:r>
          </a:p>
          <a:p>
            <a:pPr algn="ctr">
              <a:spcBef>
                <a:spcPct val="0"/>
              </a:spcBef>
              <a:buFontTx/>
              <a:buNone/>
            </a:pPr>
            <a:r>
              <a:rPr lang="en-US" altLang="en-US" sz="2800" b="1" i="1" dirty="0" smtClean="0">
                <a:solidFill>
                  <a:schemeClr val="tx2"/>
                </a:solidFill>
                <a:latin typeface="Times New Roman" panose="02020603050405020304" pitchFamily="18" charset="0"/>
                <a:cs typeface="Arial" panose="020B0604020202020204" pitchFamily="34" charset="0"/>
              </a:rPr>
              <a:t> </a:t>
            </a:r>
            <a:endParaRPr lang="en-US" altLang="en-US" sz="2000" dirty="0">
              <a:solidFill>
                <a:schemeClr val="tx2"/>
              </a:solidFill>
              <a:latin typeface="Times New Roman" panose="02020603050405020304" pitchFamily="18" charset="0"/>
              <a:cs typeface="Arial" panose="020B0604020202020204" pitchFamily="34" charset="0"/>
            </a:endParaRPr>
          </a:p>
          <a:p>
            <a:pPr algn="just">
              <a:spcBef>
                <a:spcPct val="0"/>
              </a:spcBef>
              <a:buFontTx/>
              <a:buNone/>
            </a:pPr>
            <a:r>
              <a:rPr lang="en-US" altLang="en-US" sz="2000" dirty="0">
                <a:solidFill>
                  <a:schemeClr val="tx2"/>
                </a:solidFill>
                <a:latin typeface="Times New Roman" panose="02020603050405020304" pitchFamily="18" charset="0"/>
                <a:cs typeface="Arial" panose="020B0604020202020204" pitchFamily="34" charset="0"/>
              </a:rPr>
              <a:t>	</a:t>
            </a:r>
            <a:r>
              <a:rPr lang="en-US" altLang="en-US" sz="2000" dirty="0" err="1">
                <a:solidFill>
                  <a:schemeClr val="tx2"/>
                </a:solidFill>
                <a:latin typeface="Times New Roman" panose="02020603050405020304" pitchFamily="18" charset="0"/>
                <a:cs typeface="Arial" panose="020B0604020202020204" pitchFamily="34" charset="0"/>
              </a:rPr>
              <a:t>În</a:t>
            </a:r>
            <a:r>
              <a:rPr lang="en-US" altLang="en-US" sz="2000" dirty="0">
                <a:solidFill>
                  <a:schemeClr val="tx2"/>
                </a:solidFill>
                <a:latin typeface="Times New Roman" panose="02020603050405020304" pitchFamily="18" charset="0"/>
                <a:cs typeface="Arial" panose="020B0604020202020204" pitchFamily="34" charset="0"/>
              </a:rPr>
              <a:t> </a:t>
            </a:r>
            <a:r>
              <a:rPr lang="en-US" altLang="en-US" sz="2000" dirty="0" err="1">
                <a:solidFill>
                  <a:schemeClr val="tx2"/>
                </a:solidFill>
                <a:latin typeface="Times New Roman" panose="02020603050405020304" pitchFamily="18" charset="0"/>
                <a:cs typeface="Arial" panose="020B0604020202020204" pitchFamily="34" charset="0"/>
              </a:rPr>
              <a:t>cea</a:t>
            </a:r>
            <a:r>
              <a:rPr lang="en-US" altLang="en-US" sz="2000" dirty="0">
                <a:solidFill>
                  <a:schemeClr val="tx2"/>
                </a:solidFill>
                <a:latin typeface="Times New Roman" panose="02020603050405020304" pitchFamily="18" charset="0"/>
                <a:cs typeface="Arial" panose="020B0604020202020204" pitchFamily="34" charset="0"/>
              </a:rPr>
              <a:t> </a:t>
            </a:r>
            <a:r>
              <a:rPr lang="en-US" altLang="en-US" sz="2000" dirty="0" err="1">
                <a:solidFill>
                  <a:schemeClr val="tx2"/>
                </a:solidFill>
                <a:latin typeface="Times New Roman" panose="02020603050405020304" pitchFamily="18" charset="0"/>
                <a:cs typeface="Arial" panose="020B0604020202020204" pitchFamily="34" charset="0"/>
              </a:rPr>
              <a:t>mai</a:t>
            </a:r>
            <a:r>
              <a:rPr lang="en-US" altLang="en-US" sz="2000" dirty="0">
                <a:solidFill>
                  <a:schemeClr val="tx2"/>
                </a:solidFill>
                <a:latin typeface="Times New Roman" panose="02020603050405020304" pitchFamily="18" charset="0"/>
                <a:cs typeface="Arial" panose="020B0604020202020204" pitchFamily="34" charset="0"/>
              </a:rPr>
              <a:t> </a:t>
            </a:r>
            <a:r>
              <a:rPr lang="en-US" altLang="en-US" sz="2000" dirty="0" err="1">
                <a:solidFill>
                  <a:schemeClr val="tx2"/>
                </a:solidFill>
                <a:latin typeface="Times New Roman" panose="02020603050405020304" pitchFamily="18" charset="0"/>
                <a:cs typeface="Arial" panose="020B0604020202020204" pitchFamily="34" charset="0"/>
              </a:rPr>
              <a:t>simplă</a:t>
            </a:r>
            <a:r>
              <a:rPr lang="en-US" altLang="en-US" sz="2000" dirty="0">
                <a:solidFill>
                  <a:schemeClr val="tx2"/>
                </a:solidFill>
                <a:latin typeface="Times New Roman" panose="02020603050405020304" pitchFamily="18" charset="0"/>
                <a:cs typeface="Arial" panose="020B0604020202020204" pitchFamily="34" charset="0"/>
              </a:rPr>
              <a:t> </a:t>
            </a:r>
            <a:r>
              <a:rPr lang="en-US" altLang="en-US" sz="2000" dirty="0" err="1">
                <a:solidFill>
                  <a:schemeClr val="tx2"/>
                </a:solidFill>
                <a:latin typeface="Times New Roman" panose="02020603050405020304" pitchFamily="18" charset="0"/>
                <a:cs typeface="Arial" panose="020B0604020202020204" pitchFamily="34" charset="0"/>
              </a:rPr>
              <a:t>formă</a:t>
            </a:r>
            <a:r>
              <a:rPr lang="en-US" altLang="en-US" sz="2000" dirty="0">
                <a:solidFill>
                  <a:schemeClr val="tx2"/>
                </a:solidFill>
                <a:latin typeface="Times New Roman" panose="02020603050405020304" pitchFamily="18" charset="0"/>
                <a:cs typeface="Arial" panose="020B0604020202020204" pitchFamily="34" charset="0"/>
              </a:rPr>
              <a:t> a </a:t>
            </a:r>
            <a:r>
              <a:rPr lang="en-US" altLang="en-US" sz="2000" dirty="0" err="1">
                <a:solidFill>
                  <a:schemeClr val="tx2"/>
                </a:solidFill>
                <a:latin typeface="Times New Roman" panose="02020603050405020304" pitchFamily="18" charset="0"/>
                <a:cs typeface="Arial" panose="020B0604020202020204" pitchFamily="34" charset="0"/>
              </a:rPr>
              <a:t>sa</a:t>
            </a:r>
            <a:r>
              <a:rPr lang="en-US" altLang="en-US" sz="2000" dirty="0">
                <a:solidFill>
                  <a:schemeClr val="tx2"/>
                </a:solidFill>
                <a:latin typeface="Times New Roman" panose="02020603050405020304" pitchFamily="18" charset="0"/>
                <a:cs typeface="Arial" panose="020B0604020202020204" pitchFamily="34" charset="0"/>
              </a:rPr>
              <a:t>, </a:t>
            </a:r>
            <a:r>
              <a:rPr lang="en-US" altLang="en-US" sz="2000" dirty="0" err="1">
                <a:solidFill>
                  <a:schemeClr val="tx2"/>
                </a:solidFill>
                <a:latin typeface="Times New Roman" panose="02020603050405020304" pitchFamily="18" charset="0"/>
                <a:cs typeface="Arial" panose="020B0604020202020204" pitchFamily="34" charset="0"/>
              </a:rPr>
              <a:t>economia</a:t>
            </a:r>
            <a:r>
              <a:rPr lang="en-US" altLang="en-US" sz="2000" dirty="0">
                <a:solidFill>
                  <a:schemeClr val="tx2"/>
                </a:solidFill>
                <a:latin typeface="Times New Roman" panose="02020603050405020304" pitchFamily="18" charset="0"/>
                <a:cs typeface="Arial" panose="020B0604020202020204" pitchFamily="34" charset="0"/>
              </a:rPr>
              <a:t> </a:t>
            </a:r>
            <a:r>
              <a:rPr lang="en-US" altLang="en-US" sz="2000" dirty="0" err="1">
                <a:solidFill>
                  <a:schemeClr val="tx2"/>
                </a:solidFill>
                <a:latin typeface="Times New Roman" panose="02020603050405020304" pitchFamily="18" charset="0"/>
                <a:cs typeface="Arial" panose="020B0604020202020204" pitchFamily="34" charset="0"/>
              </a:rPr>
              <a:t>verde</a:t>
            </a:r>
            <a:r>
              <a:rPr lang="en-US" altLang="en-US" sz="2000" dirty="0">
                <a:solidFill>
                  <a:schemeClr val="tx2"/>
                </a:solidFill>
                <a:latin typeface="Times New Roman" panose="02020603050405020304" pitchFamily="18" charset="0"/>
                <a:cs typeface="Arial" panose="020B0604020202020204" pitchFamily="34" charset="0"/>
              </a:rPr>
              <a:t> </a:t>
            </a:r>
            <a:r>
              <a:rPr lang="en-US" altLang="en-US" sz="2000" dirty="0" err="1">
                <a:solidFill>
                  <a:schemeClr val="tx2"/>
                </a:solidFill>
                <a:latin typeface="Times New Roman" panose="02020603050405020304" pitchFamily="18" charset="0"/>
                <a:cs typeface="Arial" panose="020B0604020202020204" pitchFamily="34" charset="0"/>
              </a:rPr>
              <a:t>poate</a:t>
            </a:r>
            <a:r>
              <a:rPr lang="en-US" altLang="en-US" sz="2000" dirty="0">
                <a:solidFill>
                  <a:schemeClr val="tx2"/>
                </a:solidFill>
                <a:latin typeface="Times New Roman" panose="02020603050405020304" pitchFamily="18" charset="0"/>
                <a:cs typeface="Arial" panose="020B0604020202020204" pitchFamily="34" charset="0"/>
              </a:rPr>
              <a:t> fi </a:t>
            </a:r>
            <a:r>
              <a:rPr lang="en-US" altLang="en-US" sz="2000" dirty="0" err="1">
                <a:solidFill>
                  <a:schemeClr val="tx2"/>
                </a:solidFill>
                <a:latin typeface="Times New Roman" panose="02020603050405020304" pitchFamily="18" charset="0"/>
                <a:cs typeface="Arial" panose="020B0604020202020204" pitchFamily="34" charset="0"/>
              </a:rPr>
              <a:t>identificată</a:t>
            </a:r>
            <a:r>
              <a:rPr lang="en-US" altLang="en-US" sz="2000" dirty="0">
                <a:solidFill>
                  <a:schemeClr val="tx2"/>
                </a:solidFill>
                <a:latin typeface="Times New Roman" panose="02020603050405020304" pitchFamily="18" charset="0"/>
                <a:cs typeface="Arial" panose="020B0604020202020204" pitchFamily="34" charset="0"/>
              </a:rPr>
              <a:t> </a:t>
            </a:r>
            <a:r>
              <a:rPr lang="en-US" altLang="en-US" sz="2000" dirty="0" err="1">
                <a:solidFill>
                  <a:schemeClr val="tx2"/>
                </a:solidFill>
                <a:latin typeface="Times New Roman" panose="02020603050405020304" pitchFamily="18" charset="0"/>
                <a:cs typeface="Arial" panose="020B0604020202020204" pitchFamily="34" charset="0"/>
              </a:rPr>
              <a:t>prin</a:t>
            </a:r>
            <a:r>
              <a:rPr lang="en-US" altLang="en-US" sz="2000" dirty="0">
                <a:solidFill>
                  <a:schemeClr val="tx2"/>
                </a:solidFill>
                <a:latin typeface="Times New Roman" panose="02020603050405020304" pitchFamily="18" charset="0"/>
                <a:cs typeface="Arial" panose="020B0604020202020204" pitchFamily="34" charset="0"/>
              </a:rPr>
              <a:t> </a:t>
            </a:r>
            <a:r>
              <a:rPr lang="en-US" altLang="en-US" sz="2000" dirty="0" err="1">
                <a:solidFill>
                  <a:schemeClr val="tx2"/>
                </a:solidFill>
                <a:latin typeface="Times New Roman" panose="02020603050405020304" pitchFamily="18" charset="0"/>
                <a:cs typeface="Arial" panose="020B0604020202020204" pitchFamily="34" charset="0"/>
              </a:rPr>
              <a:t>emisii</a:t>
            </a:r>
            <a:r>
              <a:rPr lang="en-US" altLang="en-US" sz="2000" dirty="0">
                <a:solidFill>
                  <a:schemeClr val="tx2"/>
                </a:solidFill>
                <a:latin typeface="Times New Roman" panose="02020603050405020304" pitchFamily="18" charset="0"/>
                <a:cs typeface="Arial" panose="020B0604020202020204" pitchFamily="34" charset="0"/>
              </a:rPr>
              <a:t> </a:t>
            </a:r>
            <a:r>
              <a:rPr lang="en-US" altLang="en-US" sz="2000" dirty="0" err="1">
                <a:solidFill>
                  <a:schemeClr val="tx2"/>
                </a:solidFill>
                <a:latin typeface="Times New Roman" panose="02020603050405020304" pitchFamily="18" charset="0"/>
                <a:cs typeface="Arial" panose="020B0604020202020204" pitchFamily="34" charset="0"/>
              </a:rPr>
              <a:t>scăzute</a:t>
            </a:r>
            <a:r>
              <a:rPr lang="en-US" altLang="en-US" sz="2000" dirty="0">
                <a:solidFill>
                  <a:schemeClr val="tx2"/>
                </a:solidFill>
                <a:latin typeface="Times New Roman" panose="02020603050405020304" pitchFamily="18" charset="0"/>
                <a:cs typeface="Arial" panose="020B0604020202020204" pitchFamily="34" charset="0"/>
              </a:rPr>
              <a:t> de carbon, </a:t>
            </a:r>
            <a:r>
              <a:rPr lang="en-US" altLang="en-US" sz="2000" dirty="0" err="1">
                <a:solidFill>
                  <a:schemeClr val="tx2"/>
                </a:solidFill>
                <a:latin typeface="Times New Roman" panose="02020603050405020304" pitchFamily="18" charset="0"/>
                <a:cs typeface="Arial" panose="020B0604020202020204" pitchFamily="34" charset="0"/>
              </a:rPr>
              <a:t>eficientă</a:t>
            </a:r>
            <a:r>
              <a:rPr lang="en-US" altLang="en-US" sz="2000" dirty="0">
                <a:solidFill>
                  <a:schemeClr val="tx2"/>
                </a:solidFill>
                <a:latin typeface="Times New Roman" panose="02020603050405020304" pitchFamily="18" charset="0"/>
                <a:cs typeface="Arial" panose="020B0604020202020204" pitchFamily="34" charset="0"/>
              </a:rPr>
              <a:t> </a:t>
            </a:r>
            <a:r>
              <a:rPr lang="en-US" altLang="en-US" sz="2000" dirty="0" err="1">
                <a:solidFill>
                  <a:schemeClr val="tx2"/>
                </a:solidFill>
                <a:latin typeface="Times New Roman" panose="02020603050405020304" pitchFamily="18" charset="0"/>
                <a:cs typeface="Arial" panose="020B0604020202020204" pitchFamily="34" charset="0"/>
              </a:rPr>
              <a:t>în</a:t>
            </a:r>
            <a:r>
              <a:rPr lang="en-US" altLang="en-US" sz="2000" dirty="0">
                <a:solidFill>
                  <a:schemeClr val="tx2"/>
                </a:solidFill>
                <a:latin typeface="Times New Roman" panose="02020603050405020304" pitchFamily="18" charset="0"/>
                <a:cs typeface="Arial" panose="020B0604020202020204" pitchFamily="34" charset="0"/>
              </a:rPr>
              <a:t> </a:t>
            </a:r>
            <a:r>
              <a:rPr lang="en-US" altLang="en-US" sz="2000" dirty="0" err="1">
                <a:solidFill>
                  <a:schemeClr val="tx2"/>
                </a:solidFill>
                <a:latin typeface="Times New Roman" panose="02020603050405020304" pitchFamily="18" charset="0"/>
                <a:cs typeface="Arial" panose="020B0604020202020204" pitchFamily="34" charset="0"/>
              </a:rPr>
              <a:t>folosirea</a:t>
            </a:r>
            <a:r>
              <a:rPr lang="en-US" altLang="en-US" sz="2000" dirty="0">
                <a:solidFill>
                  <a:schemeClr val="tx2"/>
                </a:solidFill>
                <a:latin typeface="Times New Roman" panose="02020603050405020304" pitchFamily="18" charset="0"/>
                <a:cs typeface="Arial" panose="020B0604020202020204" pitchFamily="34" charset="0"/>
              </a:rPr>
              <a:t> </a:t>
            </a:r>
            <a:r>
              <a:rPr lang="en-US" altLang="en-US" sz="2000" dirty="0" err="1">
                <a:solidFill>
                  <a:schemeClr val="tx2"/>
                </a:solidFill>
                <a:latin typeface="Times New Roman" panose="02020603050405020304" pitchFamily="18" charset="0"/>
                <a:cs typeface="Arial" panose="020B0604020202020204" pitchFamily="34" charset="0"/>
              </a:rPr>
              <a:t>resurselor</a:t>
            </a:r>
            <a:r>
              <a:rPr lang="en-US" altLang="en-US" sz="2000" dirty="0">
                <a:solidFill>
                  <a:schemeClr val="tx2"/>
                </a:solidFill>
                <a:latin typeface="Times New Roman" panose="02020603050405020304" pitchFamily="18" charset="0"/>
                <a:cs typeface="Arial" panose="020B0604020202020204" pitchFamily="34" charset="0"/>
              </a:rPr>
              <a:t> </a:t>
            </a:r>
            <a:r>
              <a:rPr lang="en-US" altLang="en-US" sz="2000" dirty="0" err="1">
                <a:solidFill>
                  <a:schemeClr val="tx2"/>
                </a:solidFill>
                <a:latin typeface="Times New Roman" panose="02020603050405020304" pitchFamily="18" charset="0"/>
                <a:cs typeface="Arial" panose="020B0604020202020204" pitchFamily="34" charset="0"/>
              </a:rPr>
              <a:t>şi</a:t>
            </a:r>
            <a:r>
              <a:rPr lang="en-US" altLang="en-US" sz="2000" dirty="0">
                <a:solidFill>
                  <a:schemeClr val="tx2"/>
                </a:solidFill>
                <a:latin typeface="Times New Roman" panose="02020603050405020304" pitchFamily="18" charset="0"/>
                <a:cs typeface="Arial" panose="020B0604020202020204" pitchFamily="34" charset="0"/>
              </a:rPr>
              <a:t> </a:t>
            </a:r>
            <a:r>
              <a:rPr lang="en-US" altLang="en-US" sz="2000" dirty="0" err="1">
                <a:solidFill>
                  <a:schemeClr val="tx2"/>
                </a:solidFill>
                <a:latin typeface="Times New Roman" panose="02020603050405020304" pitchFamily="18" charset="0"/>
                <a:cs typeface="Arial" panose="020B0604020202020204" pitchFamily="34" charset="0"/>
              </a:rPr>
              <a:t>promovarea</a:t>
            </a:r>
            <a:r>
              <a:rPr lang="en-US" altLang="en-US" sz="2000" dirty="0">
                <a:solidFill>
                  <a:schemeClr val="tx2"/>
                </a:solidFill>
                <a:latin typeface="Times New Roman" panose="02020603050405020304" pitchFamily="18" charset="0"/>
                <a:cs typeface="Arial" panose="020B0604020202020204" pitchFamily="34" charset="0"/>
              </a:rPr>
              <a:t> </a:t>
            </a:r>
            <a:r>
              <a:rPr lang="en-US" altLang="en-US" sz="2000" dirty="0" err="1">
                <a:solidFill>
                  <a:schemeClr val="tx2"/>
                </a:solidFill>
                <a:latin typeface="Times New Roman" panose="02020603050405020304" pitchFamily="18" charset="0"/>
                <a:cs typeface="Arial" panose="020B0604020202020204" pitchFamily="34" charset="0"/>
              </a:rPr>
              <a:t>incluziunii</a:t>
            </a:r>
            <a:r>
              <a:rPr lang="en-US" altLang="en-US" sz="2000" dirty="0">
                <a:solidFill>
                  <a:schemeClr val="tx2"/>
                </a:solidFill>
                <a:latin typeface="Times New Roman" panose="02020603050405020304" pitchFamily="18" charset="0"/>
                <a:cs typeface="Arial" panose="020B0604020202020204" pitchFamily="34" charset="0"/>
              </a:rPr>
              <a:t> </a:t>
            </a:r>
            <a:r>
              <a:rPr lang="en-US" altLang="en-US" sz="2000" dirty="0" err="1">
                <a:solidFill>
                  <a:schemeClr val="tx2"/>
                </a:solidFill>
                <a:latin typeface="Times New Roman" panose="02020603050405020304" pitchFamily="18" charset="0"/>
                <a:cs typeface="Arial" panose="020B0604020202020204" pitchFamily="34" charset="0"/>
              </a:rPr>
              <a:t>sociale</a:t>
            </a:r>
            <a:r>
              <a:rPr lang="en-US" altLang="en-US" sz="2000" dirty="0">
                <a:solidFill>
                  <a:schemeClr val="tx2"/>
                </a:solidFill>
                <a:latin typeface="Times New Roman" panose="02020603050405020304" pitchFamily="18" charset="0"/>
                <a:cs typeface="Arial" panose="020B0604020202020204" pitchFamily="34" charset="0"/>
              </a:rPr>
              <a:t>.</a:t>
            </a:r>
          </a:p>
          <a:p>
            <a:pPr algn="just">
              <a:spcBef>
                <a:spcPct val="0"/>
              </a:spcBef>
              <a:buFontTx/>
              <a:buNone/>
            </a:pPr>
            <a:r>
              <a:rPr lang="en-US" alt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Practic</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vorbind</a:t>
            </a:r>
            <a:r>
              <a:rPr lang="en-US" sz="2000" dirty="0">
                <a:solidFill>
                  <a:schemeClr val="tx2"/>
                </a:solidFill>
                <a:latin typeface="Times New Roman" panose="02020603050405020304" pitchFamily="18" charset="0"/>
                <a:cs typeface="Arial" panose="020B0604020202020204" pitchFamily="34" charset="0"/>
              </a:rPr>
              <a:t>, o </a:t>
            </a:r>
            <a:r>
              <a:rPr lang="en-US" sz="2000" dirty="0" err="1">
                <a:solidFill>
                  <a:schemeClr val="tx2"/>
                </a:solidFill>
                <a:latin typeface="Times New Roman" panose="02020603050405020304" pitchFamily="18" charset="0"/>
                <a:cs typeface="Arial" panose="020B0604020202020204" pitchFamily="34" charset="0"/>
              </a:rPr>
              <a:t>economie</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verde</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reprezintă</a:t>
            </a:r>
            <a:r>
              <a:rPr lang="en-US" sz="2000" dirty="0">
                <a:solidFill>
                  <a:schemeClr val="tx2"/>
                </a:solidFill>
                <a:latin typeface="Times New Roman" panose="02020603050405020304" pitchFamily="18" charset="0"/>
                <a:cs typeface="Arial" panose="020B0604020202020204" pitchFamily="34" charset="0"/>
              </a:rPr>
              <a:t> un </a:t>
            </a:r>
            <a:r>
              <a:rPr lang="en-US" sz="2000" dirty="0" err="1">
                <a:solidFill>
                  <a:schemeClr val="tx2"/>
                </a:solidFill>
                <a:latin typeface="Times New Roman" panose="02020603050405020304" pitchFamily="18" charset="0"/>
                <a:cs typeface="Arial" panose="020B0604020202020204" pitchFamily="34" charset="0"/>
              </a:rPr>
              <a:t>ansamblu</a:t>
            </a:r>
            <a:r>
              <a:rPr lang="en-US" sz="2000" dirty="0">
                <a:solidFill>
                  <a:schemeClr val="tx2"/>
                </a:solidFill>
                <a:latin typeface="Times New Roman" panose="02020603050405020304" pitchFamily="18" charset="0"/>
                <a:cs typeface="Arial" panose="020B0604020202020204" pitchFamily="34" charset="0"/>
              </a:rPr>
              <a:t> de </a:t>
            </a:r>
            <a:r>
              <a:rPr lang="en-US" sz="2000" dirty="0" err="1">
                <a:solidFill>
                  <a:schemeClr val="tx2"/>
                </a:solidFill>
                <a:latin typeface="Times New Roman" panose="02020603050405020304" pitchFamily="18" charset="0"/>
                <a:cs typeface="Arial" panose="020B0604020202020204" pitchFamily="34" charset="0"/>
              </a:rPr>
              <a:t>măsuri</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economice</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prin</a:t>
            </a:r>
            <a:r>
              <a:rPr lang="en-US" sz="2000" dirty="0">
                <a:solidFill>
                  <a:schemeClr val="tx2"/>
                </a:solidFill>
                <a:latin typeface="Times New Roman" panose="02020603050405020304" pitchFamily="18" charset="0"/>
                <a:cs typeface="Arial" panose="020B0604020202020204" pitchFamily="34" charset="0"/>
              </a:rPr>
              <a:t> care, </a:t>
            </a:r>
            <a:r>
              <a:rPr lang="en-US" sz="2000" dirty="0" err="1">
                <a:solidFill>
                  <a:schemeClr val="tx2"/>
                </a:solidFill>
                <a:latin typeface="Times New Roman" panose="02020603050405020304" pitchFamily="18" charset="0"/>
                <a:cs typeface="Arial" panose="020B0604020202020204" pitchFamily="34" charset="0"/>
              </a:rPr>
              <a:t>creşterea</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veniturilor</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şi</a:t>
            </a:r>
            <a:r>
              <a:rPr lang="en-US" sz="2000" dirty="0">
                <a:solidFill>
                  <a:schemeClr val="tx2"/>
                </a:solidFill>
                <a:latin typeface="Times New Roman" panose="02020603050405020304" pitchFamily="18" charset="0"/>
                <a:cs typeface="Arial" panose="020B0604020202020204" pitchFamily="34" charset="0"/>
              </a:rPr>
              <a:t> a </a:t>
            </a:r>
            <a:r>
              <a:rPr lang="en-US" sz="2000" dirty="0" err="1">
                <a:solidFill>
                  <a:schemeClr val="tx2"/>
                </a:solidFill>
                <a:latin typeface="Times New Roman" panose="02020603050405020304" pitchFamily="18" charset="0"/>
                <a:cs typeface="Arial" panose="020B0604020202020204" pitchFamily="34" charset="0"/>
              </a:rPr>
              <a:t>ocupării</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forţei</a:t>
            </a:r>
            <a:r>
              <a:rPr lang="en-US" sz="2000" dirty="0">
                <a:solidFill>
                  <a:schemeClr val="tx2"/>
                </a:solidFill>
                <a:latin typeface="Times New Roman" panose="02020603050405020304" pitchFamily="18" charset="0"/>
                <a:cs typeface="Arial" panose="020B0604020202020204" pitchFamily="34" charset="0"/>
              </a:rPr>
              <a:t> de </a:t>
            </a:r>
            <a:r>
              <a:rPr lang="en-US" sz="2000" dirty="0" err="1">
                <a:solidFill>
                  <a:schemeClr val="tx2"/>
                </a:solidFill>
                <a:latin typeface="Times New Roman" panose="02020603050405020304" pitchFamily="18" charset="0"/>
                <a:cs typeface="Arial" panose="020B0604020202020204" pitchFamily="34" charset="0"/>
              </a:rPr>
              <a:t>muncă</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sunt</a:t>
            </a:r>
            <a:r>
              <a:rPr lang="en-US" sz="2000" dirty="0">
                <a:solidFill>
                  <a:schemeClr val="tx2"/>
                </a:solidFill>
                <a:latin typeface="Times New Roman" panose="02020603050405020304" pitchFamily="18" charset="0"/>
                <a:cs typeface="Arial" panose="020B0604020202020204" pitchFamily="34" charset="0"/>
              </a:rPr>
              <a:t> determinate de </a:t>
            </a:r>
            <a:r>
              <a:rPr lang="en-US" sz="2000" dirty="0" err="1">
                <a:solidFill>
                  <a:schemeClr val="tx2"/>
                </a:solidFill>
                <a:latin typeface="Times New Roman" panose="02020603050405020304" pitchFamily="18" charset="0"/>
                <a:cs typeface="Arial" panose="020B0604020202020204" pitchFamily="34" charset="0"/>
              </a:rPr>
              <a:t>investiţiile</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publice</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şi</a:t>
            </a:r>
            <a:r>
              <a:rPr lang="en-US" sz="2000" dirty="0">
                <a:solidFill>
                  <a:schemeClr val="tx2"/>
                </a:solidFill>
                <a:latin typeface="Times New Roman" panose="02020603050405020304" pitchFamily="18" charset="0"/>
                <a:cs typeface="Arial" panose="020B0604020202020204" pitchFamily="34" charset="0"/>
              </a:rPr>
              <a:t> private care </a:t>
            </a:r>
            <a:r>
              <a:rPr lang="en-US" sz="2000" dirty="0" err="1">
                <a:solidFill>
                  <a:schemeClr val="tx2"/>
                </a:solidFill>
                <a:latin typeface="Times New Roman" panose="02020603050405020304" pitchFamily="18" charset="0"/>
                <a:cs typeface="Arial" panose="020B0604020202020204" pitchFamily="34" charset="0"/>
              </a:rPr>
              <a:t>reduc</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emisiile</a:t>
            </a:r>
            <a:r>
              <a:rPr lang="en-US" sz="2000" dirty="0">
                <a:solidFill>
                  <a:schemeClr val="tx2"/>
                </a:solidFill>
                <a:latin typeface="Times New Roman" panose="02020603050405020304" pitchFamily="18" charset="0"/>
                <a:cs typeface="Arial" panose="020B0604020202020204" pitchFamily="34" charset="0"/>
              </a:rPr>
              <a:t> de carbon </a:t>
            </a:r>
            <a:r>
              <a:rPr lang="en-US" sz="2000" dirty="0" err="1">
                <a:solidFill>
                  <a:schemeClr val="tx2"/>
                </a:solidFill>
                <a:latin typeface="Times New Roman" panose="02020603050405020304" pitchFamily="18" charset="0"/>
                <a:cs typeface="Arial" panose="020B0604020202020204" pitchFamily="34" charset="0"/>
              </a:rPr>
              <a:t>şi</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poluarea</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sporesc</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eficienta</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energetică</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şi</a:t>
            </a:r>
            <a:r>
              <a:rPr lang="en-US" sz="2000" dirty="0">
                <a:solidFill>
                  <a:schemeClr val="tx2"/>
                </a:solidFill>
                <a:latin typeface="Times New Roman" panose="02020603050405020304" pitchFamily="18" charset="0"/>
                <a:cs typeface="Arial" panose="020B0604020202020204" pitchFamily="34" charset="0"/>
              </a:rPr>
              <a:t> de </a:t>
            </a:r>
            <a:r>
              <a:rPr lang="en-US" sz="2000" dirty="0" err="1">
                <a:solidFill>
                  <a:schemeClr val="tx2"/>
                </a:solidFill>
                <a:latin typeface="Times New Roman" panose="02020603050405020304" pitchFamily="18" charset="0"/>
                <a:cs typeface="Arial" panose="020B0604020202020204" pitchFamily="34" charset="0"/>
              </a:rPr>
              <a:t>utilizare</a:t>
            </a:r>
            <a:r>
              <a:rPr lang="en-US" sz="2000" dirty="0">
                <a:solidFill>
                  <a:schemeClr val="tx2"/>
                </a:solidFill>
                <a:latin typeface="Times New Roman" panose="02020603050405020304" pitchFamily="18" charset="0"/>
                <a:cs typeface="Arial" panose="020B0604020202020204" pitchFamily="34" charset="0"/>
              </a:rPr>
              <a:t> a </a:t>
            </a:r>
            <a:r>
              <a:rPr lang="en-US" sz="2000" dirty="0" err="1">
                <a:solidFill>
                  <a:schemeClr val="tx2"/>
                </a:solidFill>
                <a:latin typeface="Times New Roman" panose="02020603050405020304" pitchFamily="18" charset="0"/>
                <a:cs typeface="Arial" panose="020B0604020202020204" pitchFamily="34" charset="0"/>
              </a:rPr>
              <a:t>resurselor</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şi</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previn</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reducerea</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biodiversităţii</a:t>
            </a:r>
            <a:r>
              <a:rPr lang="en-US" sz="2000" dirty="0">
                <a:solidFill>
                  <a:schemeClr val="tx2"/>
                </a:solidFill>
                <a:latin typeface="Times New Roman" panose="02020603050405020304" pitchFamily="18" charset="0"/>
                <a:cs typeface="Arial" panose="020B0604020202020204" pitchFamily="34" charset="0"/>
              </a:rPr>
              <a:t> </a:t>
            </a:r>
            <a:r>
              <a:rPr lang="en-US" sz="2000" dirty="0" err="1">
                <a:solidFill>
                  <a:schemeClr val="tx2"/>
                </a:solidFill>
                <a:latin typeface="Times New Roman" panose="02020603050405020304" pitchFamily="18" charset="0"/>
                <a:cs typeface="Arial" panose="020B0604020202020204" pitchFamily="34" charset="0"/>
              </a:rPr>
              <a:t>şi</a:t>
            </a:r>
            <a:r>
              <a:rPr lang="en-US" sz="2000" dirty="0">
                <a:solidFill>
                  <a:schemeClr val="tx2"/>
                </a:solidFill>
                <a:latin typeface="Times New Roman" panose="02020603050405020304" pitchFamily="18" charset="0"/>
                <a:cs typeface="Arial" panose="020B0604020202020204" pitchFamily="34" charset="0"/>
              </a:rPr>
              <a:t> a </a:t>
            </a:r>
            <a:r>
              <a:rPr lang="en-US" sz="2000" dirty="0" err="1">
                <a:solidFill>
                  <a:schemeClr val="tx2"/>
                </a:solidFill>
                <a:latin typeface="Times New Roman" panose="02020603050405020304" pitchFamily="18" charset="0"/>
                <a:cs typeface="Arial" panose="020B0604020202020204" pitchFamily="34" charset="0"/>
              </a:rPr>
              <a:t>serviciilor</a:t>
            </a:r>
            <a:r>
              <a:rPr lang="en-US" sz="2000" dirty="0">
                <a:solidFill>
                  <a:schemeClr val="tx2"/>
                </a:solidFill>
                <a:latin typeface="Times New Roman" panose="02020603050405020304" pitchFamily="18" charset="0"/>
                <a:cs typeface="Arial" panose="020B0604020202020204" pitchFamily="34" charset="0"/>
              </a:rPr>
              <a:t> de </a:t>
            </a:r>
            <a:r>
              <a:rPr lang="en-US" sz="2000" dirty="0" err="1">
                <a:solidFill>
                  <a:schemeClr val="tx2"/>
                </a:solidFill>
                <a:latin typeface="Times New Roman" panose="02020603050405020304" pitchFamily="18" charset="0"/>
                <a:cs typeface="Arial" panose="020B0604020202020204" pitchFamily="34" charset="0"/>
              </a:rPr>
              <a:t>ecosistem</a:t>
            </a:r>
            <a:endParaRPr lang="en-US" altLang="en-US" sz="2000" dirty="0">
              <a:solidFill>
                <a:schemeClr val="tx2"/>
              </a:solidFill>
              <a:latin typeface="Times New Roman" panose="02020603050405020304" pitchFamily="18" charset="0"/>
              <a:cs typeface="Arial" panose="020B0604020202020204" pitchFamily="34" charset="0"/>
            </a:endParaRPr>
          </a:p>
          <a:p>
            <a:pPr algn="r">
              <a:spcBef>
                <a:spcPct val="0"/>
              </a:spcBef>
              <a:buFontTx/>
              <a:buNone/>
            </a:pPr>
            <a:r>
              <a:rPr lang="en-US" altLang="en-US" sz="2000" dirty="0">
                <a:solidFill>
                  <a:schemeClr val="tx2"/>
                </a:solidFill>
                <a:latin typeface="Times New Roman" panose="02020603050405020304" pitchFamily="18" charset="0"/>
                <a:cs typeface="Arial" panose="020B0604020202020204" pitchFamily="34" charset="0"/>
              </a:rPr>
              <a:t>UNEP, 2012</a:t>
            </a:r>
          </a:p>
        </p:txBody>
      </p:sp>
      <p:sp>
        <p:nvSpPr>
          <p:cNvPr id="6154" name="Rectangle 4"/>
          <p:cNvSpPr>
            <a:spLocks noChangeArrowheads="1"/>
          </p:cNvSpPr>
          <p:nvPr/>
        </p:nvSpPr>
        <p:spPr bwMode="auto">
          <a:xfrm>
            <a:off x="1414463" y="332656"/>
            <a:ext cx="6019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smtClean="0">
                <a:solidFill>
                  <a:schemeClr val="tx2"/>
                </a:solidFill>
                <a:latin typeface="Times New Roman" panose="02020603050405020304" pitchFamily="18" charset="0"/>
                <a:cs typeface="Arial" panose="020B0604020202020204" pitchFamily="34" charset="0"/>
              </a:rPr>
              <a:t>ECONOMIA “VERDE”</a:t>
            </a:r>
            <a:endParaRPr lang="ro-RO" altLang="en-US" sz="2400" b="1" dirty="0">
              <a:solidFill>
                <a:srgbClr val="FFFF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2272587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nodeType="after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childTnLst>
                                </p:cTn>
                              </p:par>
                            </p:childTnLst>
                          </p:cTn>
                        </p:par>
                        <p:par>
                          <p:cTn id="10" fill="hold" nodeType="withGroup">
                            <p:stCondLst>
                              <p:cond delay="0"/>
                            </p:stCondLst>
                            <p:childTnLst>
                              <p:par>
                                <p:cTn id="11" presetID="1" presetClass="entr" presetSubtype="0" fill="hold" nodeType="after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par>
                          <p:cTn id="13" fill="hold" nodeType="withGroup">
                            <p:stCondLst>
                              <p:cond delay="0"/>
                            </p:stCondLst>
                            <p:childTnLst>
                              <p:par>
                                <p:cTn id="14" presetID="1" presetClass="entr" presetSubtype="0" fill="hold" nodeType="after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 name="Rectangle 4"/>
          <p:cNvSpPr>
            <a:spLocks noChangeArrowheads="1"/>
          </p:cNvSpPr>
          <p:nvPr/>
        </p:nvSpPr>
        <p:spPr bwMode="auto">
          <a:xfrm>
            <a:off x="407988" y="404664"/>
            <a:ext cx="8382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smtClean="0">
                <a:solidFill>
                  <a:schemeClr val="tx2"/>
                </a:solidFill>
                <a:latin typeface="Times New Roman" panose="02020603050405020304" pitchFamily="18" charset="0"/>
                <a:cs typeface="Arial" panose="020B0604020202020204" pitchFamily="34" charset="0"/>
              </a:rPr>
              <a:t>ABORDARE HOLISTICA PE INTREG CICLUL DE VIATA</a:t>
            </a:r>
            <a:endParaRPr lang="ro-RO" altLang="en-US" sz="2400" b="1" dirty="0">
              <a:solidFill>
                <a:schemeClr val="tx2"/>
              </a:solidFill>
              <a:latin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a:blip r:embed="rId2" cstate="print"/>
          <a:stretch>
            <a:fillRect/>
          </a:stretch>
        </p:blipFill>
        <p:spPr>
          <a:xfrm>
            <a:off x="883895" y="1806870"/>
            <a:ext cx="7430186" cy="5049688"/>
          </a:xfrm>
          <a:prstGeom prst="rect">
            <a:avLst/>
          </a:prstGeom>
        </p:spPr>
      </p:pic>
    </p:spTree>
    <p:extLst>
      <p:ext uri="{BB962C8B-B14F-4D97-AF65-F5344CB8AC3E}">
        <p14:creationId xmlns:p14="http://schemas.microsoft.com/office/powerpoint/2010/main" xmlns="" val="3801922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251520" y="2348880"/>
            <a:ext cx="81534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Termenul</a:t>
            </a:r>
            <a:r>
              <a:rPr lang="en-US" altLang="en-US" sz="2000" b="1" dirty="0">
                <a:solidFill>
                  <a:schemeClr val="tx2"/>
                </a:solidFill>
                <a:latin typeface="Times New Roman" panose="02020603050405020304" pitchFamily="18" charset="0"/>
                <a:cs typeface="Arial" panose="020B0604020202020204" pitchFamily="34" charset="0"/>
              </a:rPr>
              <a:t> de </a:t>
            </a:r>
            <a:r>
              <a:rPr lang="en-US" altLang="en-US" sz="2000" b="1" dirty="0" err="1">
                <a:solidFill>
                  <a:schemeClr val="tx2"/>
                </a:solidFill>
                <a:latin typeface="Times New Roman" panose="02020603050405020304" pitchFamily="18" charset="0"/>
                <a:cs typeface="Arial" panose="020B0604020202020204" pitchFamily="34" charset="0"/>
              </a:rPr>
              <a:t>inovaţie</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orientată</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către</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protecţia</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mediului</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sau</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pe</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scurt</a:t>
            </a:r>
            <a:r>
              <a:rPr lang="en-US" altLang="en-US" sz="2000" b="1" dirty="0">
                <a:solidFill>
                  <a:schemeClr val="tx2"/>
                </a:solidFill>
                <a:latin typeface="Times New Roman" panose="02020603050405020304" pitchFamily="18" charset="0"/>
                <a:cs typeface="Arial" panose="020B0604020202020204" pitchFamily="34" charset="0"/>
              </a:rPr>
              <a:t> “eco-</a:t>
            </a:r>
            <a:r>
              <a:rPr lang="en-US" altLang="en-US" sz="2000" b="1" dirty="0" err="1">
                <a:solidFill>
                  <a:schemeClr val="tx2"/>
                </a:solidFill>
                <a:latin typeface="Times New Roman" panose="02020603050405020304" pitchFamily="18" charset="0"/>
                <a:cs typeface="Arial" panose="020B0604020202020204" pitchFamily="34" charset="0"/>
              </a:rPr>
              <a:t>inovaţie</a:t>
            </a:r>
            <a:r>
              <a:rPr lang="en-US" altLang="en-US" sz="2000" b="1" dirty="0">
                <a:solidFill>
                  <a:schemeClr val="tx2"/>
                </a:solidFill>
                <a:latin typeface="Times New Roman" panose="02020603050405020304" pitchFamily="18" charset="0"/>
                <a:cs typeface="Arial" panose="020B0604020202020204" pitchFamily="34" charset="0"/>
              </a:rPr>
              <a:t>” se </a:t>
            </a:r>
            <a:r>
              <a:rPr lang="en-US" altLang="en-US" sz="2000" b="1" dirty="0" err="1">
                <a:solidFill>
                  <a:schemeClr val="tx2"/>
                </a:solidFill>
                <a:latin typeface="Times New Roman" panose="02020603050405020304" pitchFamily="18" charset="0"/>
                <a:cs typeface="Arial" panose="020B0604020202020204" pitchFamily="34" charset="0"/>
              </a:rPr>
              <a:t>referă</a:t>
            </a:r>
            <a:r>
              <a:rPr lang="en-US" altLang="en-US" sz="2000" b="1" dirty="0">
                <a:solidFill>
                  <a:schemeClr val="tx2"/>
                </a:solidFill>
                <a:latin typeface="Times New Roman" panose="02020603050405020304" pitchFamily="18" charset="0"/>
                <a:cs typeface="Arial" panose="020B0604020202020204" pitchFamily="34" charset="0"/>
              </a:rPr>
              <a:t> la </a:t>
            </a:r>
            <a:r>
              <a:rPr lang="en-US" altLang="en-US" sz="2000" b="1" dirty="0" err="1">
                <a:solidFill>
                  <a:schemeClr val="tx2"/>
                </a:solidFill>
                <a:latin typeface="Times New Roman" panose="02020603050405020304" pitchFamily="18" charset="0"/>
                <a:cs typeface="Arial" panose="020B0604020202020204" pitchFamily="34" charset="0"/>
              </a:rPr>
              <a:t>acele</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activităţi</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umane</a:t>
            </a:r>
            <a:r>
              <a:rPr lang="en-US" altLang="en-US" sz="2000" b="1" dirty="0">
                <a:solidFill>
                  <a:schemeClr val="tx2"/>
                </a:solidFill>
                <a:latin typeface="Times New Roman" panose="02020603050405020304" pitchFamily="18" charset="0"/>
                <a:cs typeface="Arial" panose="020B0604020202020204" pitchFamily="34" charset="0"/>
              </a:rPr>
              <a:t> creative, dedicate </a:t>
            </a:r>
            <a:r>
              <a:rPr lang="en-US" altLang="en-US" sz="2000" b="1" dirty="0" err="1">
                <a:solidFill>
                  <a:schemeClr val="tx2"/>
                </a:solidFill>
                <a:latin typeface="Times New Roman" panose="02020603050405020304" pitchFamily="18" charset="0"/>
                <a:cs typeface="Arial" panose="020B0604020202020204" pitchFamily="34" charset="0"/>
              </a:rPr>
              <a:t>inovării</a:t>
            </a:r>
            <a:r>
              <a:rPr lang="en-US" altLang="en-US" sz="2000" b="1" dirty="0">
                <a:solidFill>
                  <a:schemeClr val="tx2"/>
                </a:solidFill>
                <a:latin typeface="Times New Roman" panose="02020603050405020304" pitchFamily="18" charset="0"/>
                <a:cs typeface="Arial" panose="020B0604020202020204" pitchFamily="34" charset="0"/>
              </a:rPr>
              <a:t>, al </a:t>
            </a:r>
            <a:r>
              <a:rPr lang="en-US" altLang="en-US" sz="2000" b="1" dirty="0" err="1">
                <a:solidFill>
                  <a:schemeClr val="tx2"/>
                </a:solidFill>
                <a:latin typeface="Times New Roman" panose="02020603050405020304" pitchFamily="18" charset="0"/>
                <a:cs typeface="Arial" panose="020B0604020202020204" pitchFamily="34" charset="0"/>
              </a:rPr>
              <a:t>căror</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scop</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este</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să</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reduca</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influenţa</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negativă</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asupra</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mediului</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înconjurător</a:t>
            </a:r>
            <a:r>
              <a:rPr lang="en-US" altLang="en-US" sz="2000" b="1" dirty="0">
                <a:solidFill>
                  <a:schemeClr val="tx2"/>
                </a:solidFill>
                <a:latin typeface="Times New Roman" panose="02020603050405020304" pitchFamily="18" charset="0"/>
                <a:cs typeface="Arial" panose="020B0604020202020204" pitchFamily="34" charset="0"/>
              </a:rPr>
              <a:t>.  </a:t>
            </a:r>
            <a:endParaRPr lang="en-US" altLang="en-US" sz="2000" b="1" dirty="0" smtClean="0">
              <a:solidFill>
                <a:schemeClr val="tx2"/>
              </a:solidFill>
              <a:latin typeface="Times New Roman" panose="02020603050405020304" pitchFamily="18" charset="0"/>
              <a:cs typeface="Arial" panose="020B0604020202020204" pitchFamily="34" charset="0"/>
            </a:endParaRPr>
          </a:p>
          <a:p>
            <a:pPr algn="just">
              <a:spcBef>
                <a:spcPct val="0"/>
              </a:spcBef>
              <a:buFontTx/>
              <a:buNone/>
            </a:pPr>
            <a:endParaRPr lang="en-US" altLang="en-US" sz="2000" b="1" dirty="0">
              <a:solidFill>
                <a:schemeClr val="tx2"/>
              </a:solidFill>
              <a:latin typeface="Times New Roman" panose="02020603050405020304" pitchFamily="18" charset="0"/>
              <a:cs typeface="Arial" panose="020B0604020202020204" pitchFamily="34" charset="0"/>
            </a:endParaRPr>
          </a:p>
          <a:p>
            <a:pPr algn="just">
              <a:spcBef>
                <a:spcPct val="0"/>
              </a:spcBef>
              <a:buFontTx/>
              <a:buNone/>
            </a:pPr>
            <a:r>
              <a:rPr lang="en-US" altLang="en-US" sz="2000" b="1" dirty="0" smtClean="0">
                <a:solidFill>
                  <a:schemeClr val="tx2"/>
                </a:solidFill>
                <a:latin typeface="Times New Roman" panose="02020603050405020304" pitchFamily="18" charset="0"/>
                <a:cs typeface="Arial" panose="020B0604020202020204" pitchFamily="34" charset="0"/>
              </a:rPr>
              <a:t>	Eco-</a:t>
            </a:r>
            <a:r>
              <a:rPr lang="en-US" altLang="en-US" sz="2000" b="1" dirty="0" err="1" smtClean="0">
                <a:solidFill>
                  <a:schemeClr val="tx2"/>
                </a:solidFill>
                <a:latin typeface="Times New Roman" panose="02020603050405020304" pitchFamily="18" charset="0"/>
                <a:cs typeface="Arial" panose="020B0604020202020204" pitchFamily="34" charset="0"/>
              </a:rPr>
              <a:t>inovarea</a:t>
            </a:r>
            <a:r>
              <a:rPr lang="en-US" altLang="en-US" sz="2000" b="1" dirty="0" smtClean="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reprezintă</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practic</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crearea</a:t>
            </a:r>
            <a:r>
              <a:rPr lang="en-US" altLang="en-US" sz="2000" b="1" dirty="0">
                <a:solidFill>
                  <a:schemeClr val="tx2"/>
                </a:solidFill>
                <a:latin typeface="Times New Roman" panose="02020603050405020304" pitchFamily="18" charset="0"/>
                <a:cs typeface="Arial" panose="020B0604020202020204" pitchFamily="34" charset="0"/>
              </a:rPr>
              <a:t> de </a:t>
            </a:r>
            <a:r>
              <a:rPr lang="en-US" altLang="en-US" sz="2000" b="1" dirty="0" err="1">
                <a:solidFill>
                  <a:schemeClr val="tx2"/>
                </a:solidFill>
                <a:latin typeface="Times New Roman" panose="02020603050405020304" pitchFamily="18" charset="0"/>
                <a:cs typeface="Arial" panose="020B0604020202020204" pitchFamily="34" charset="0"/>
              </a:rPr>
              <a:t>produse</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sisteme</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servicii</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procese</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şi</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proceduri</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noi</a:t>
            </a:r>
            <a:r>
              <a:rPr lang="en-US" altLang="en-US" sz="2000" b="1" dirty="0">
                <a:solidFill>
                  <a:schemeClr val="tx2"/>
                </a:solidFill>
                <a:latin typeface="Times New Roman" panose="02020603050405020304" pitchFamily="18" charset="0"/>
                <a:cs typeface="Arial" panose="020B0604020202020204" pitchFamily="34" charset="0"/>
              </a:rPr>
              <a:t>, la </a:t>
            </a:r>
            <a:r>
              <a:rPr lang="en-US" altLang="en-US" sz="2000" b="1" dirty="0" err="1">
                <a:solidFill>
                  <a:schemeClr val="tx2"/>
                </a:solidFill>
                <a:latin typeface="Times New Roman" panose="02020603050405020304" pitchFamily="18" charset="0"/>
                <a:cs typeface="Arial" panose="020B0604020202020204" pitchFamily="34" charset="0"/>
              </a:rPr>
              <a:t>preţuri</a:t>
            </a:r>
            <a:r>
              <a:rPr lang="en-US" altLang="en-US" sz="2000" b="1" dirty="0">
                <a:solidFill>
                  <a:schemeClr val="tx2"/>
                </a:solidFill>
                <a:latin typeface="Times New Roman" panose="02020603050405020304" pitchFamily="18" charset="0"/>
                <a:cs typeface="Arial" panose="020B0604020202020204" pitchFamily="34" charset="0"/>
              </a:rPr>
              <a:t> competitive, </a:t>
            </a:r>
            <a:r>
              <a:rPr lang="en-US" altLang="en-US" sz="2000" b="1" dirty="0" err="1">
                <a:solidFill>
                  <a:schemeClr val="tx2"/>
                </a:solidFill>
                <a:latin typeface="Times New Roman" panose="02020603050405020304" pitchFamily="18" charset="0"/>
                <a:cs typeface="Arial" panose="020B0604020202020204" pitchFamily="34" charset="0"/>
              </a:rPr>
              <a:t>destinate</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să</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satisfacă</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nevoile</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umane</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şi</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să</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ofere</a:t>
            </a:r>
            <a:r>
              <a:rPr lang="en-US" altLang="en-US" sz="2000" b="1" dirty="0">
                <a:solidFill>
                  <a:schemeClr val="tx2"/>
                </a:solidFill>
                <a:latin typeface="Times New Roman" panose="02020603050405020304" pitchFamily="18" charset="0"/>
                <a:cs typeface="Arial" panose="020B0604020202020204" pitchFamily="34" charset="0"/>
              </a:rPr>
              <a:t> o </a:t>
            </a:r>
            <a:r>
              <a:rPr lang="en-US" altLang="en-US" sz="2000" b="1" dirty="0" err="1">
                <a:solidFill>
                  <a:schemeClr val="tx2"/>
                </a:solidFill>
                <a:latin typeface="Times New Roman" panose="02020603050405020304" pitchFamily="18" charset="0"/>
                <a:cs typeface="Arial" panose="020B0604020202020204" pitchFamily="34" charset="0"/>
              </a:rPr>
              <a:t>mai</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bună</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calitate</a:t>
            </a:r>
            <a:r>
              <a:rPr lang="en-US" altLang="en-US" sz="2000" b="1" dirty="0">
                <a:solidFill>
                  <a:schemeClr val="tx2"/>
                </a:solidFill>
                <a:latin typeface="Times New Roman" panose="02020603050405020304" pitchFamily="18" charset="0"/>
                <a:cs typeface="Arial" panose="020B0604020202020204" pitchFamily="34" charset="0"/>
              </a:rPr>
              <a:t> a </a:t>
            </a:r>
            <a:r>
              <a:rPr lang="en-US" altLang="en-US" sz="2000" b="1" dirty="0" err="1">
                <a:solidFill>
                  <a:schemeClr val="tx2"/>
                </a:solidFill>
                <a:latin typeface="Times New Roman" panose="02020603050405020304" pitchFamily="18" charset="0"/>
                <a:cs typeface="Arial" panose="020B0604020202020204" pitchFamily="34" charset="0"/>
              </a:rPr>
              <a:t>vieţii</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pe</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întreg</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ciclul</a:t>
            </a:r>
            <a:r>
              <a:rPr lang="en-US" altLang="en-US" sz="2000" b="1" dirty="0">
                <a:solidFill>
                  <a:schemeClr val="tx2"/>
                </a:solidFill>
                <a:latin typeface="Times New Roman" panose="02020603050405020304" pitchFamily="18" charset="0"/>
                <a:cs typeface="Arial" panose="020B0604020202020204" pitchFamily="34" charset="0"/>
              </a:rPr>
              <a:t> de </a:t>
            </a:r>
            <a:r>
              <a:rPr lang="en-US" altLang="en-US" sz="2000" b="1" dirty="0" err="1">
                <a:solidFill>
                  <a:schemeClr val="tx2"/>
                </a:solidFill>
                <a:latin typeface="Times New Roman" panose="02020603050405020304" pitchFamily="18" charset="0"/>
                <a:cs typeface="Arial" panose="020B0604020202020204" pitchFamily="34" charset="0"/>
              </a:rPr>
              <a:t>viaţă</a:t>
            </a:r>
            <a:r>
              <a:rPr lang="en-US" altLang="en-US" sz="2000" b="1" dirty="0">
                <a:solidFill>
                  <a:schemeClr val="tx2"/>
                </a:solidFill>
                <a:latin typeface="Times New Roman" panose="02020603050405020304" pitchFamily="18" charset="0"/>
                <a:cs typeface="Arial" panose="020B0604020202020204" pitchFamily="34" charset="0"/>
              </a:rPr>
              <a:t> al </a:t>
            </a:r>
            <a:r>
              <a:rPr lang="en-US" altLang="en-US" sz="2000" b="1" dirty="0" err="1">
                <a:solidFill>
                  <a:schemeClr val="tx2"/>
                </a:solidFill>
                <a:latin typeface="Times New Roman" panose="02020603050405020304" pitchFamily="18" charset="0"/>
                <a:cs typeface="Arial" panose="020B0604020202020204" pitchFamily="34" charset="0"/>
              </a:rPr>
              <a:t>acestora</a:t>
            </a:r>
            <a:r>
              <a:rPr lang="en-US" altLang="en-US" sz="2000" b="1" dirty="0">
                <a:solidFill>
                  <a:schemeClr val="tx2"/>
                </a:solidFill>
                <a:latin typeface="Times New Roman" panose="02020603050405020304" pitchFamily="18" charset="0"/>
                <a:cs typeface="Arial" panose="020B0604020202020204" pitchFamily="34" charset="0"/>
              </a:rPr>
              <a:t>, care </a:t>
            </a:r>
            <a:r>
              <a:rPr lang="en-US" altLang="en-US" sz="2000" b="1" dirty="0" err="1">
                <a:solidFill>
                  <a:schemeClr val="tx2"/>
                </a:solidFill>
                <a:latin typeface="Times New Roman" panose="02020603050405020304" pitchFamily="18" charset="0"/>
                <a:cs typeface="Arial" panose="020B0604020202020204" pitchFamily="34" charset="0"/>
              </a:rPr>
              <a:t>să</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implice</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utilizarea</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minimă</a:t>
            </a:r>
            <a:r>
              <a:rPr lang="en-US" altLang="en-US" sz="2000" b="1" dirty="0">
                <a:solidFill>
                  <a:schemeClr val="tx2"/>
                </a:solidFill>
                <a:latin typeface="Times New Roman" panose="02020603050405020304" pitchFamily="18" charset="0"/>
                <a:cs typeface="Arial" panose="020B0604020202020204" pitchFamily="34" charset="0"/>
              </a:rPr>
              <a:t> a </a:t>
            </a:r>
            <a:r>
              <a:rPr lang="en-US" altLang="en-US" sz="2000" b="1" dirty="0" err="1">
                <a:solidFill>
                  <a:schemeClr val="tx2"/>
                </a:solidFill>
                <a:latin typeface="Times New Roman" panose="02020603050405020304" pitchFamily="18" charset="0"/>
                <a:cs typeface="Arial" panose="020B0604020202020204" pitchFamily="34" charset="0"/>
              </a:rPr>
              <a:t>resurselor</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naturale</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materiale</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inclusiv</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energie</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şi</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teren</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pe</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unitatea</a:t>
            </a:r>
            <a:r>
              <a:rPr lang="en-US" altLang="en-US" sz="2000" b="1" dirty="0">
                <a:solidFill>
                  <a:schemeClr val="tx2"/>
                </a:solidFill>
                <a:latin typeface="Times New Roman" panose="02020603050405020304" pitchFamily="18" charset="0"/>
                <a:cs typeface="Arial" panose="020B0604020202020204" pitchFamily="34" charset="0"/>
              </a:rPr>
              <a:t> de </a:t>
            </a:r>
            <a:r>
              <a:rPr lang="en-US" altLang="en-US" sz="2000" b="1" dirty="0" err="1">
                <a:solidFill>
                  <a:schemeClr val="tx2"/>
                </a:solidFill>
                <a:latin typeface="Times New Roman" panose="02020603050405020304" pitchFamily="18" charset="0"/>
                <a:cs typeface="Arial" panose="020B0604020202020204" pitchFamily="34" charset="0"/>
              </a:rPr>
              <a:t>produs</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sau</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serviciu</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precum</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şi</a:t>
            </a:r>
            <a:r>
              <a:rPr lang="en-US" altLang="en-US" sz="2000" b="1" dirty="0">
                <a:solidFill>
                  <a:schemeClr val="tx2"/>
                </a:solidFill>
                <a:latin typeface="Times New Roman" panose="02020603050405020304" pitchFamily="18" charset="0"/>
                <a:cs typeface="Arial" panose="020B0604020202020204" pitchFamily="34" charset="0"/>
              </a:rPr>
              <a:t> cu </a:t>
            </a:r>
            <a:r>
              <a:rPr lang="en-US" altLang="en-US" sz="2000" b="1" dirty="0" err="1">
                <a:solidFill>
                  <a:schemeClr val="tx2"/>
                </a:solidFill>
                <a:latin typeface="Times New Roman" panose="02020603050405020304" pitchFamily="18" charset="0"/>
                <a:cs typeface="Arial" panose="020B0604020202020204" pitchFamily="34" charset="0"/>
              </a:rPr>
              <a:t>emisii</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minime</a:t>
            </a:r>
            <a:r>
              <a:rPr lang="en-US" altLang="en-US" sz="2000" b="1" dirty="0">
                <a:solidFill>
                  <a:schemeClr val="tx2"/>
                </a:solidFill>
                <a:latin typeface="Times New Roman" panose="02020603050405020304" pitchFamily="18" charset="0"/>
                <a:cs typeface="Arial" panose="020B0604020202020204" pitchFamily="34" charset="0"/>
              </a:rPr>
              <a:t> de </a:t>
            </a:r>
            <a:r>
              <a:rPr lang="en-US" altLang="en-US" sz="2000" b="1" dirty="0" err="1">
                <a:solidFill>
                  <a:schemeClr val="tx2"/>
                </a:solidFill>
                <a:latin typeface="Times New Roman" panose="02020603050405020304" pitchFamily="18" charset="0"/>
                <a:cs typeface="Arial" panose="020B0604020202020204" pitchFamily="34" charset="0"/>
              </a:rPr>
              <a:t>substanţe</a:t>
            </a:r>
            <a:r>
              <a:rPr lang="en-US" altLang="en-US" sz="2000" b="1" dirty="0">
                <a:solidFill>
                  <a:schemeClr val="tx2"/>
                </a:solidFill>
                <a:latin typeface="Times New Roman" panose="02020603050405020304" pitchFamily="18" charset="0"/>
                <a:cs typeface="Arial" panose="020B0604020202020204" pitchFamily="34" charset="0"/>
              </a:rPr>
              <a:t> </a:t>
            </a:r>
            <a:r>
              <a:rPr lang="en-US" altLang="en-US" sz="2000" b="1" dirty="0" err="1">
                <a:solidFill>
                  <a:schemeClr val="tx2"/>
                </a:solidFill>
                <a:latin typeface="Times New Roman" panose="02020603050405020304" pitchFamily="18" charset="0"/>
                <a:cs typeface="Arial" panose="020B0604020202020204" pitchFamily="34" charset="0"/>
              </a:rPr>
              <a:t>toxice</a:t>
            </a:r>
            <a:r>
              <a:rPr lang="en-US" altLang="en-US" sz="2000" b="1" dirty="0">
                <a:solidFill>
                  <a:schemeClr val="tx2"/>
                </a:solidFill>
                <a:latin typeface="Times New Roman" panose="02020603050405020304" pitchFamily="18" charset="0"/>
                <a:cs typeface="Arial" panose="020B0604020202020204" pitchFamily="34" charset="0"/>
              </a:rPr>
              <a:t>". </a:t>
            </a:r>
          </a:p>
        </p:txBody>
      </p:sp>
      <p:sp>
        <p:nvSpPr>
          <p:cNvPr id="7178" name="Rectangle 4"/>
          <p:cNvSpPr>
            <a:spLocks noChangeArrowheads="1"/>
          </p:cNvSpPr>
          <p:nvPr/>
        </p:nvSpPr>
        <p:spPr bwMode="auto">
          <a:xfrm>
            <a:off x="407988" y="404664"/>
            <a:ext cx="8382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smtClean="0">
                <a:solidFill>
                  <a:schemeClr val="tx2"/>
                </a:solidFill>
                <a:latin typeface="Times New Roman" panose="02020603050405020304" pitchFamily="18" charset="0"/>
                <a:cs typeface="Arial" panose="020B0604020202020204" pitchFamily="34" charset="0"/>
              </a:rPr>
              <a:t>ECO-INOVAREA</a:t>
            </a:r>
            <a:endParaRPr lang="ro-RO" altLang="en-US" sz="2400" b="1" dirty="0">
              <a:solidFill>
                <a:schemeClr val="tx2"/>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610958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7"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
                                            <p:txEl>
                                              <p:pRg st="0" end="0"/>
                                            </p:txEl>
                                          </p:spTgt>
                                        </p:tgtEl>
                                        <p:attrNameLst>
                                          <p:attrName>fill.type</p:attrName>
                                        </p:attrNameLst>
                                      </p:cBhvr>
                                      <p:to>
                                        <p:strVal val="solid"/>
                                      </p:to>
                                    </p:set>
                                  </p:childTnLst>
                                </p:cTn>
                              </p:par>
                            </p:childTnLst>
                          </p:cTn>
                        </p:par>
                        <p:par>
                          <p:cTn id="10" fill="hold">
                            <p:stCondLst>
                              <p:cond delay="792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9">
                                            <p:txEl>
                                              <p:pRg st="2" end="2"/>
                                            </p:txEl>
                                          </p:spTgt>
                                        </p:tgtEl>
                                        <p:attrNameLst>
                                          <p:attrName>style.visibility</p:attrName>
                                        </p:attrNameLst>
                                      </p:cBhvr>
                                      <p:to>
                                        <p:strVal val="visible"/>
                                      </p:to>
                                    </p:set>
                                    <p:anim calcmode="discrete" valueType="clr">
                                      <p:cBhvr override="childStyle">
                                        <p:cTn id="13" dur="80"/>
                                        <p:tgtEl>
                                          <p:spTgt spid="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
                                            <p:txEl>
                                              <p:pRg st="2" end="2"/>
                                            </p:txEl>
                                          </p:spTgt>
                                        </p:tgtEl>
                                        <p:attrNameLst>
                                          <p:attrName>fillcolor</p:attrName>
                                        </p:attrNameLst>
                                      </p:cBhvr>
                                      <p:tavLst>
                                        <p:tav tm="0">
                                          <p:val>
                                            <p:clrVal>
                                              <a:schemeClr val="accent2"/>
                                            </p:clrVal>
                                          </p:val>
                                        </p:tav>
                                        <p:tav tm="50000">
                                          <p:val>
                                            <p:clrVal>
                                              <a:schemeClr val="hlink"/>
                                            </p:clrVal>
                                          </p:val>
                                        </p:tav>
                                      </p:tavLst>
                                    </p:anim>
                                    <p:set>
                                      <p:cBhvr>
                                        <p:cTn id="15" dur="80"/>
                                        <p:tgtEl>
                                          <p:spTgt spid="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 name="Rectangle 4"/>
          <p:cNvSpPr>
            <a:spLocks noChangeArrowheads="1"/>
          </p:cNvSpPr>
          <p:nvPr/>
        </p:nvSpPr>
        <p:spPr bwMode="auto">
          <a:xfrm>
            <a:off x="407988" y="404664"/>
            <a:ext cx="8382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err="1" smtClean="0">
                <a:solidFill>
                  <a:schemeClr val="tx2"/>
                </a:solidFill>
                <a:latin typeface="Times New Roman" panose="02020603050405020304" pitchFamily="18" charset="0"/>
                <a:cs typeface="Arial" panose="020B0604020202020204" pitchFamily="34" charset="0"/>
              </a:rPr>
              <a:t>INNOvolution</a:t>
            </a:r>
            <a:endParaRPr lang="ro-RO" altLang="en-US" sz="2400" b="1" dirty="0">
              <a:solidFill>
                <a:schemeClr val="tx2"/>
              </a:solidFill>
              <a:latin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a:blip r:embed="rId2" cstate="print"/>
          <a:stretch>
            <a:fillRect/>
          </a:stretch>
        </p:blipFill>
        <p:spPr>
          <a:xfrm>
            <a:off x="266637" y="2204864"/>
            <a:ext cx="8522135" cy="3960440"/>
          </a:xfrm>
          <a:prstGeom prst="rect">
            <a:avLst/>
          </a:prstGeom>
        </p:spPr>
      </p:pic>
    </p:spTree>
    <p:extLst>
      <p:ext uri="{BB962C8B-B14F-4D97-AF65-F5344CB8AC3E}">
        <p14:creationId xmlns:p14="http://schemas.microsoft.com/office/powerpoint/2010/main" xmlns="" val="3289557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 name="Rectangle 4"/>
          <p:cNvSpPr>
            <a:spLocks noChangeArrowheads="1"/>
          </p:cNvSpPr>
          <p:nvPr/>
        </p:nvSpPr>
        <p:spPr bwMode="auto">
          <a:xfrm>
            <a:off x="407988" y="404664"/>
            <a:ext cx="8382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smtClean="0">
                <a:solidFill>
                  <a:schemeClr val="tx2"/>
                </a:solidFill>
                <a:latin typeface="Times New Roman" panose="02020603050405020304" pitchFamily="18" charset="0"/>
                <a:cs typeface="Arial" panose="020B0604020202020204" pitchFamily="34" charset="0"/>
              </a:rPr>
              <a:t>CREATIVITATE ORIENTATA vs PERCOLANTA</a:t>
            </a:r>
            <a:endParaRPr lang="ro-RO" altLang="en-US" sz="2400" b="1" dirty="0">
              <a:solidFill>
                <a:schemeClr val="tx2"/>
              </a:solidFill>
              <a:latin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a:blip r:embed="rId2" cstate="print"/>
          <a:stretch>
            <a:fillRect/>
          </a:stretch>
        </p:blipFill>
        <p:spPr>
          <a:xfrm>
            <a:off x="0" y="2564904"/>
            <a:ext cx="4688177" cy="3034258"/>
          </a:xfrm>
          <a:prstGeom prst="rect">
            <a:avLst/>
          </a:prstGeom>
        </p:spPr>
      </p:pic>
      <p:pic>
        <p:nvPicPr>
          <p:cNvPr id="3" name="Picture 2"/>
          <p:cNvPicPr>
            <a:picLocks noChangeAspect="1"/>
          </p:cNvPicPr>
          <p:nvPr/>
        </p:nvPicPr>
        <p:blipFill>
          <a:blip r:embed="rId3" cstate="print"/>
          <a:stretch>
            <a:fillRect/>
          </a:stretch>
        </p:blipFill>
        <p:spPr>
          <a:xfrm>
            <a:off x="4680852" y="2564904"/>
            <a:ext cx="4269046" cy="2880320"/>
          </a:xfrm>
          <a:prstGeom prst="rect">
            <a:avLst/>
          </a:prstGeom>
        </p:spPr>
      </p:pic>
    </p:spTree>
    <p:extLst>
      <p:ext uri="{BB962C8B-B14F-4D97-AF65-F5344CB8AC3E}">
        <p14:creationId xmlns:p14="http://schemas.microsoft.com/office/powerpoint/2010/main" xmlns="" val="1357236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RO Cahul prezentare ECOHORNET oct. 2013 final">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2194</TotalTime>
  <Words>795</Words>
  <Application>Microsoft Office PowerPoint</Application>
  <PresentationFormat>On-screen Show (4:3)</PresentationFormat>
  <Paragraphs>139</Paragraphs>
  <Slides>30</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RO Cahul prezentare ECOHORNET oct. 2013 final</vt:lpstr>
      <vt:lpstr>Grafik</vt:lpstr>
      <vt:lpstr>De la Metode Euristice la Servicii de Inovare – Modelul MEDGreen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 ecoHORNET  Modelare termohidraulica</vt:lpstr>
      <vt:lpstr> ecoHORNET  Pompa de caldura – Saruri cu depuneri nanostructurate</vt:lpstr>
      <vt:lpstr>Slide 28</vt:lpstr>
      <vt:lpstr>Slide 29</vt:lpstr>
      <vt:lpstr>Va multumesc pentru atentie!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Tehnologii  inovative  pentru  arderea  ecologică  şi  eficientă  a biomasei    Aplicaţii  în  dezvoltarea  durabilă  a  comunităţilor  rurale şi  urbane</dc:title>
  <dc:creator>hh</dc:creator>
  <cp:lastModifiedBy>delfinului1</cp:lastModifiedBy>
  <cp:revision>246</cp:revision>
  <dcterms:created xsi:type="dcterms:W3CDTF">2014-04-19T09:45:29Z</dcterms:created>
  <dcterms:modified xsi:type="dcterms:W3CDTF">2015-03-24T17:07:15Z</dcterms:modified>
</cp:coreProperties>
</file>