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0" r:id="rId3"/>
    <p:sldId id="271" r:id="rId4"/>
    <p:sldId id="290" r:id="rId5"/>
    <p:sldId id="291" r:id="rId6"/>
    <p:sldId id="276" r:id="rId7"/>
    <p:sldId id="272" r:id="rId8"/>
    <p:sldId id="273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92" r:id="rId22"/>
    <p:sldId id="293" r:id="rId23"/>
    <p:sldId id="294" r:id="rId24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E8BE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9" d="100"/>
          <a:sy n="39" d="100"/>
        </p:scale>
        <p:origin x="-2064" y="-14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5A85A-6348-420A-A0A0-1545EC5265BA}" type="datetimeFigureOut">
              <a:rPr lang="ro-RO" smtClean="0"/>
              <a:pPr/>
              <a:t>24.03.2015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898D4-ED8D-4785-8A22-CBC46B4D4B71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81317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5184576" cy="28083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112" y="404664"/>
            <a:ext cx="3384376" cy="345638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xmlns="" val="9310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8C3A-A10D-48A5-BBCB-206CD24D9533}" type="datetimeFigureOut">
              <a:rPr lang="ro-RO" smtClean="0"/>
              <a:pPr/>
              <a:t>24.03.2015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280-6109-44B1-8B59-9163B8A8274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18652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8C3A-A10D-48A5-BBCB-206CD24D9533}" type="datetimeFigureOut">
              <a:rPr lang="ro-RO" smtClean="0"/>
              <a:pPr/>
              <a:t>24.03.2015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280-6109-44B1-8B59-9163B8A8274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295564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530352"/>
            <a:ext cx="8046720" cy="84124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33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1839913" y="1785926"/>
            <a:ext cx="6343650" cy="579600"/>
          </a:xfrm>
          <a:prstGeom prst="rect">
            <a:avLst/>
          </a:prstGeom>
          <a:solidFill>
            <a:srgbClr val="C0C0C0"/>
          </a:solidFill>
        </p:spPr>
        <p:txBody>
          <a:bodyPr anchor="ctr">
            <a:normAutofit/>
          </a:bodyPr>
          <a:lstStyle>
            <a:lvl1pPr>
              <a:defRPr lang="en-US" sz="18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1839913" y="2457443"/>
            <a:ext cx="6343650" cy="579600"/>
          </a:xfrm>
          <a:prstGeom prst="rect">
            <a:avLst/>
          </a:prstGeom>
          <a:solidFill>
            <a:srgbClr val="C0C0C0"/>
          </a:solidFill>
        </p:spPr>
        <p:txBody>
          <a:bodyPr lIns="91440" tIns="45720" rIns="91440" bIns="45720" rtlCol="0" anchor="ctr">
            <a:normAutofit/>
          </a:bodyPr>
          <a:lstStyle>
            <a:lvl1pPr>
              <a:defRPr lang="en-US" sz="1800" b="1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1839913" y="3128960"/>
            <a:ext cx="6343650" cy="579600"/>
          </a:xfrm>
          <a:prstGeom prst="rect">
            <a:avLst/>
          </a:prstGeom>
          <a:solidFill>
            <a:srgbClr val="C0C0C0"/>
          </a:solidFill>
        </p:spPr>
        <p:txBody>
          <a:bodyPr anchor="ctr">
            <a:normAutofit/>
          </a:bodyPr>
          <a:lstStyle>
            <a:lvl1pPr>
              <a:defRPr lang="en-US" sz="18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839913" y="3800477"/>
            <a:ext cx="6343650" cy="579600"/>
          </a:xfrm>
          <a:prstGeom prst="rect">
            <a:avLst/>
          </a:prstGeom>
          <a:solidFill>
            <a:srgbClr val="C0C0C0"/>
          </a:solidFill>
        </p:spPr>
        <p:txBody>
          <a:bodyPr anchor="ctr">
            <a:normAutofit/>
          </a:bodyPr>
          <a:lstStyle>
            <a:lvl1pPr>
              <a:defRPr lang="en-US" sz="18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1839913" y="4471994"/>
            <a:ext cx="6343650" cy="579600"/>
          </a:xfrm>
          <a:prstGeom prst="rect">
            <a:avLst/>
          </a:prstGeom>
          <a:solidFill>
            <a:srgbClr val="C0C0C0"/>
          </a:solidFill>
        </p:spPr>
        <p:txBody>
          <a:bodyPr anchor="ctr">
            <a:normAutofit/>
          </a:bodyPr>
          <a:lstStyle>
            <a:lvl1pPr>
              <a:defRPr lang="en-US" sz="18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Text Placeholder 21"/>
          <p:cNvSpPr>
            <a:spLocks noGrp="1"/>
          </p:cNvSpPr>
          <p:nvPr>
            <p:ph type="body" sz="quarter" idx="21"/>
          </p:nvPr>
        </p:nvSpPr>
        <p:spPr>
          <a:xfrm>
            <a:off x="1839913" y="5143512"/>
            <a:ext cx="6343650" cy="579600"/>
          </a:xfrm>
          <a:prstGeom prst="rect">
            <a:avLst/>
          </a:prstGeom>
          <a:solidFill>
            <a:srgbClr val="C0C0C0"/>
          </a:solidFill>
        </p:spPr>
        <p:txBody>
          <a:bodyPr anchor="ctr">
            <a:normAutofit/>
          </a:bodyPr>
          <a:lstStyle>
            <a:lvl1pPr>
              <a:defRPr lang="en-US" sz="18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1117005" y="1789454"/>
            <a:ext cx="574675" cy="576072"/>
          </a:xfrm>
          <a:prstGeom prst="rect">
            <a:avLst/>
          </a:prstGeom>
          <a:solidFill>
            <a:srgbClr val="C0C0C0"/>
          </a:solidFill>
        </p:spPr>
        <p:txBody>
          <a:bodyPr anchor="ctr">
            <a:normAutofit/>
          </a:bodyPr>
          <a:lstStyle>
            <a:lvl1pPr algn="ctr">
              <a:defRPr sz="1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117005" y="2460971"/>
            <a:ext cx="574675" cy="576072"/>
          </a:xfrm>
          <a:prstGeom prst="rect">
            <a:avLst/>
          </a:prstGeom>
          <a:solidFill>
            <a:srgbClr val="C0C0C0"/>
          </a:solidFill>
        </p:spPr>
        <p:txBody>
          <a:bodyPr anchor="ctr">
            <a:normAutofit/>
          </a:bodyPr>
          <a:lstStyle>
            <a:lvl1pPr algn="ctr">
              <a:defRPr sz="1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1117005" y="3132488"/>
            <a:ext cx="574675" cy="576072"/>
          </a:xfrm>
          <a:prstGeom prst="rect">
            <a:avLst/>
          </a:prstGeom>
          <a:solidFill>
            <a:srgbClr val="C0C0C0"/>
          </a:solidFill>
        </p:spPr>
        <p:txBody>
          <a:bodyPr anchor="ctr">
            <a:normAutofit/>
          </a:bodyPr>
          <a:lstStyle>
            <a:lvl1pPr algn="ctr">
              <a:defRPr sz="1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1117005" y="3804005"/>
            <a:ext cx="574675" cy="576072"/>
          </a:xfrm>
          <a:prstGeom prst="rect">
            <a:avLst/>
          </a:prstGeom>
          <a:solidFill>
            <a:srgbClr val="C0C0C0"/>
          </a:solidFill>
        </p:spPr>
        <p:txBody>
          <a:bodyPr anchor="ctr">
            <a:normAutofit/>
          </a:bodyPr>
          <a:lstStyle>
            <a:lvl1pPr algn="ctr">
              <a:defRPr sz="1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1117005" y="4475522"/>
            <a:ext cx="574675" cy="576072"/>
          </a:xfrm>
          <a:prstGeom prst="rect">
            <a:avLst/>
          </a:prstGeom>
          <a:solidFill>
            <a:srgbClr val="C0C0C0"/>
          </a:solidFill>
        </p:spPr>
        <p:txBody>
          <a:bodyPr anchor="ctr">
            <a:normAutofit/>
          </a:bodyPr>
          <a:lstStyle>
            <a:lvl1pPr algn="ctr">
              <a:defRPr sz="1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1117005" y="5147040"/>
            <a:ext cx="574675" cy="576072"/>
          </a:xfrm>
          <a:prstGeom prst="rect">
            <a:avLst/>
          </a:prstGeom>
          <a:solidFill>
            <a:srgbClr val="C0C0C0"/>
          </a:solidFill>
        </p:spPr>
        <p:txBody>
          <a:bodyPr anchor="ctr">
            <a:normAutofit/>
          </a:bodyPr>
          <a:lstStyle>
            <a:lvl1pPr algn="ctr">
              <a:defRPr sz="18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93296"/>
            <a:ext cx="3079979" cy="66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093296"/>
            <a:ext cx="874390" cy="74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53524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8064896" cy="576064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q"/>
              <a:defRPr>
                <a:solidFill>
                  <a:srgbClr val="C00000"/>
                </a:solidFill>
              </a:defRPr>
            </a:lvl1pPr>
            <a:lvl2pPr marL="742950" indent="-285750">
              <a:buFont typeface="Wingdings" pitchFamily="2" charset="2"/>
              <a:buChar char="§"/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xmlns="" val="268325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8C3A-A10D-48A5-BBCB-206CD24D9533}" type="datetimeFigureOut">
              <a:rPr lang="ro-RO" smtClean="0"/>
              <a:pPr/>
              <a:t>24.03.2015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280-6109-44B1-8B59-9163B8A8274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97054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8C3A-A10D-48A5-BBCB-206CD24D9533}" type="datetimeFigureOut">
              <a:rPr lang="ro-RO" smtClean="0"/>
              <a:pPr/>
              <a:t>24.03.2015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280-6109-44B1-8B59-9163B8A8274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03298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8C3A-A10D-48A5-BBCB-206CD24D9533}" type="datetimeFigureOut">
              <a:rPr lang="ro-RO" smtClean="0"/>
              <a:pPr/>
              <a:t>24.03.2015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280-6109-44B1-8B59-9163B8A8274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02941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8C3A-A10D-48A5-BBCB-206CD24D9533}" type="datetimeFigureOut">
              <a:rPr lang="ro-RO" smtClean="0"/>
              <a:pPr/>
              <a:t>24.03.2015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280-6109-44B1-8B59-9163B8A8274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6143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8C3A-A10D-48A5-BBCB-206CD24D9533}" type="datetimeFigureOut">
              <a:rPr lang="ro-RO" smtClean="0"/>
              <a:pPr/>
              <a:t>24.03.2015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280-6109-44B1-8B59-9163B8A8274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1670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8C3A-A10D-48A5-BBCB-206CD24D9533}" type="datetimeFigureOut">
              <a:rPr lang="ro-RO" smtClean="0"/>
              <a:pPr/>
              <a:t>24.03.2015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280-6109-44B1-8B59-9163B8A8274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19434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8C3A-A10D-48A5-BBCB-206CD24D9533}" type="datetimeFigureOut">
              <a:rPr lang="ro-RO" smtClean="0"/>
              <a:pPr/>
              <a:t>24.03.2015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8280-6109-44B1-8B59-9163B8A8274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366006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48C3A-A10D-48A5-BBCB-206CD24D9533}" type="datetimeFigureOut">
              <a:rPr lang="ro-RO" smtClean="0"/>
              <a:pPr/>
              <a:t>24.03.2015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38280-6109-44B1-8B59-9163B8A8274E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02632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m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005696"/>
            <a:ext cx="5292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C00000"/>
                </a:solidFill>
              </a:rPr>
              <a:t> </a:t>
            </a:r>
            <a:r>
              <a:rPr lang="ro-RO" sz="2800" dirty="0" smtClean="0">
                <a:solidFill>
                  <a:srgbClr val="C00000"/>
                </a:solidFill>
              </a:rPr>
              <a:t>M</a:t>
            </a:r>
            <a:r>
              <a:rPr lang="it-IT" sz="2800" dirty="0" smtClean="0">
                <a:solidFill>
                  <a:srgbClr val="C00000"/>
                </a:solidFill>
              </a:rPr>
              <a:t>etode inovative</a:t>
            </a:r>
            <a:r>
              <a:rPr lang="ro-RO" sz="2800" dirty="0" smtClean="0">
                <a:solidFill>
                  <a:srgbClr val="C00000"/>
                </a:solidFill>
              </a:rPr>
              <a:t> pentru conducerea in siguranta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endParaRPr lang="ro-RO" sz="2800" dirty="0" smtClean="0">
              <a:solidFill>
                <a:srgbClr val="C00000"/>
              </a:solidFill>
            </a:endParaRPr>
          </a:p>
          <a:p>
            <a:pPr algn="ctr"/>
            <a:endParaRPr lang="ro-RO" sz="2000" b="1" dirty="0">
              <a:solidFill>
                <a:srgbClr val="C00000"/>
              </a:solidFill>
            </a:endParaRPr>
          </a:p>
          <a:p>
            <a:pPr algn="ctr"/>
            <a:r>
              <a:rPr lang="ro-RO" sz="2000" b="1" dirty="0" smtClean="0">
                <a:solidFill>
                  <a:srgbClr val="C00000"/>
                </a:solidFill>
              </a:rPr>
              <a:t>Scoala de Conducere Defensiva si Pilotaj Titi Aur</a:t>
            </a:r>
            <a:endParaRPr lang="ro-RO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12017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399" y="4077072"/>
            <a:ext cx="8839201" cy="2664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99" y="1447800"/>
            <a:ext cx="8839201" cy="2414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3541216"/>
            <a:ext cx="8229600" cy="2862322"/>
          </a:xfrm>
          <a:prstGeom prst="rect">
            <a:avLst/>
          </a:prstGeom>
          <a:noFill/>
        </p:spPr>
        <p:txBody>
          <a:bodyPr wrap="square" numCol="2" spcCol="182880" rtlCol="0">
            <a:spAutoFit/>
          </a:bodyPr>
          <a:lstStyle/>
          <a:p>
            <a:r>
              <a:rPr lang="vi-VN" sz="1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Proiectul include 4 </a:t>
            </a:r>
            <a:r>
              <a:rPr lang="ro-RO" sz="1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vi-VN" sz="1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aboratoare de cercetare compuse din 5 corpuri de cladire si 9 simulatoare de inalta performanta, dupa cum urmeaza: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 Corp de cladire C1 – regim de inaltime P, cu rol de service, destinat efectuarii unor modificari/parametrizari/ajustari de natura mecanica asupra simulatoarelor;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 Corp de cladire C2 -  regim de inaltime P+2E, cu rol de facilitate integrata de cercetare-dezvoltare teoretica asupra conducatorilor auto;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 Corp de cladire C3 – regim de inaltime P, cu rol de spalatorie auto;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 Corpurile de Cladire C4 si C5 – regim de inaltime P+1E, cu rol de observator, precum si de centru de comanda, pentru activitatile de cercetare aplicativa desfasurate la nivelul autodromului;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2514600"/>
            <a:ext cx="658498" cy="6189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29891548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1" t="1628" r="17695" b="113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894902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atalin Cirstea\Desktop\Prezentare Forum Siguranta\ATA\R2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1900" t="2944" r="11900" b="14369"/>
          <a:stretch/>
        </p:blipFill>
        <p:spPr bwMode="auto">
          <a:xfrm>
            <a:off x="-1005840" y="1556792"/>
            <a:ext cx="9965912" cy="42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38124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atalin Cirstea\Desktop\Prezentare Forum Siguranta\ATA\R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67744" y="1412775"/>
            <a:ext cx="4536504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746447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399" y="4077072"/>
            <a:ext cx="8839201" cy="2664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99" y="1447800"/>
            <a:ext cx="8839201" cy="2414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3541216"/>
            <a:ext cx="8229600" cy="4154984"/>
          </a:xfrm>
          <a:prstGeom prst="rect">
            <a:avLst/>
          </a:prstGeom>
          <a:noFill/>
        </p:spPr>
        <p:txBody>
          <a:bodyPr wrap="square" numCol="2" spcCol="182880" rtlCol="0">
            <a:spAutoFit/>
          </a:bodyPr>
          <a:lstStyle/>
          <a:p>
            <a:r>
              <a:rPr lang="vi-VN" sz="1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Proiectul include 4 Laboratoare de cercetare compuse din 5 corpuri de cladire si 9 simulatoare de inalta performanta, dupa cum urmeaza: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 Corp de cladire C1 – regim de inaltime P, cu rol de service, destinat efectuarii unor modificari/parametrizari/ajustari de natura mecanica asupra simulatoarelor;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 Corp de cladire C2 -  regim de inaltime P+2E, cu rol de facilitate integrata de cercetare-dezvoltare teoretica asupra conducatorilor auto;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 Corp de cladire C3 – regim de inaltime P, cu rol de spalatorie auto;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 Corpurile de Cladire C4 si C5 – regim de inaltime P+1E, cu rol de observator, precum si de centru de comanda, pentru activitatile de cercetare aplicativa desfasurate la nivelul autodromului;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 Simulator derapaj controlat cu platforma mobila;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 Simulator derapaj controlat in viraj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2514600"/>
            <a:ext cx="658498" cy="618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1586118"/>
            <a:ext cx="658498" cy="618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2345741"/>
            <a:ext cx="658498" cy="6189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10307551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05200" y="-66178"/>
            <a:ext cx="15163800" cy="783857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71914363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399" y="4077072"/>
            <a:ext cx="8839201" cy="2664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99" y="1447800"/>
            <a:ext cx="8839201" cy="2414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3541216"/>
            <a:ext cx="8229600" cy="4154984"/>
          </a:xfrm>
          <a:prstGeom prst="rect">
            <a:avLst/>
          </a:prstGeom>
          <a:noFill/>
        </p:spPr>
        <p:txBody>
          <a:bodyPr wrap="square" numCol="2" spcCol="182880" rtlCol="0">
            <a:spAutoFit/>
          </a:bodyPr>
          <a:lstStyle/>
          <a:p>
            <a:r>
              <a:rPr lang="vi-VN" sz="1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Proiectul include 4 Laboratoare de cercetare compuse din 5 corpuri de cladire si 9 simulatoare de inalta performanta, dupa cum urmeaza: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 Corp de cladire C1 – regim de inaltime P, cu rol de service, destinat efectuarii unor modificari/parametrizari/ajustari de natura mecanica asupra simulatoarelor;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 Corp de cladire C2 -  regim de inaltime P+2E, cu rol de facilitate integrata de cercetare-dezvoltare teoretica asupra conducatorilor auto;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 Corp de cladire C3 – regim de inaltime P, cu rol de spalatorie auto;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 Corpurile de Cladire C4 si C5 – regim de inaltime P+1E, cu rol de observator, precum si de centru de comanda, pentru activitatile de cercetare aplicativa desfasurate la nivelul autodromului;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 Simulator derapaj controlat cu platforma mobila;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 Simulator derapaj controlat in viraj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7. Simulator franare-evitare</a:t>
            </a:r>
            <a:r>
              <a:rPr lang="en-US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obstacole pietoni cu zona irigata;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2514600"/>
            <a:ext cx="658498" cy="618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4656" y="1586118"/>
            <a:ext cx="658498" cy="618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1586118"/>
            <a:ext cx="658498" cy="618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2345741"/>
            <a:ext cx="658498" cy="6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390055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41" t="19118" r="-92" b="147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30765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399" y="4077072"/>
            <a:ext cx="8839201" cy="2664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99" y="1447800"/>
            <a:ext cx="8839201" cy="2414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3541216"/>
            <a:ext cx="8229600" cy="4154984"/>
          </a:xfrm>
          <a:prstGeom prst="rect">
            <a:avLst/>
          </a:prstGeom>
          <a:noFill/>
        </p:spPr>
        <p:txBody>
          <a:bodyPr wrap="square" numCol="2" spcCol="182880" rtlCol="0">
            <a:spAutoFit/>
          </a:bodyPr>
          <a:lstStyle/>
          <a:p>
            <a:r>
              <a:rPr lang="vi-VN" sz="1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Proiectul include 4 Laboratoare de cercetare compuse din 5 corpuri de cladire si 9 simulatoare de inalta performanta, dupa cum urmeaza: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 Corp de cladire C1 – regim de inaltime P, cu rol de service, destinat efectuarii unor modificari/parametrizari/ajustari de natura mecanica asupra simulatoarelor;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 Corp de cladire C2 -  regim de inaltime P+2E, cu rol de facilitate integrata de cercetare-dezvoltare teoretica asupra conducatorilor auto;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 Corp de cladire C3 – regim de inaltime P, cu rol de spalatorie auto;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 Corpurile de Cladire C4 si C5 – regim de inaltime P+1E, cu rol de observator, precum si de centru de comanda, pentru activitatile de cercetare aplicativa desfasurate la nivelul autodromului;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 Simulator derapaj controlat cu platforma mobila;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 Simulator derapaj controlat in viraj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7. Simulator franare-evitare</a:t>
            </a:r>
            <a:r>
              <a:rPr lang="en-US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obstacole pietoni cu zona irigata;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8. Simulator acvaplanare si rulare in conditii meteo nefavorabile;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2514600"/>
            <a:ext cx="658498" cy="618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4656" y="1586118"/>
            <a:ext cx="658498" cy="618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1586118"/>
            <a:ext cx="658498" cy="618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2209800"/>
            <a:ext cx="658498" cy="6189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2345741"/>
            <a:ext cx="658498" cy="6189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84898629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15909" y="-25400"/>
            <a:ext cx="13345909" cy="7950200"/>
          </a:xfrm>
        </p:spPr>
      </p:pic>
    </p:spTree>
    <p:extLst>
      <p:ext uri="{BB962C8B-B14F-4D97-AF65-F5344CB8AC3E}">
        <p14:creationId xmlns:p14="http://schemas.microsoft.com/office/powerpoint/2010/main" xmlns="" val="348566815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3200" dirty="0" smtClean="0"/>
              <a:t>Introducere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o-RO" sz="2400" dirty="0" smtClean="0">
                <a:latin typeface="Calibri" pitchFamily="34" charset="0"/>
              </a:rPr>
              <a:t>Scoala de conducere defensiva si pilotaj Titi Aur </a:t>
            </a:r>
            <a:r>
              <a:rPr lang="vi-VN" sz="2400" dirty="0" smtClean="0">
                <a:latin typeface="Calibri" pitchFamily="34" charset="0"/>
              </a:rPr>
              <a:t>este </a:t>
            </a:r>
            <a:r>
              <a:rPr lang="vi-VN" sz="2400" dirty="0">
                <a:latin typeface="Calibri" pitchFamily="34" charset="0"/>
              </a:rPr>
              <a:t>cel mai important furnizor de </a:t>
            </a:r>
            <a:r>
              <a:rPr lang="ro-RO" sz="2400" dirty="0" smtClean="0">
                <a:latin typeface="Calibri" pitchFamily="34" charset="0"/>
              </a:rPr>
              <a:t>training de conducere defensiva </a:t>
            </a:r>
            <a:r>
              <a:rPr lang="vi-VN" sz="2400" dirty="0">
                <a:latin typeface="Calibri" pitchFamily="34" charset="0"/>
              </a:rPr>
              <a:t>din </a:t>
            </a:r>
            <a:r>
              <a:rPr lang="vi-VN" sz="2400" dirty="0" smtClean="0">
                <a:latin typeface="Calibri" pitchFamily="34" charset="0"/>
              </a:rPr>
              <a:t>Romania</a:t>
            </a:r>
            <a:r>
              <a:rPr lang="ro-RO" sz="2400" dirty="0" smtClean="0">
                <a:latin typeface="Calibri" pitchFamily="34" charset="0"/>
              </a:rPr>
              <a:t>, ce ofera cel mai</a:t>
            </a:r>
            <a:r>
              <a:rPr lang="vi-VN" sz="2400" dirty="0" smtClean="0">
                <a:latin typeface="Calibri" pitchFamily="34" charset="0"/>
              </a:rPr>
              <a:t> </a:t>
            </a:r>
            <a:r>
              <a:rPr lang="ro-RO" sz="2400" dirty="0">
                <a:latin typeface="Calibri" pitchFamily="34" charset="0"/>
              </a:rPr>
              <a:t>p</a:t>
            </a:r>
            <a:r>
              <a:rPr lang="vi-VN" sz="2400" dirty="0">
                <a:latin typeface="Calibri" pitchFamily="34" charset="0"/>
              </a:rPr>
              <a:t>erformant mediu pent</a:t>
            </a:r>
            <a:r>
              <a:rPr lang="ro-RO" sz="2400" dirty="0">
                <a:latin typeface="Calibri" pitchFamily="34" charset="0"/>
              </a:rPr>
              <a:t>ru </a:t>
            </a:r>
            <a:r>
              <a:rPr lang="vi-VN" sz="2400" dirty="0">
                <a:latin typeface="Calibri" pitchFamily="34" charset="0"/>
              </a:rPr>
              <a:t>a forma </a:t>
            </a:r>
            <a:r>
              <a:rPr lang="vi-VN" sz="2400" dirty="0" smtClean="0">
                <a:latin typeface="Calibri" pitchFamily="34" charset="0"/>
              </a:rPr>
              <a:t>conducatorul </a:t>
            </a:r>
            <a:r>
              <a:rPr lang="vi-VN" sz="2400" dirty="0">
                <a:latin typeface="Calibri" pitchFamily="34" charset="0"/>
              </a:rPr>
              <a:t>auto, astfel </a:t>
            </a:r>
            <a:r>
              <a:rPr lang="vi-VN" sz="2400" dirty="0" smtClean="0">
                <a:latin typeface="Calibri" pitchFamily="34" charset="0"/>
              </a:rPr>
              <a:t>incat</a:t>
            </a:r>
            <a:r>
              <a:rPr lang="ro-RO" sz="2400" dirty="0" smtClean="0">
                <a:latin typeface="Calibri" pitchFamily="34" charset="0"/>
              </a:rPr>
              <a:t> acesta</a:t>
            </a:r>
            <a:r>
              <a:rPr lang="vi-VN" sz="2400" dirty="0" smtClean="0">
                <a:latin typeface="Calibri" pitchFamily="34" charset="0"/>
              </a:rPr>
              <a:t> sa </a:t>
            </a:r>
            <a:r>
              <a:rPr lang="vi-VN" sz="2400" dirty="0">
                <a:latin typeface="Calibri" pitchFamily="34" charset="0"/>
              </a:rPr>
              <a:t>fie instruit pentru a</a:t>
            </a:r>
            <a:r>
              <a:rPr lang="ro-RO" sz="2400" dirty="0">
                <a:latin typeface="Calibri" pitchFamily="34" charset="0"/>
              </a:rPr>
              <a:t> </a:t>
            </a:r>
            <a:r>
              <a:rPr lang="vi-VN" sz="2400" dirty="0">
                <a:latin typeface="Calibri" pitchFamily="34" charset="0"/>
              </a:rPr>
              <a:t>circula </a:t>
            </a:r>
            <a:r>
              <a:rPr lang="vi-VN" sz="2400" dirty="0" smtClean="0">
                <a:latin typeface="Calibri" pitchFamily="34" charset="0"/>
              </a:rPr>
              <a:t>in siguranta.</a:t>
            </a:r>
            <a:r>
              <a:rPr lang="ro-RO" sz="2400" dirty="0" smtClean="0">
                <a:latin typeface="Calibri" pitchFamily="34" charset="0"/>
              </a:rPr>
              <a:t> </a:t>
            </a:r>
            <a:endParaRPr lang="ro-RO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7" b="-8539"/>
          <a:stretch/>
        </p:blipFill>
        <p:spPr bwMode="auto">
          <a:xfrm>
            <a:off x="179511" y="2808000"/>
            <a:ext cx="8775303" cy="3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155524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399" y="4077072"/>
            <a:ext cx="8839201" cy="2664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99" y="1447800"/>
            <a:ext cx="8839201" cy="24148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3541216"/>
            <a:ext cx="8229600" cy="4154984"/>
          </a:xfrm>
          <a:prstGeom prst="rect">
            <a:avLst/>
          </a:prstGeom>
          <a:noFill/>
        </p:spPr>
        <p:txBody>
          <a:bodyPr wrap="square" numCol="2" spcCol="182880" rtlCol="0">
            <a:spAutoFit/>
          </a:bodyPr>
          <a:lstStyle/>
          <a:p>
            <a:r>
              <a:rPr lang="vi-VN" sz="1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Proiectul include 4 Laboratoare de cercetare compuse din 5 corpuri de cladire si 9 simulatoare de inalta performanta, dupa cum urmeaza: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 Corp de cladire C1 – regim de inaltime P, cu rol de service, destinat efectuarii unor modificari/parametrizari/ajustari de natura mecanica asupra simulatoarelor;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 Corp de cladire C2 -  regim de inaltime P+2E, cu rol de facilitate integrata de cercetare-dezvoltare teoretica asupra conducatorilor auto;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 Corp de cladire C3 – regim de inaltime P, cu rol de spalatorie auto;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 Corpurile de Cladire C4 si C5 – regim de inaltime P+1E, cu rol de observator, precum si de centru de comanda, pentru activitatile de cercetare aplicativa desfasurate la nivelul autodromului;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 Simulator derapaj controlat cu platforma mobila;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 Simulator derapaj controlat in viraj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7. Simulator franare-evitare</a:t>
            </a:r>
            <a:r>
              <a:rPr lang="en-US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obstacole pietoni cu zona irigata;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8. Simulator acvaplanare si rulare in conditii meteo nefavorabile;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9. Simulator de viraje cu diverse inclinari inspre interiorul sau exteriorul virajului si franare in conditii speciale, cu zone irigate;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10. Simulator aderenta pamant, macadam, pietris, noroi, cu denivelari, panta abrupta si zone cu sarituri-desprinderi;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11. Simulator treceri peste si sub poduri cu panta abrupta si cu limitarea inaltimii;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12. Simulator evitari de obstacole cu posibilitate de modificare a 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sicanelor si a aderentei si cu denivelari pe linie dreapta si viraj;</a:t>
            </a:r>
            <a:endParaRPr lang="ro-RO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vi-VN" sz="1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vi-VN" sz="1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13. Simulator computerizat interior - destinat simularii unor situatii complexe de trafic in conditii experimentale</a:t>
            </a:r>
          </a:p>
          <a:p>
            <a:endParaRPr lang="ro-RO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4656" y="1586118"/>
            <a:ext cx="658498" cy="618988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1943983" y="2474953"/>
            <a:ext cx="3283930" cy="885863"/>
          </a:xfrm>
          <a:custGeom>
            <a:avLst/>
            <a:gdLst>
              <a:gd name="connsiteX0" fmla="*/ 1256417 w 3283930"/>
              <a:gd name="connsiteY0" fmla="*/ 148504 h 885863"/>
              <a:gd name="connsiteX1" fmla="*/ 3194074 w 3283930"/>
              <a:gd name="connsiteY1" fmla="*/ 692790 h 885863"/>
              <a:gd name="connsiteX2" fmla="*/ 2921931 w 3283930"/>
              <a:gd name="connsiteY2" fmla="*/ 877847 h 885863"/>
              <a:gd name="connsiteX3" fmla="*/ 2562703 w 3283930"/>
              <a:gd name="connsiteY3" fmla="*/ 834304 h 885863"/>
              <a:gd name="connsiteX4" fmla="*/ 2312331 w 3283930"/>
              <a:gd name="connsiteY4" fmla="*/ 671018 h 885863"/>
              <a:gd name="connsiteX5" fmla="*/ 2149046 w 3283930"/>
              <a:gd name="connsiteY5" fmla="*/ 638361 h 885863"/>
              <a:gd name="connsiteX6" fmla="*/ 1985760 w 3283930"/>
              <a:gd name="connsiteY6" fmla="*/ 660133 h 885863"/>
              <a:gd name="connsiteX7" fmla="*/ 1746274 w 3283930"/>
              <a:gd name="connsiteY7" fmla="*/ 845190 h 885863"/>
              <a:gd name="connsiteX8" fmla="*/ 1539446 w 3283930"/>
              <a:gd name="connsiteY8" fmla="*/ 877847 h 885863"/>
              <a:gd name="connsiteX9" fmla="*/ 1430588 w 3283930"/>
              <a:gd name="connsiteY9" fmla="*/ 736333 h 885863"/>
              <a:gd name="connsiteX10" fmla="*/ 1365274 w 3283930"/>
              <a:gd name="connsiteY10" fmla="*/ 507733 h 885863"/>
              <a:gd name="connsiteX11" fmla="*/ 1180217 w 3283930"/>
              <a:gd name="connsiteY11" fmla="*/ 507733 h 885863"/>
              <a:gd name="connsiteX12" fmla="*/ 537960 w 3283930"/>
              <a:gd name="connsiteY12" fmla="*/ 856076 h 885863"/>
              <a:gd name="connsiteX13" fmla="*/ 189617 w 3283930"/>
              <a:gd name="connsiteY13" fmla="*/ 812533 h 885863"/>
              <a:gd name="connsiteX14" fmla="*/ 69874 w 3283930"/>
              <a:gd name="connsiteY14" fmla="*/ 725447 h 885863"/>
              <a:gd name="connsiteX15" fmla="*/ 4560 w 3283930"/>
              <a:gd name="connsiteY15" fmla="*/ 583933 h 885863"/>
              <a:gd name="connsiteX16" fmla="*/ 48103 w 3283930"/>
              <a:gd name="connsiteY16" fmla="*/ 398876 h 885863"/>
              <a:gd name="connsiteX17" fmla="*/ 385560 w 3283930"/>
              <a:gd name="connsiteY17" fmla="*/ 61418 h 885863"/>
              <a:gd name="connsiteX18" fmla="*/ 527074 w 3283930"/>
              <a:gd name="connsiteY18" fmla="*/ 6990 h 885863"/>
              <a:gd name="connsiteX19" fmla="*/ 973388 w 3283930"/>
              <a:gd name="connsiteY19" fmla="*/ 148504 h 885863"/>
              <a:gd name="connsiteX20" fmla="*/ 1256417 w 3283930"/>
              <a:gd name="connsiteY20" fmla="*/ 148504 h 8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83930" h="885863">
                <a:moveTo>
                  <a:pt x="1256417" y="148504"/>
                </a:moveTo>
                <a:cubicBezTo>
                  <a:pt x="1626531" y="239218"/>
                  <a:pt x="2916488" y="571233"/>
                  <a:pt x="3194074" y="692790"/>
                </a:cubicBezTo>
                <a:cubicBezTo>
                  <a:pt x="3471660" y="814347"/>
                  <a:pt x="3027159" y="854261"/>
                  <a:pt x="2921931" y="877847"/>
                </a:cubicBezTo>
                <a:cubicBezTo>
                  <a:pt x="2816703" y="901433"/>
                  <a:pt x="2664303" y="868775"/>
                  <a:pt x="2562703" y="834304"/>
                </a:cubicBezTo>
                <a:cubicBezTo>
                  <a:pt x="2461103" y="799833"/>
                  <a:pt x="2381274" y="703675"/>
                  <a:pt x="2312331" y="671018"/>
                </a:cubicBezTo>
                <a:cubicBezTo>
                  <a:pt x="2243388" y="638361"/>
                  <a:pt x="2203474" y="640175"/>
                  <a:pt x="2149046" y="638361"/>
                </a:cubicBezTo>
                <a:cubicBezTo>
                  <a:pt x="2094618" y="636547"/>
                  <a:pt x="2052889" y="625662"/>
                  <a:pt x="1985760" y="660133"/>
                </a:cubicBezTo>
                <a:cubicBezTo>
                  <a:pt x="1918631" y="694604"/>
                  <a:pt x="1820660" y="808904"/>
                  <a:pt x="1746274" y="845190"/>
                </a:cubicBezTo>
                <a:cubicBezTo>
                  <a:pt x="1671888" y="881476"/>
                  <a:pt x="1592060" y="895990"/>
                  <a:pt x="1539446" y="877847"/>
                </a:cubicBezTo>
                <a:cubicBezTo>
                  <a:pt x="1486832" y="859704"/>
                  <a:pt x="1459617" y="798019"/>
                  <a:pt x="1430588" y="736333"/>
                </a:cubicBezTo>
                <a:cubicBezTo>
                  <a:pt x="1401559" y="674647"/>
                  <a:pt x="1407002" y="545833"/>
                  <a:pt x="1365274" y="507733"/>
                </a:cubicBezTo>
                <a:cubicBezTo>
                  <a:pt x="1323546" y="469633"/>
                  <a:pt x="1318103" y="449676"/>
                  <a:pt x="1180217" y="507733"/>
                </a:cubicBezTo>
                <a:cubicBezTo>
                  <a:pt x="1042331" y="565790"/>
                  <a:pt x="703060" y="805276"/>
                  <a:pt x="537960" y="856076"/>
                </a:cubicBezTo>
                <a:cubicBezTo>
                  <a:pt x="372860" y="906876"/>
                  <a:pt x="267631" y="834304"/>
                  <a:pt x="189617" y="812533"/>
                </a:cubicBezTo>
                <a:cubicBezTo>
                  <a:pt x="111603" y="790762"/>
                  <a:pt x="100717" y="763547"/>
                  <a:pt x="69874" y="725447"/>
                </a:cubicBezTo>
                <a:cubicBezTo>
                  <a:pt x="39031" y="687347"/>
                  <a:pt x="8188" y="638361"/>
                  <a:pt x="4560" y="583933"/>
                </a:cubicBezTo>
                <a:cubicBezTo>
                  <a:pt x="932" y="529505"/>
                  <a:pt x="-15397" y="485962"/>
                  <a:pt x="48103" y="398876"/>
                </a:cubicBezTo>
                <a:cubicBezTo>
                  <a:pt x="111603" y="311790"/>
                  <a:pt x="305731" y="126732"/>
                  <a:pt x="385560" y="61418"/>
                </a:cubicBezTo>
                <a:cubicBezTo>
                  <a:pt x="465388" y="-3896"/>
                  <a:pt x="429103" y="-7524"/>
                  <a:pt x="527074" y="6990"/>
                </a:cubicBezTo>
                <a:cubicBezTo>
                  <a:pt x="625045" y="21504"/>
                  <a:pt x="853645" y="124918"/>
                  <a:pt x="973388" y="148504"/>
                </a:cubicBezTo>
                <a:cubicBezTo>
                  <a:pt x="1093131" y="172090"/>
                  <a:pt x="886303" y="57790"/>
                  <a:pt x="1256417" y="148504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0" y="1586118"/>
            <a:ext cx="658498" cy="618988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924981" y="1982979"/>
            <a:ext cx="3618913" cy="1074211"/>
          </a:xfrm>
          <a:custGeom>
            <a:avLst/>
            <a:gdLst>
              <a:gd name="connsiteX0" fmla="*/ 3151969 w 3618913"/>
              <a:gd name="connsiteY0" fmla="*/ 1026921 h 1074211"/>
              <a:gd name="connsiteX1" fmla="*/ 627844 w 3618913"/>
              <a:gd name="connsiteY1" fmla="*/ 398271 h 1074211"/>
              <a:gd name="connsiteX2" fmla="*/ 18244 w 3618913"/>
              <a:gd name="connsiteY2" fmla="*/ 179196 h 1074211"/>
              <a:gd name="connsiteX3" fmla="*/ 237319 w 3618913"/>
              <a:gd name="connsiteY3" fmla="*/ 36321 h 1074211"/>
              <a:gd name="connsiteX4" fmla="*/ 1018369 w 3618913"/>
              <a:gd name="connsiteY4" fmla="*/ 64896 h 1074211"/>
              <a:gd name="connsiteX5" fmla="*/ 1361269 w 3618913"/>
              <a:gd name="connsiteY5" fmla="*/ 217296 h 1074211"/>
              <a:gd name="connsiteX6" fmla="*/ 1599394 w 3618913"/>
              <a:gd name="connsiteY6" fmla="*/ 64896 h 1074211"/>
              <a:gd name="connsiteX7" fmla="*/ 1751794 w 3618913"/>
              <a:gd name="connsiteY7" fmla="*/ 7746 h 1074211"/>
              <a:gd name="connsiteX8" fmla="*/ 2370919 w 3618913"/>
              <a:gd name="connsiteY8" fmla="*/ 17271 h 1074211"/>
              <a:gd name="connsiteX9" fmla="*/ 2504269 w 3618913"/>
              <a:gd name="connsiteY9" fmla="*/ 160146 h 1074211"/>
              <a:gd name="connsiteX10" fmla="*/ 2418544 w 3618913"/>
              <a:gd name="connsiteY10" fmla="*/ 283971 h 1074211"/>
              <a:gd name="connsiteX11" fmla="*/ 2218519 w 3618913"/>
              <a:gd name="connsiteY11" fmla="*/ 293496 h 1074211"/>
              <a:gd name="connsiteX12" fmla="*/ 2037544 w 3618913"/>
              <a:gd name="connsiteY12" fmla="*/ 207771 h 1074211"/>
              <a:gd name="connsiteX13" fmla="*/ 1780369 w 3618913"/>
              <a:gd name="connsiteY13" fmla="*/ 198246 h 1074211"/>
              <a:gd name="connsiteX14" fmla="*/ 1685119 w 3618913"/>
              <a:gd name="connsiteY14" fmla="*/ 303021 h 1074211"/>
              <a:gd name="connsiteX15" fmla="*/ 2094694 w 3618913"/>
              <a:gd name="connsiteY15" fmla="*/ 436371 h 1074211"/>
              <a:gd name="connsiteX16" fmla="*/ 2561419 w 3618913"/>
              <a:gd name="connsiteY16" fmla="*/ 541146 h 1074211"/>
              <a:gd name="connsiteX17" fmla="*/ 2666194 w 3618913"/>
              <a:gd name="connsiteY17" fmla="*/ 503046 h 1074211"/>
              <a:gd name="connsiteX18" fmla="*/ 2685244 w 3618913"/>
              <a:gd name="connsiteY18" fmla="*/ 436371 h 1074211"/>
              <a:gd name="connsiteX19" fmla="*/ 2761444 w 3618913"/>
              <a:gd name="connsiteY19" fmla="*/ 179196 h 1074211"/>
              <a:gd name="connsiteX20" fmla="*/ 2961469 w 3618913"/>
              <a:gd name="connsiteY20" fmla="*/ 131571 h 1074211"/>
              <a:gd name="connsiteX21" fmla="*/ 3313894 w 3618913"/>
              <a:gd name="connsiteY21" fmla="*/ 245871 h 1074211"/>
              <a:gd name="connsiteX22" fmla="*/ 3532969 w 3618913"/>
              <a:gd name="connsiteY22" fmla="*/ 464946 h 1074211"/>
              <a:gd name="connsiteX23" fmla="*/ 3618694 w 3618913"/>
              <a:gd name="connsiteY23" fmla="*/ 741171 h 1074211"/>
              <a:gd name="connsiteX24" fmla="*/ 3552019 w 3618913"/>
              <a:gd name="connsiteY24" fmla="*/ 912621 h 1074211"/>
              <a:gd name="connsiteX25" fmla="*/ 3390094 w 3618913"/>
              <a:gd name="connsiteY25" fmla="*/ 1017396 h 1074211"/>
              <a:gd name="connsiteX26" fmla="*/ 3151969 w 3618913"/>
              <a:gd name="connsiteY26" fmla="*/ 1026921 h 107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8913" h="1074211">
                <a:moveTo>
                  <a:pt x="3151969" y="1026921"/>
                </a:moveTo>
                <a:cubicBezTo>
                  <a:pt x="2691594" y="923733"/>
                  <a:pt x="1150131" y="539558"/>
                  <a:pt x="627844" y="398271"/>
                </a:cubicBezTo>
                <a:cubicBezTo>
                  <a:pt x="105557" y="256984"/>
                  <a:pt x="83331" y="239521"/>
                  <a:pt x="18244" y="179196"/>
                </a:cubicBezTo>
                <a:cubicBezTo>
                  <a:pt x="-46843" y="118871"/>
                  <a:pt x="70632" y="55371"/>
                  <a:pt x="237319" y="36321"/>
                </a:cubicBezTo>
                <a:cubicBezTo>
                  <a:pt x="404006" y="17271"/>
                  <a:pt x="831044" y="34734"/>
                  <a:pt x="1018369" y="64896"/>
                </a:cubicBezTo>
                <a:cubicBezTo>
                  <a:pt x="1205694" y="95058"/>
                  <a:pt x="1264432" y="217296"/>
                  <a:pt x="1361269" y="217296"/>
                </a:cubicBezTo>
                <a:cubicBezTo>
                  <a:pt x="1458106" y="217296"/>
                  <a:pt x="1534306" y="99821"/>
                  <a:pt x="1599394" y="64896"/>
                </a:cubicBezTo>
                <a:cubicBezTo>
                  <a:pt x="1664482" y="29971"/>
                  <a:pt x="1623207" y="15683"/>
                  <a:pt x="1751794" y="7746"/>
                </a:cubicBezTo>
                <a:cubicBezTo>
                  <a:pt x="1880381" y="-191"/>
                  <a:pt x="2245507" y="-8129"/>
                  <a:pt x="2370919" y="17271"/>
                </a:cubicBezTo>
                <a:cubicBezTo>
                  <a:pt x="2496331" y="42671"/>
                  <a:pt x="2496332" y="115696"/>
                  <a:pt x="2504269" y="160146"/>
                </a:cubicBezTo>
                <a:cubicBezTo>
                  <a:pt x="2512206" y="204596"/>
                  <a:pt x="2466169" y="261746"/>
                  <a:pt x="2418544" y="283971"/>
                </a:cubicBezTo>
                <a:cubicBezTo>
                  <a:pt x="2370919" y="306196"/>
                  <a:pt x="2282019" y="306196"/>
                  <a:pt x="2218519" y="293496"/>
                </a:cubicBezTo>
                <a:cubicBezTo>
                  <a:pt x="2155019" y="280796"/>
                  <a:pt x="2110569" y="223646"/>
                  <a:pt x="2037544" y="207771"/>
                </a:cubicBezTo>
                <a:cubicBezTo>
                  <a:pt x="1964519" y="191896"/>
                  <a:pt x="1839106" y="182371"/>
                  <a:pt x="1780369" y="198246"/>
                </a:cubicBezTo>
                <a:cubicBezTo>
                  <a:pt x="1721632" y="214121"/>
                  <a:pt x="1632731" y="263333"/>
                  <a:pt x="1685119" y="303021"/>
                </a:cubicBezTo>
                <a:cubicBezTo>
                  <a:pt x="1737506" y="342708"/>
                  <a:pt x="1948644" y="396683"/>
                  <a:pt x="2094694" y="436371"/>
                </a:cubicBezTo>
                <a:cubicBezTo>
                  <a:pt x="2240744" y="476058"/>
                  <a:pt x="2466169" y="530034"/>
                  <a:pt x="2561419" y="541146"/>
                </a:cubicBezTo>
                <a:cubicBezTo>
                  <a:pt x="2656669" y="552258"/>
                  <a:pt x="2645557" y="520508"/>
                  <a:pt x="2666194" y="503046"/>
                </a:cubicBezTo>
                <a:cubicBezTo>
                  <a:pt x="2686831" y="485584"/>
                  <a:pt x="2669369" y="490346"/>
                  <a:pt x="2685244" y="436371"/>
                </a:cubicBezTo>
                <a:cubicBezTo>
                  <a:pt x="2701119" y="382396"/>
                  <a:pt x="2715406" y="229996"/>
                  <a:pt x="2761444" y="179196"/>
                </a:cubicBezTo>
                <a:cubicBezTo>
                  <a:pt x="2807481" y="128396"/>
                  <a:pt x="2869394" y="120459"/>
                  <a:pt x="2961469" y="131571"/>
                </a:cubicBezTo>
                <a:cubicBezTo>
                  <a:pt x="3053544" y="142683"/>
                  <a:pt x="3218644" y="190308"/>
                  <a:pt x="3313894" y="245871"/>
                </a:cubicBezTo>
                <a:cubicBezTo>
                  <a:pt x="3409144" y="301433"/>
                  <a:pt x="3482169" y="382396"/>
                  <a:pt x="3532969" y="464946"/>
                </a:cubicBezTo>
                <a:cubicBezTo>
                  <a:pt x="3583769" y="547496"/>
                  <a:pt x="3615519" y="666559"/>
                  <a:pt x="3618694" y="741171"/>
                </a:cubicBezTo>
                <a:cubicBezTo>
                  <a:pt x="3621869" y="815783"/>
                  <a:pt x="3590119" y="866584"/>
                  <a:pt x="3552019" y="912621"/>
                </a:cubicBezTo>
                <a:cubicBezTo>
                  <a:pt x="3513919" y="958658"/>
                  <a:pt x="3458357" y="999933"/>
                  <a:pt x="3390094" y="1017396"/>
                </a:cubicBezTo>
                <a:cubicBezTo>
                  <a:pt x="3321831" y="1034859"/>
                  <a:pt x="3612344" y="1130109"/>
                  <a:pt x="3151969" y="1026921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8910" y="2205106"/>
            <a:ext cx="658498" cy="6189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0" y="2824094"/>
            <a:ext cx="658498" cy="6189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5401" y="2457313"/>
            <a:ext cx="658498" cy="6189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2210590"/>
            <a:ext cx="658498" cy="618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2514600"/>
            <a:ext cx="658498" cy="6189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60265508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4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4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2" grpId="0" animBg="1"/>
      <p:bldP spid="22" grpId="1" animBg="1"/>
      <p:bldP spid="22" grpId="2" animBg="1"/>
      <p:bldP spid="22" grpId="3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smtClean="0"/>
              <a:t>VDI</a:t>
            </a:r>
            <a:endParaRPr lang="ro-R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340768"/>
            <a:ext cx="6192688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301473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399" y="4042048"/>
            <a:ext cx="8839201" cy="2664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99" y="2526298"/>
            <a:ext cx="8839201" cy="241487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924981" y="3061477"/>
            <a:ext cx="3618913" cy="1074211"/>
          </a:xfrm>
          <a:custGeom>
            <a:avLst/>
            <a:gdLst>
              <a:gd name="connsiteX0" fmla="*/ 3151969 w 3618913"/>
              <a:gd name="connsiteY0" fmla="*/ 1026921 h 1074211"/>
              <a:gd name="connsiteX1" fmla="*/ 627844 w 3618913"/>
              <a:gd name="connsiteY1" fmla="*/ 398271 h 1074211"/>
              <a:gd name="connsiteX2" fmla="*/ 18244 w 3618913"/>
              <a:gd name="connsiteY2" fmla="*/ 179196 h 1074211"/>
              <a:gd name="connsiteX3" fmla="*/ 237319 w 3618913"/>
              <a:gd name="connsiteY3" fmla="*/ 36321 h 1074211"/>
              <a:gd name="connsiteX4" fmla="*/ 1018369 w 3618913"/>
              <a:gd name="connsiteY4" fmla="*/ 64896 h 1074211"/>
              <a:gd name="connsiteX5" fmla="*/ 1361269 w 3618913"/>
              <a:gd name="connsiteY5" fmla="*/ 217296 h 1074211"/>
              <a:gd name="connsiteX6" fmla="*/ 1599394 w 3618913"/>
              <a:gd name="connsiteY6" fmla="*/ 64896 h 1074211"/>
              <a:gd name="connsiteX7" fmla="*/ 1751794 w 3618913"/>
              <a:gd name="connsiteY7" fmla="*/ 7746 h 1074211"/>
              <a:gd name="connsiteX8" fmla="*/ 2370919 w 3618913"/>
              <a:gd name="connsiteY8" fmla="*/ 17271 h 1074211"/>
              <a:gd name="connsiteX9" fmla="*/ 2504269 w 3618913"/>
              <a:gd name="connsiteY9" fmla="*/ 160146 h 1074211"/>
              <a:gd name="connsiteX10" fmla="*/ 2418544 w 3618913"/>
              <a:gd name="connsiteY10" fmla="*/ 283971 h 1074211"/>
              <a:gd name="connsiteX11" fmla="*/ 2218519 w 3618913"/>
              <a:gd name="connsiteY11" fmla="*/ 293496 h 1074211"/>
              <a:gd name="connsiteX12" fmla="*/ 2037544 w 3618913"/>
              <a:gd name="connsiteY12" fmla="*/ 207771 h 1074211"/>
              <a:gd name="connsiteX13" fmla="*/ 1780369 w 3618913"/>
              <a:gd name="connsiteY13" fmla="*/ 198246 h 1074211"/>
              <a:gd name="connsiteX14" fmla="*/ 1685119 w 3618913"/>
              <a:gd name="connsiteY14" fmla="*/ 303021 h 1074211"/>
              <a:gd name="connsiteX15" fmla="*/ 2094694 w 3618913"/>
              <a:gd name="connsiteY15" fmla="*/ 436371 h 1074211"/>
              <a:gd name="connsiteX16" fmla="*/ 2561419 w 3618913"/>
              <a:gd name="connsiteY16" fmla="*/ 541146 h 1074211"/>
              <a:gd name="connsiteX17" fmla="*/ 2666194 w 3618913"/>
              <a:gd name="connsiteY17" fmla="*/ 503046 h 1074211"/>
              <a:gd name="connsiteX18" fmla="*/ 2685244 w 3618913"/>
              <a:gd name="connsiteY18" fmla="*/ 436371 h 1074211"/>
              <a:gd name="connsiteX19" fmla="*/ 2761444 w 3618913"/>
              <a:gd name="connsiteY19" fmla="*/ 179196 h 1074211"/>
              <a:gd name="connsiteX20" fmla="*/ 2961469 w 3618913"/>
              <a:gd name="connsiteY20" fmla="*/ 131571 h 1074211"/>
              <a:gd name="connsiteX21" fmla="*/ 3313894 w 3618913"/>
              <a:gd name="connsiteY21" fmla="*/ 245871 h 1074211"/>
              <a:gd name="connsiteX22" fmla="*/ 3532969 w 3618913"/>
              <a:gd name="connsiteY22" fmla="*/ 464946 h 1074211"/>
              <a:gd name="connsiteX23" fmla="*/ 3618694 w 3618913"/>
              <a:gd name="connsiteY23" fmla="*/ 741171 h 1074211"/>
              <a:gd name="connsiteX24" fmla="*/ 3552019 w 3618913"/>
              <a:gd name="connsiteY24" fmla="*/ 912621 h 1074211"/>
              <a:gd name="connsiteX25" fmla="*/ 3390094 w 3618913"/>
              <a:gd name="connsiteY25" fmla="*/ 1017396 h 1074211"/>
              <a:gd name="connsiteX26" fmla="*/ 3151969 w 3618913"/>
              <a:gd name="connsiteY26" fmla="*/ 1026921 h 107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8913" h="1074211">
                <a:moveTo>
                  <a:pt x="3151969" y="1026921"/>
                </a:moveTo>
                <a:cubicBezTo>
                  <a:pt x="2691594" y="923733"/>
                  <a:pt x="1150131" y="539558"/>
                  <a:pt x="627844" y="398271"/>
                </a:cubicBezTo>
                <a:cubicBezTo>
                  <a:pt x="105557" y="256984"/>
                  <a:pt x="83331" y="239521"/>
                  <a:pt x="18244" y="179196"/>
                </a:cubicBezTo>
                <a:cubicBezTo>
                  <a:pt x="-46843" y="118871"/>
                  <a:pt x="70632" y="55371"/>
                  <a:pt x="237319" y="36321"/>
                </a:cubicBezTo>
                <a:cubicBezTo>
                  <a:pt x="404006" y="17271"/>
                  <a:pt x="831044" y="34734"/>
                  <a:pt x="1018369" y="64896"/>
                </a:cubicBezTo>
                <a:cubicBezTo>
                  <a:pt x="1205694" y="95058"/>
                  <a:pt x="1264432" y="217296"/>
                  <a:pt x="1361269" y="217296"/>
                </a:cubicBezTo>
                <a:cubicBezTo>
                  <a:pt x="1458106" y="217296"/>
                  <a:pt x="1534306" y="99821"/>
                  <a:pt x="1599394" y="64896"/>
                </a:cubicBezTo>
                <a:cubicBezTo>
                  <a:pt x="1664482" y="29971"/>
                  <a:pt x="1623207" y="15683"/>
                  <a:pt x="1751794" y="7746"/>
                </a:cubicBezTo>
                <a:cubicBezTo>
                  <a:pt x="1880381" y="-191"/>
                  <a:pt x="2245507" y="-8129"/>
                  <a:pt x="2370919" y="17271"/>
                </a:cubicBezTo>
                <a:cubicBezTo>
                  <a:pt x="2496331" y="42671"/>
                  <a:pt x="2496332" y="115696"/>
                  <a:pt x="2504269" y="160146"/>
                </a:cubicBezTo>
                <a:cubicBezTo>
                  <a:pt x="2512206" y="204596"/>
                  <a:pt x="2466169" y="261746"/>
                  <a:pt x="2418544" y="283971"/>
                </a:cubicBezTo>
                <a:cubicBezTo>
                  <a:pt x="2370919" y="306196"/>
                  <a:pt x="2282019" y="306196"/>
                  <a:pt x="2218519" y="293496"/>
                </a:cubicBezTo>
                <a:cubicBezTo>
                  <a:pt x="2155019" y="280796"/>
                  <a:pt x="2110569" y="223646"/>
                  <a:pt x="2037544" y="207771"/>
                </a:cubicBezTo>
                <a:cubicBezTo>
                  <a:pt x="1964519" y="191896"/>
                  <a:pt x="1839106" y="182371"/>
                  <a:pt x="1780369" y="198246"/>
                </a:cubicBezTo>
                <a:cubicBezTo>
                  <a:pt x="1721632" y="214121"/>
                  <a:pt x="1632731" y="263333"/>
                  <a:pt x="1685119" y="303021"/>
                </a:cubicBezTo>
                <a:cubicBezTo>
                  <a:pt x="1737506" y="342708"/>
                  <a:pt x="1948644" y="396683"/>
                  <a:pt x="2094694" y="436371"/>
                </a:cubicBezTo>
                <a:cubicBezTo>
                  <a:pt x="2240744" y="476058"/>
                  <a:pt x="2466169" y="530034"/>
                  <a:pt x="2561419" y="541146"/>
                </a:cubicBezTo>
                <a:cubicBezTo>
                  <a:pt x="2656669" y="552258"/>
                  <a:pt x="2645557" y="520508"/>
                  <a:pt x="2666194" y="503046"/>
                </a:cubicBezTo>
                <a:cubicBezTo>
                  <a:pt x="2686831" y="485584"/>
                  <a:pt x="2669369" y="490346"/>
                  <a:pt x="2685244" y="436371"/>
                </a:cubicBezTo>
                <a:cubicBezTo>
                  <a:pt x="2701119" y="382396"/>
                  <a:pt x="2715406" y="229996"/>
                  <a:pt x="2761444" y="179196"/>
                </a:cubicBezTo>
                <a:cubicBezTo>
                  <a:pt x="2807481" y="128396"/>
                  <a:pt x="2869394" y="120459"/>
                  <a:pt x="2961469" y="131571"/>
                </a:cubicBezTo>
                <a:cubicBezTo>
                  <a:pt x="3053544" y="142683"/>
                  <a:pt x="3218644" y="190308"/>
                  <a:pt x="3313894" y="245871"/>
                </a:cubicBezTo>
                <a:cubicBezTo>
                  <a:pt x="3409144" y="301433"/>
                  <a:pt x="3482169" y="382396"/>
                  <a:pt x="3532969" y="464946"/>
                </a:cubicBezTo>
                <a:cubicBezTo>
                  <a:pt x="3583769" y="547496"/>
                  <a:pt x="3615519" y="666559"/>
                  <a:pt x="3618694" y="741171"/>
                </a:cubicBezTo>
                <a:cubicBezTo>
                  <a:pt x="3621869" y="815783"/>
                  <a:pt x="3590119" y="866584"/>
                  <a:pt x="3552019" y="912621"/>
                </a:cubicBezTo>
                <a:cubicBezTo>
                  <a:pt x="3513919" y="958658"/>
                  <a:pt x="3458357" y="999933"/>
                  <a:pt x="3390094" y="1017396"/>
                </a:cubicBezTo>
                <a:cubicBezTo>
                  <a:pt x="3321831" y="1034859"/>
                  <a:pt x="3612344" y="1130109"/>
                  <a:pt x="3151969" y="1026921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429047772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3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4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2" grpId="3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o-RO" sz="8000" dirty="0" smtClean="0"/>
              <a:t>Va multumesc!</a:t>
            </a:r>
          </a:p>
          <a:p>
            <a:pPr marL="0" indent="0" algn="ctr">
              <a:buNone/>
            </a:pPr>
            <a:r>
              <a:rPr lang="ro-RO" sz="4000" dirty="0" smtClean="0"/>
              <a:t>office@titiaur.ro</a:t>
            </a:r>
            <a:endParaRPr lang="ro-RO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23100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8064896" cy="576064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Traininguri conducere defensiva</a:t>
            </a:r>
            <a:endParaRPr lang="ro-R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7" b="18262"/>
          <a:stretch/>
        </p:blipFill>
        <p:spPr>
          <a:xfrm>
            <a:off x="179512" y="1341336"/>
            <a:ext cx="8784975" cy="464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44" b="11034"/>
          <a:stretch/>
        </p:blipFill>
        <p:spPr>
          <a:xfrm>
            <a:off x="179511" y="1340768"/>
            <a:ext cx="8784975" cy="46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620688" y="1341336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TEORIE</a:t>
            </a:r>
            <a:endParaRPr lang="ro-RO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1340768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</a:t>
            </a:r>
            <a:endParaRPr lang="ro-RO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97786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3200" dirty="0" smtClean="0"/>
              <a:t>Simulator impact frontal cu obiect stationar</a:t>
            </a:r>
            <a:endParaRPr lang="ro-RO" sz="3200" dirty="0"/>
          </a:p>
        </p:txBody>
      </p:sp>
      <p:pic>
        <p:nvPicPr>
          <p:cNvPr id="5" name="Simulator impac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89339" y="1381050"/>
            <a:ext cx="6090973" cy="45682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658808" y="836542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975" y="1268760"/>
            <a:ext cx="7573433" cy="469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186053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smtClean="0"/>
              <a:t>Simulator rasturnare</a:t>
            </a:r>
            <a:endParaRPr lang="ro-RO" dirty="0"/>
          </a:p>
        </p:txBody>
      </p:sp>
      <p:pic>
        <p:nvPicPr>
          <p:cNvPr id="6" name="simulator rasturnare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19672" y="1376265"/>
            <a:ext cx="6097353" cy="457301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900592" y="2606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340767"/>
            <a:ext cx="6969608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780348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2800" dirty="0" smtClean="0"/>
              <a:t>Simulator de control al derapajului cu roti libere</a:t>
            </a:r>
            <a:endParaRPr lang="ro-RO" sz="2800" dirty="0"/>
          </a:p>
        </p:txBody>
      </p:sp>
      <p:pic>
        <p:nvPicPr>
          <p:cNvPr id="4" name="Simulatorderapaj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19672" y="1394774"/>
            <a:ext cx="6120341" cy="459025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828584" y="26064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68537217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9227" b="20730"/>
          <a:stretch/>
        </p:blipFill>
        <p:spPr>
          <a:xfrm>
            <a:off x="179512" y="216000"/>
            <a:ext cx="8784976" cy="57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91" b="18388"/>
          <a:stretch/>
        </p:blipFill>
        <p:spPr>
          <a:xfrm>
            <a:off x="149374" y="1368000"/>
            <a:ext cx="8801100" cy="4644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555776" y="4293096"/>
            <a:ext cx="1584176" cy="1508739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Oval 5"/>
          <p:cNvSpPr/>
          <p:nvPr/>
        </p:nvSpPr>
        <p:spPr>
          <a:xfrm>
            <a:off x="6588224" y="4149080"/>
            <a:ext cx="1584176" cy="1508739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60" t="29331" r="21752" b="28178"/>
          <a:stretch/>
        </p:blipFill>
        <p:spPr>
          <a:xfrm>
            <a:off x="180488" y="1377288"/>
            <a:ext cx="8784000" cy="46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" t="8922" r="24924" b="38565"/>
          <a:stretch/>
        </p:blipFill>
        <p:spPr>
          <a:xfrm>
            <a:off x="179512" y="1413288"/>
            <a:ext cx="8784000" cy="46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064896" cy="576064"/>
          </a:xfrm>
        </p:spPr>
        <p:txBody>
          <a:bodyPr>
            <a:noAutofit/>
          </a:bodyPr>
          <a:lstStyle/>
          <a:p>
            <a:pPr algn="ctr"/>
            <a:r>
              <a:rPr lang="ro-RO" sz="2800" dirty="0" smtClean="0"/>
              <a:t>Simulatorul de control al autovehiculului in derapaj cu doua volane</a:t>
            </a:r>
            <a:endParaRPr lang="ro-RO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3288" y="1358075"/>
            <a:ext cx="6778584" cy="46824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15808" y="1358075"/>
            <a:ext cx="1763688" cy="4682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/>
          <p:cNvSpPr/>
          <p:nvPr/>
        </p:nvSpPr>
        <p:spPr>
          <a:xfrm>
            <a:off x="-180528" y="1358075"/>
            <a:ext cx="1763688" cy="4682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51455911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1329574"/>
            <a:ext cx="1763688" cy="4682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smtClean="0"/>
              <a:t>Simulatoare 2.0</a:t>
            </a:r>
            <a:endParaRPr lang="ro-R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268759"/>
            <a:ext cx="6984776" cy="4740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80312" y="1268759"/>
            <a:ext cx="1763688" cy="4682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TextBox 6"/>
          <p:cNvSpPr txBox="1"/>
          <p:nvPr/>
        </p:nvSpPr>
        <p:spPr>
          <a:xfrm>
            <a:off x="611560" y="544522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smtClean="0"/>
              <a:t>SIMULATOR IMPACT FRONTAL CU OBIECT STATIONAR</a:t>
            </a:r>
            <a:endParaRPr lang="ro-RO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7984" y="544522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smtClean="0"/>
              <a:t>SIMULATOR RASTURNARE</a:t>
            </a:r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xmlns="" val="108565151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" indent="0"/>
            <a:r>
              <a:rPr lang="en-US" dirty="0" err="1"/>
              <a:t>Activitate</a:t>
            </a:r>
            <a:r>
              <a:rPr lang="en-US" dirty="0"/>
              <a:t> de </a:t>
            </a:r>
            <a:r>
              <a:rPr lang="en-US" dirty="0" err="1"/>
              <a:t>Cercetare-Dezvoltare</a:t>
            </a:r>
            <a:endParaRPr lang="ro-R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948" y="2564904"/>
            <a:ext cx="8839201" cy="241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59557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229</Words>
  <Application>Microsoft Office PowerPoint</Application>
  <PresentationFormat>On-screen Show (4:3)</PresentationFormat>
  <Paragraphs>126</Paragraphs>
  <Slides>23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Introducere</vt:lpstr>
      <vt:lpstr>Traininguri conducere defensiva</vt:lpstr>
      <vt:lpstr>Simulator impact frontal cu obiect stationar</vt:lpstr>
      <vt:lpstr>Simulator rasturnare</vt:lpstr>
      <vt:lpstr>Simulator de control al derapajului cu roti libere</vt:lpstr>
      <vt:lpstr>Simulatorul de control al autovehiculului in derapaj cu doua volane</vt:lpstr>
      <vt:lpstr>Simulatoare 2.0</vt:lpstr>
      <vt:lpstr>Activitate de Cercetare-Dezvoltare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VDI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Bogdan</dc:creator>
  <cp:lastModifiedBy>delfinului1</cp:lastModifiedBy>
  <cp:revision>86</cp:revision>
  <dcterms:created xsi:type="dcterms:W3CDTF">2013-11-10T19:46:56Z</dcterms:created>
  <dcterms:modified xsi:type="dcterms:W3CDTF">2015-03-24T17:08:06Z</dcterms:modified>
</cp:coreProperties>
</file>