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3" r:id="rId15"/>
    <p:sldId id="270" r:id="rId16"/>
    <p:sldId id="269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ffgdffd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74737-5886-414E-A0F4-A27C86E5FD27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1113-B7E6-4A10-A89D-CABBECB141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ffgdffd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524A-1B0F-4735-824C-3CE03AD1B43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C8CA-83DC-42A0-879E-F2236DB977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C8CA-83DC-42A0-879E-F2236DB977E0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ffgdffd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51089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5619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5235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368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6294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5807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2922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46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718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829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57428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C98-7EBC-493C-A6F5-C8A394026254}" type="datetimeFigureOut">
              <a:rPr lang="ro-RO" smtClean="0"/>
              <a:pPr/>
              <a:t>23.03.2015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F6C08-42CC-4ACB-8344-A66E4353181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138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vo-med.ro/" TargetMode="External"/><Relationship Id="rId3" Type="http://schemas.openxmlformats.org/officeDocument/2006/relationships/hyperlink" Target="http://www.fonduri&#8208;ue.ro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960" y="47251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dirty="0" smtClean="0"/>
              <a:t>Centrul Est-European</a:t>
            </a:r>
          </a:p>
          <a:p>
            <a:pPr algn="r"/>
            <a:r>
              <a:rPr lang="ro-RO" sz="3600" dirty="0"/>
              <a:t>d</a:t>
            </a:r>
            <a:r>
              <a:rPr lang="ro-RO" sz="3600" dirty="0" smtClean="0"/>
              <a:t>e Cercetare Aplicativa Integrata</a:t>
            </a:r>
            <a:endParaRPr lang="ro-RO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IMM-uri inovative  – motor al dezvoltarii economice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136" y="4149080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3656" y="64060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Adrian Bîzgan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0792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 poate</a:t>
            </a:r>
            <a:r>
              <a:rPr lang="en-US" dirty="0" smtClean="0"/>
              <a:t> in Romania</a:t>
            </a:r>
            <a:r>
              <a:rPr lang="ro-RO" dirty="0" smtClean="0"/>
              <a:t>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MB Telecom - </a:t>
            </a:r>
            <a:r>
              <a:rPr lang="vi-VN" dirty="0">
                <a:latin typeface="Calibri" panose="020F0502020204030204" pitchFamily="34" charset="0"/>
              </a:rPr>
              <a:t>singura companie din lume care a câştigat de două ori Marele Premiu al Salonului de Invenţii de la Geneva, în 2009 şi 2013</a:t>
            </a:r>
            <a:r>
              <a:rPr lang="ro-RO" dirty="0">
                <a:latin typeface="Calibri" panose="020F0502020204030204" pitchFamily="34" charset="0"/>
              </a:rPr>
              <a:t> pentru tehnologiile Roboscan.</a:t>
            </a:r>
          </a:p>
          <a:p>
            <a:endParaRPr lang="ro-RO" dirty="0"/>
          </a:p>
          <a:p>
            <a:r>
              <a:rPr lang="ro-RO" dirty="0" smtClean="0"/>
              <a:t>MB Telecom – cifra de afaceri a inregistrat o crestere de peste </a:t>
            </a:r>
            <a:r>
              <a:rPr lang="ro-RO" b="1" dirty="0" smtClean="0"/>
              <a:t>700%</a:t>
            </a:r>
            <a:r>
              <a:rPr lang="ro-RO" dirty="0" smtClean="0"/>
              <a:t> dupa 2008, urmare a introducerii in piata a tehnologiilor inovative Roboscan.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56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 poate in </a:t>
            </a:r>
            <a:r>
              <a:rPr lang="en-US" dirty="0" smtClean="0"/>
              <a:t>Romania</a:t>
            </a:r>
            <a:r>
              <a:rPr lang="ro-RO" dirty="0" smtClean="0"/>
              <a:t>?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54153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dirty="0" smtClean="0"/>
              <a:t>Centrul Est-European</a:t>
            </a:r>
          </a:p>
          <a:p>
            <a:pPr algn="r"/>
            <a:r>
              <a:rPr lang="ro-RO" sz="3600" dirty="0"/>
              <a:t>d</a:t>
            </a:r>
            <a:r>
              <a:rPr lang="ro-RO" sz="3600" dirty="0" smtClean="0"/>
              <a:t>e Cercetare Aplicativa Integrata</a:t>
            </a:r>
            <a:endParaRPr lang="ro-RO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82830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J:\ANCS\SiglaU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31" y="1314822"/>
            <a:ext cx="1365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J:\ANCS\SiglaGuvR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456" y="1243384"/>
            <a:ext cx="1343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J:\ANCS\SiglaIns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706" y="1100509"/>
            <a:ext cx="1222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8681" y="3212976"/>
            <a:ext cx="7772400" cy="182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1800" dirty="0" smtClean="0">
                <a:latin typeface="Calibri" panose="020F0502020204030204" pitchFamily="34" charset="0"/>
              </a:rPr>
              <a:t>Programul Operaţional Sectorial „Creşterea Competitivităţii Economice”</a:t>
            </a:r>
            <a:br>
              <a:rPr lang="vi-VN" sz="1800" dirty="0" smtClean="0">
                <a:latin typeface="Calibri" panose="020F0502020204030204" pitchFamily="34" charset="0"/>
              </a:rPr>
            </a:br>
            <a:r>
              <a:rPr lang="en-US" sz="1800" dirty="0" err="1" smtClean="0">
                <a:latin typeface="Calibri" panose="020F0502020204030204" pitchFamily="34" charset="0"/>
              </a:rPr>
              <a:t>Proiect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vi-VN" sz="1800" dirty="0" smtClean="0">
                <a:latin typeface="Calibri" panose="020F0502020204030204" pitchFamily="34" charset="0"/>
              </a:rPr>
              <a:t>co-finanţat prin Fondul European de Dezvoltare Regională</a:t>
            </a:r>
            <a:br>
              <a:rPr lang="vi-VN" sz="1800" dirty="0" smtClean="0">
                <a:latin typeface="Calibri" panose="020F0502020204030204" pitchFamily="34" charset="0"/>
              </a:rPr>
            </a:br>
            <a:r>
              <a:rPr lang="vi-VN" sz="1800" dirty="0" smtClean="0">
                <a:latin typeface="Calibri" panose="020F0502020204030204" pitchFamily="34" charset="0"/>
              </a:rPr>
              <a:t>„Investiţii pentru viitorul dumneavoastră”</a:t>
            </a:r>
            <a:endParaRPr lang="ro-RO" sz="180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ro-RO" sz="180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</a:rPr>
              <a:t>Programul</a:t>
            </a:r>
            <a:r>
              <a:rPr lang="en-US" sz="1600" dirty="0">
                <a:latin typeface="Calibri" panose="020F0502020204030204" pitchFamily="34" charset="0"/>
              </a:rPr>
              <a:t> Operational Sectorial “ </a:t>
            </a:r>
            <a:r>
              <a:rPr lang="en-US" sz="1600" dirty="0" err="1">
                <a:latin typeface="Calibri" panose="020F0502020204030204" pitchFamily="34" charset="0"/>
              </a:rPr>
              <a:t>Cresterea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Competitivitatii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Economice</a:t>
            </a:r>
            <a:r>
              <a:rPr lang="en-US" sz="1600" dirty="0">
                <a:latin typeface="Calibri" panose="020F0502020204030204" pitchFamily="34" charset="0"/>
              </a:rPr>
              <a:t>”</a:t>
            </a:r>
            <a:endParaRPr lang="ro-RO" sz="160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</a:rPr>
              <a:t>Operatiunea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ro-RO" sz="1600" dirty="0">
                <a:latin typeface="Calibri" panose="020F0502020204030204" pitchFamily="34" charset="0"/>
              </a:rPr>
              <a:t>O.2.3.2 „</a:t>
            </a:r>
            <a:r>
              <a:rPr lang="it-IT" sz="1600" dirty="0">
                <a:latin typeface="Calibri" panose="020F0502020204030204" pitchFamily="34" charset="0"/>
              </a:rPr>
              <a:t>Dezvoltarea infrastructurii de CD a intreprinderilor şi crearea de noi locuri de munca pentru CD</a:t>
            </a:r>
            <a:r>
              <a:rPr lang="ro-RO" sz="1600" dirty="0">
                <a:latin typeface="Calibri" panose="020F0502020204030204" pitchFamily="34" charset="0"/>
              </a:rPr>
              <a:t>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Autoritatea de Management: Ministerul Economiei</a:t>
            </a:r>
            <a:endParaRPr lang="ro-RO" sz="160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Valoarea totala proiect: 27.244.370 </a:t>
            </a:r>
            <a:r>
              <a:rPr lang="it-IT" sz="1600" dirty="0" smtClean="0">
                <a:latin typeface="Calibri" panose="020F0502020204030204" pitchFamily="34" charset="0"/>
              </a:rPr>
              <a:t>lei</a:t>
            </a:r>
            <a:endParaRPr lang="ro-RO" sz="1600" dirty="0" smtClean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</a:rPr>
              <a:t>Valoarea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contributiei</a:t>
            </a:r>
            <a:r>
              <a:rPr lang="en-US" sz="1600" dirty="0">
                <a:latin typeface="Calibri" panose="020F0502020204030204" pitchFamily="34" charset="0"/>
              </a:rPr>
              <a:t> UE : 5.842.620 lei</a:t>
            </a: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Valoarea contributiei Guvernului Romaniei: 1.196.681 lei.</a:t>
            </a:r>
          </a:p>
          <a:p>
            <a:pPr>
              <a:defRPr/>
            </a:pPr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xmlns="" val="15476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 poate in </a:t>
            </a:r>
            <a:r>
              <a:rPr lang="en-US" dirty="0" smtClean="0"/>
              <a:t>Romania</a:t>
            </a:r>
            <a:r>
              <a:rPr lang="ro-RO" dirty="0" smtClean="0"/>
              <a:t>?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17728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dirty="0" smtClean="0"/>
              <a:t>Centrul Est-European</a:t>
            </a:r>
          </a:p>
          <a:p>
            <a:pPr algn="r"/>
            <a:r>
              <a:rPr lang="ro-RO" sz="3600" dirty="0"/>
              <a:t>d</a:t>
            </a:r>
            <a:r>
              <a:rPr lang="ro-RO" sz="3600" dirty="0" smtClean="0"/>
              <a:t>e Cercetare Aplicativa Integrata</a:t>
            </a:r>
            <a:endParaRPr lang="ro-RO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3573016"/>
            <a:ext cx="7128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o-RO" dirty="0" smtClean="0"/>
              <a:t>Promoveaza </a:t>
            </a:r>
            <a:r>
              <a:rPr lang="ro-RO" dirty="0"/>
              <a:t>abordari aplicative </a:t>
            </a:r>
            <a:r>
              <a:rPr lang="ro-RO" dirty="0" smtClean="0"/>
              <a:t>ale </a:t>
            </a:r>
            <a:r>
              <a:rPr lang="ro-RO" dirty="0"/>
              <a:t>activitatilor de </a:t>
            </a:r>
            <a:r>
              <a:rPr lang="ro-RO" dirty="0" smtClean="0"/>
              <a:t>cercetare-dezvoltare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o-RO" dirty="0" smtClean="0"/>
              <a:t>Sustine </a:t>
            </a:r>
            <a:r>
              <a:rPr lang="ro-RO" dirty="0"/>
              <a:t>start-up-uri si spin-off-uri </a:t>
            </a:r>
            <a:r>
              <a:rPr lang="ro-RO" dirty="0" smtClean="0"/>
              <a:t>care convertesc rezultate ale cercetarii in produse si servicii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o-RO" dirty="0" smtClean="0"/>
              <a:t>A coagulat in jurul sau 14 firme care au format „Clusterul Tehnologiilor de Securitate”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130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 poate in </a:t>
            </a:r>
            <a:r>
              <a:rPr lang="en-US" dirty="0" smtClean="0"/>
              <a:t>Romania</a:t>
            </a:r>
            <a:r>
              <a:rPr lang="ro-RO" dirty="0" smtClean="0"/>
              <a:t>?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17728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dirty="0" smtClean="0"/>
              <a:t>Centrul Est-European</a:t>
            </a:r>
          </a:p>
          <a:p>
            <a:pPr algn="r"/>
            <a:r>
              <a:rPr lang="ro-RO" sz="3600" dirty="0"/>
              <a:t>d</a:t>
            </a:r>
            <a:r>
              <a:rPr lang="ro-RO" sz="3600" dirty="0" smtClean="0"/>
              <a:t>e Cercetare Aplicativa Integrata</a:t>
            </a:r>
            <a:endParaRPr lang="ro-RO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357301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o-RO" dirty="0" smtClean="0"/>
              <a:t>Rezultate:</a:t>
            </a:r>
          </a:p>
          <a:p>
            <a:pPr algn="just">
              <a:spcAft>
                <a:spcPts val="1200"/>
              </a:spcAft>
            </a:pPr>
            <a:r>
              <a:rPr lang="ro-RO" dirty="0" smtClean="0"/>
              <a:t>3 Start-up-uri incubate in diverse domenii (securitate, metalurgie, medicina, bussines intelligence)</a:t>
            </a:r>
          </a:p>
          <a:p>
            <a:pPr algn="just">
              <a:spcAft>
                <a:spcPts val="1200"/>
              </a:spcAft>
            </a:pPr>
            <a:r>
              <a:rPr lang="ro-RO" dirty="0" smtClean="0"/>
              <a:t>2  Premii internationale obtinute de start-up-uri pentru inovatii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4314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ANCS\SiglaU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67049"/>
            <a:ext cx="1365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ANCS\SiglaGuvR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195611"/>
            <a:ext cx="1343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J:\ANCS\SiglaIn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052736"/>
            <a:ext cx="1222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096" y="2132856"/>
            <a:ext cx="2071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</a:t>
            </a:r>
            <a:r>
              <a:rPr lang="en-US" sz="1200" b="1" dirty="0">
                <a:solidFill>
                  <a:schemeClr val="accent4"/>
                </a:solidFill>
              </a:rPr>
              <a:t>UNIUNEA  EUROPEANA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8405" y="2637727"/>
            <a:ext cx="7772400" cy="1727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1800" dirty="0" smtClean="0">
                <a:latin typeface="Calibri" pitchFamily="34" charset="0"/>
              </a:rPr>
              <a:t>Programul Operaţional Sectorial „Creşterea Competitivităţii Economice”</a:t>
            </a:r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Proiect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vi-VN" sz="1800" dirty="0" smtClean="0">
                <a:latin typeface="Calibri" pitchFamily="34" charset="0"/>
              </a:rPr>
              <a:t>co-finanţat prin Fondul European de Dezvoltare Regională</a:t>
            </a:r>
            <a:br>
              <a:rPr lang="vi-VN" sz="1800" dirty="0" smtClean="0">
                <a:latin typeface="Calibri" pitchFamily="34" charset="0"/>
              </a:rPr>
            </a:br>
            <a:r>
              <a:rPr lang="vi-VN" sz="1800" dirty="0" smtClean="0">
                <a:latin typeface="Calibri" pitchFamily="34" charset="0"/>
              </a:rPr>
              <a:t>„Investiţii pentru viitorul dumneavoastră” </a:t>
            </a:r>
            <a:r>
              <a:rPr lang="ro-RO" sz="1800" dirty="0" smtClean="0">
                <a:latin typeface="Calibri" pitchFamily="34" charset="0"/>
              </a:rPr>
              <a:t/>
            </a:r>
            <a:br>
              <a:rPr lang="ro-RO" sz="1800" dirty="0" smtClean="0">
                <a:latin typeface="Calibri" pitchFamily="34" charset="0"/>
              </a:rPr>
            </a:br>
            <a:r>
              <a:rPr lang="ro-RO" sz="1800" dirty="0" smtClean="0">
                <a:latin typeface="Calibri" pitchFamily="34" charset="0"/>
              </a:rPr>
              <a:t/>
            </a:r>
            <a:br>
              <a:rPr lang="ro-RO" sz="1800" dirty="0" smtClean="0">
                <a:latin typeface="Calibri" pitchFamily="34" charset="0"/>
              </a:rPr>
            </a:br>
            <a:r>
              <a:rPr lang="ro-RO" sz="1800" dirty="0" smtClean="0">
                <a:latin typeface="Calibri" pitchFamily="34" charset="0"/>
              </a:rPr>
              <a:t>AXA PRIORITARĂ 2 – COMPETITIVITATE PRIN CDI </a:t>
            </a:r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r>
              <a:rPr lang="vi-VN" sz="1800" dirty="0" smtClean="0">
                <a:latin typeface="Calibri" pitchFamily="34" charset="0"/>
              </a:rPr>
              <a:t/>
            </a:r>
            <a:br>
              <a:rPr lang="vi-VN" sz="1800" dirty="0" smtClean="0">
                <a:latin typeface="Calibri" pitchFamily="34" charset="0"/>
              </a:rPr>
            </a:br>
            <a:r>
              <a:rPr lang="ro-RO" sz="1800" dirty="0" smtClean="0">
                <a:latin typeface="Calibri" pitchFamily="34" charset="0"/>
              </a:rPr>
              <a:t>Operaţiunea 2.3.3: Promovarea inovarii in cadrul intreprinderilor"</a:t>
            </a:r>
            <a:endParaRPr lang="ro-RO" sz="1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581128"/>
            <a:ext cx="66247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alibri" pitchFamily="34" charset="0"/>
                <a:ea typeface="+mj-ea"/>
                <a:cs typeface="+mj-cs"/>
              </a:rPr>
              <a:t>Serviciu integrat de diagnostic multidisciplinar folosind platforme de telemedicina</a:t>
            </a:r>
          </a:p>
          <a:p>
            <a:pPr algn="ctr"/>
            <a:r>
              <a:rPr lang="ro-RO" dirty="0">
                <a:latin typeface="Calibri" pitchFamily="34" charset="0"/>
                <a:ea typeface="+mj-ea"/>
                <a:cs typeface="+mj-cs"/>
              </a:rPr>
              <a:t>ID 1714 / SMIS-CSNR 47522  MultiMED</a:t>
            </a:r>
          </a:p>
          <a:p>
            <a:pPr algn="ctr"/>
            <a:endParaRPr lang="ro-RO" dirty="0">
              <a:latin typeface="Calibri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Calibri" pitchFamily="34" charset="0"/>
                <a:ea typeface="+mj-ea"/>
                <a:cs typeface="+mj-cs"/>
              </a:rPr>
              <a:t>Valoare totala proiect: 4.807.277 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Calibri" pitchFamily="34" charset="0"/>
                <a:ea typeface="+mj-ea"/>
                <a:cs typeface="+mj-cs"/>
              </a:rPr>
              <a:t>Asistenta financiara nerambursabila acordata: 4.499.977 lei: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>
                <a:latin typeface="Calibri" pitchFamily="34" charset="0"/>
                <a:ea typeface="+mj-ea"/>
                <a:cs typeface="+mj-cs"/>
              </a:rPr>
              <a:t>Bugetul de stat: 764.996,09  lei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>
                <a:latin typeface="Calibri" pitchFamily="34" charset="0"/>
                <a:ea typeface="+mj-ea"/>
                <a:cs typeface="+mj-cs"/>
              </a:rPr>
              <a:t>FEDR : 3.734.980,91 lei</a:t>
            </a:r>
          </a:p>
          <a:p>
            <a:pPr algn="ctr">
              <a:lnSpc>
                <a:spcPct val="150000"/>
              </a:lnSpc>
            </a:pPr>
            <a:endParaRPr lang="ro-RO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endParaRPr lang="ro-RO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dirty="0" smtClean="0"/>
              <a:t>Studiu de caz</a:t>
            </a:r>
            <a:endParaRPr lang="ro-RO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Personal\EVOMED\2.3.3\prezentare MultiMed\sigla_EVO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0467"/>
            <a:ext cx="1762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6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716016" cy="260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50368"/>
            <a:ext cx="7772400" cy="388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800" dirty="0" smtClean="0"/>
              <a:t>1. Un spital la tine acasa!</a:t>
            </a:r>
          </a:p>
          <a:p>
            <a:pPr>
              <a:buFontTx/>
              <a:buChar char="-"/>
            </a:pPr>
            <a:r>
              <a:rPr lang="ro-RO" sz="1800" dirty="0" smtClean="0"/>
              <a:t>Consult pentru 20 de specialitati la domiciliu</a:t>
            </a:r>
          </a:p>
          <a:p>
            <a:pPr>
              <a:buFontTx/>
              <a:buChar char="-"/>
            </a:pPr>
            <a:r>
              <a:rPr lang="en-US" sz="1800" dirty="0" smtClean="0"/>
              <a:t>12 </a:t>
            </a:r>
            <a:r>
              <a:rPr lang="en-US" sz="1800" dirty="0" err="1" smtClean="0"/>
              <a:t>tipuri</a:t>
            </a:r>
            <a:r>
              <a:rPr lang="en-US" sz="1800" dirty="0" smtClean="0"/>
              <a:t> de</a:t>
            </a:r>
            <a:r>
              <a:rPr lang="ro-RO" sz="1800" dirty="0" smtClean="0"/>
              <a:t> Explorari functionale la domiciliu</a:t>
            </a:r>
          </a:p>
          <a:p>
            <a:pPr>
              <a:buFontTx/>
              <a:buChar char="-"/>
            </a:pPr>
            <a:r>
              <a:rPr lang="ro-RO" sz="1800" dirty="0" smtClean="0"/>
              <a:t>57 analize medicale (sange si urina) la domiciliu </a:t>
            </a:r>
          </a:p>
          <a:p>
            <a:pPr marL="0" indent="0">
              <a:buNone/>
            </a:pPr>
            <a:r>
              <a:rPr lang="ro-RO" sz="1800" dirty="0" smtClean="0"/>
              <a:t>2. Punct unic de contact!</a:t>
            </a:r>
          </a:p>
          <a:p>
            <a:pPr marL="0" indent="0">
              <a:buNone/>
            </a:pPr>
            <a:r>
              <a:rPr lang="ro-RO" sz="1800" dirty="0" smtClean="0"/>
              <a:t>- Dialog Pacient </a:t>
            </a:r>
            <a:r>
              <a:rPr lang="en-US" sz="1800" dirty="0" smtClean="0"/>
              <a:t>&lt;</a:t>
            </a:r>
            <a:r>
              <a:rPr lang="ro-RO" sz="1800" dirty="0" smtClean="0"/>
              <a:t>–</a:t>
            </a:r>
            <a:r>
              <a:rPr lang="en-US" sz="1800" dirty="0" smtClean="0"/>
              <a:t>&gt;</a:t>
            </a:r>
            <a:r>
              <a:rPr lang="ro-RO" sz="1800" dirty="0" smtClean="0"/>
              <a:t> Medic </a:t>
            </a:r>
            <a:r>
              <a:rPr lang="en-US" sz="1800" dirty="0" smtClean="0"/>
              <a:t>&lt;</a:t>
            </a:r>
            <a:r>
              <a:rPr lang="ro-RO" sz="1800" dirty="0" smtClean="0"/>
              <a:t>–</a:t>
            </a:r>
            <a:r>
              <a:rPr lang="en-US" sz="1800" dirty="0" smtClean="0"/>
              <a:t>&gt;</a:t>
            </a:r>
            <a:r>
              <a:rPr lang="ro-RO" sz="1800" dirty="0" smtClean="0"/>
              <a:t> Panel medici specialisti</a:t>
            </a:r>
          </a:p>
          <a:p>
            <a:pPr marL="0" indent="0">
              <a:buNone/>
            </a:pPr>
            <a:r>
              <a:rPr lang="ro-RO" sz="1800" dirty="0" smtClean="0"/>
              <a:t>3. Diagnostic in timp real!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- </a:t>
            </a:r>
            <a:r>
              <a:rPr lang="en-US" sz="1800" dirty="0" err="1" smtClean="0"/>
              <a:t>Timp</a:t>
            </a:r>
            <a:r>
              <a:rPr lang="en-US" sz="1800" dirty="0" smtClean="0"/>
              <a:t> </a:t>
            </a:r>
            <a:r>
              <a:rPr lang="en-US" sz="1800" dirty="0" err="1" smtClean="0"/>
              <a:t>tinta</a:t>
            </a:r>
            <a:r>
              <a:rPr lang="en-US" sz="1800" dirty="0" smtClean="0"/>
              <a:t> = 2 ore!</a:t>
            </a:r>
            <a:endParaRPr lang="ro-RO" sz="1800" dirty="0" smtClean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Studiu de caz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Personal\EVOMED\2.3.3\prezentare MultiMed\sigla_EVO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0467"/>
            <a:ext cx="1762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03141" y="1196752"/>
            <a:ext cx="8489339" cy="1124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dirty="0" smtClean="0"/>
              <a:t>Serviciu integrat de diagnostic multidisciplinar folosind platforme de telemedicina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4880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Studiu de caz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temp\poze geneva 2014\Adrian Bizgan (inventator) in standul Evomed1_decup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4102"/>
            <a:ext cx="4230687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67544" y="984022"/>
            <a:ext cx="8229600" cy="4525963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o-RO" sz="2700" dirty="0" smtClean="0"/>
              <a:t>Distinctii</a:t>
            </a:r>
            <a:endParaRPr lang="en-US" sz="2700" dirty="0"/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o-RO" sz="1200" dirty="0" smtClean="0"/>
              <a:t>Premiul </a:t>
            </a:r>
            <a:r>
              <a:rPr lang="ro-RO" sz="1200" dirty="0"/>
              <a:t>special al Serviciului de Urgenta si Siguranta al orasului Geneva la cea de-a 42 editie a Targului International de Inventica de la </a:t>
            </a:r>
            <a:r>
              <a:rPr lang="ro-RO" sz="1200" dirty="0" smtClean="0"/>
              <a:t>Geneva</a:t>
            </a:r>
            <a:endParaRPr lang="en-US" sz="1200" dirty="0" smtClean="0"/>
          </a:p>
          <a:p>
            <a:pPr marL="347472" lvl="2" indent="0">
              <a:spcBef>
                <a:spcPts val="400"/>
              </a:spcBef>
              <a:buSzPct val="68000"/>
              <a:buNone/>
            </a:pPr>
            <a:endParaRPr lang="en-US" sz="12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o-RO" sz="2700" dirty="0" smtClean="0"/>
              <a:t>Achizitii</a:t>
            </a:r>
            <a:endParaRPr lang="en-US" sz="2700" dirty="0" smtClean="0"/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o-RO" sz="1200" dirty="0" smtClean="0"/>
              <a:t>Utilaje</a:t>
            </a:r>
            <a:r>
              <a:rPr lang="ro-RO" sz="1200" dirty="0"/>
              <a:t>, instalatii si echipamente </a:t>
            </a:r>
            <a:r>
              <a:rPr lang="ro-RO" sz="1200" dirty="0" smtClean="0"/>
              <a:t>30/33 </a:t>
            </a:r>
            <a:r>
              <a:rPr lang="ro-RO" sz="1200" dirty="0"/>
              <a:t>(tipuri</a:t>
            </a:r>
            <a:r>
              <a:rPr lang="ro-RO" sz="1200" dirty="0" smtClean="0"/>
              <a:t>)</a:t>
            </a:r>
            <a:endParaRPr lang="en-US" sz="1200" dirty="0" smtClean="0"/>
          </a:p>
          <a:p>
            <a:pPr marL="347472" lvl="2" indent="0">
              <a:spcBef>
                <a:spcPts val="400"/>
              </a:spcBef>
              <a:buSzPct val="68000"/>
              <a:buNone/>
            </a:pPr>
            <a:r>
              <a:rPr lang="ro-RO" sz="1200" dirty="0" smtClean="0"/>
              <a:t> achizitionate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o-RO" sz="2700" dirty="0" smtClean="0"/>
              <a:t>Indicatori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ro-RO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961454"/>
              </p:ext>
            </p:extLst>
          </p:nvPr>
        </p:nvGraphicFramePr>
        <p:xfrm>
          <a:off x="107504" y="3574518"/>
          <a:ext cx="4752528" cy="2234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1243"/>
                <a:gridCol w="918747"/>
                <a:gridCol w="976269"/>
                <a:gridCol w="976269"/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>
                          <a:effectLst/>
                        </a:rPr>
                        <a:t>INDICATORI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>
                          <a:effectLst/>
                        </a:rPr>
                        <a:t>Valoare la începutul perioadei de implementare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kumimoji="0" lang="ro-RO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Valoare la luna 10</a:t>
                      </a:r>
                      <a:r>
                        <a:rPr kumimoji="0" lang="ro-RO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implementare</a:t>
                      </a:r>
                      <a:endParaRPr kumimoji="0" lang="ro-RO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  <a:tab pos="5581015" algn="l"/>
                        </a:tabLst>
                        <a:defRPr/>
                      </a:pPr>
                      <a:r>
                        <a:rPr lang="ro-RO" sz="900" dirty="0" smtClean="0">
                          <a:effectLst/>
                        </a:rPr>
                        <a:t>Valoare la sfârşitul perioadei de implementare</a:t>
                      </a:r>
                      <a:endParaRPr lang="ro-RO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55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>
                          <a:effectLst/>
                        </a:rPr>
                        <a:t>Indicatori de realizare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2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>
                          <a:effectLst/>
                        </a:rPr>
                        <a:t>Cheltuieli eligibile efectuate din fonduri nerambursabile pentru proiect (lei)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>
                          <a:effectLst/>
                        </a:rPr>
                        <a:t>0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  <a:tab pos="5581015" algn="l"/>
                        </a:tabLst>
                        <a:defRPr/>
                      </a:pPr>
                      <a:r>
                        <a:rPr lang="ro-RO" sz="900" dirty="0" smtClean="0">
                          <a:effectLst/>
                        </a:rPr>
                        <a:t>4.499.977</a:t>
                      </a:r>
                      <a:endParaRPr lang="ro-RO" sz="9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1980565" algn="l"/>
                          <a:tab pos="2880995" algn="l"/>
                          <a:tab pos="4068445" algn="l"/>
                          <a:tab pos="5581015" algn="l"/>
                        </a:tabLst>
                      </a:pPr>
                      <a:r>
                        <a:rPr lang="ro-RO" sz="900">
                          <a:effectLst/>
                        </a:rPr>
                        <a:t>Cheltuieli anuale pentru CD (lei)</a:t>
                      </a:r>
                      <a:endParaRPr lang="ro-RO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 smtClean="0">
                          <a:effectLst/>
                        </a:rPr>
                        <a:t>9.000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 smtClean="0">
                          <a:effectLst/>
                        </a:rPr>
                        <a:t>327.748 (2013)</a:t>
                      </a:r>
                      <a:r>
                        <a:rPr lang="ro-RO" sz="900" dirty="0">
                          <a:effectLst/>
                        </a:rPr>
                        <a:t> 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1980565" algn="l"/>
                          <a:tab pos="2880995" algn="l"/>
                          <a:tab pos="4068445" algn="l"/>
                          <a:tab pos="5581015" algn="l"/>
                        </a:tabLst>
                      </a:pPr>
                      <a:r>
                        <a:rPr lang="ro-RO" sz="900" dirty="0">
                          <a:effectLst/>
                        </a:rPr>
                        <a:t>Cifra de afaceri (lei)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>
                          <a:effectLst/>
                        </a:rPr>
                        <a:t>9.500</a:t>
                      </a:r>
                      <a:endParaRPr lang="ro-RO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r>
                        <a:rPr lang="ro-RO" sz="900" dirty="0">
                          <a:effectLst/>
                        </a:rPr>
                        <a:t> </a:t>
                      </a:r>
                      <a:r>
                        <a:rPr lang="ro-RO" sz="900" dirty="0" smtClean="0">
                          <a:effectLst/>
                        </a:rPr>
                        <a:t>260.922 (2013)</a:t>
                      </a: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81015" algn="l"/>
                        </a:tabLst>
                      </a:pPr>
                      <a:endParaRPr lang="ro-RO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4512414"/>
            <a:ext cx="25674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Nr. de locuri de munca nou create: </a:t>
            </a:r>
            <a:r>
              <a:rPr lang="ro-RO" sz="1400" b="1" dirty="0" smtClean="0"/>
              <a:t>8</a:t>
            </a:r>
            <a:endParaRPr lang="en-US" sz="1400" b="1" dirty="0" smtClean="0"/>
          </a:p>
          <a:p>
            <a:endParaRPr lang="ro-RO" sz="1400" b="1" dirty="0" smtClean="0"/>
          </a:p>
          <a:p>
            <a:r>
              <a:rPr lang="ro-RO" sz="1400" dirty="0" smtClean="0"/>
              <a:t>Nr. de locuri de munca nou create in CD: </a:t>
            </a:r>
            <a:r>
              <a:rPr lang="ro-RO" sz="1400" b="1" dirty="0" smtClean="0"/>
              <a:t>1</a:t>
            </a:r>
            <a:endParaRPr lang="en-US" sz="1400" b="1" dirty="0" smtClean="0"/>
          </a:p>
          <a:p>
            <a:endParaRPr lang="ro-RO" sz="1400" b="1" dirty="0" smtClean="0"/>
          </a:p>
          <a:p>
            <a:r>
              <a:rPr lang="ro-RO" sz="1400" dirty="0" smtClean="0"/>
              <a:t>Nr. de locuri de munca mentinute</a:t>
            </a:r>
            <a:r>
              <a:rPr lang="ro-RO" sz="1400" b="1" dirty="0" smtClean="0"/>
              <a:t>: 2</a:t>
            </a:r>
          </a:p>
          <a:p>
            <a:endParaRPr lang="ro-RO" dirty="0"/>
          </a:p>
        </p:txBody>
      </p:sp>
      <p:pic>
        <p:nvPicPr>
          <p:cNvPr id="12" name="Picture 2" descr="\\doc\Gnosis\GNOSIS EVOMED\O2.3.3 2012 MULTIMED\IMPLEMENTARE\Info + Publicitate\GENEVA 2014\diploma 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484" y="4512414"/>
            <a:ext cx="1591235" cy="23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ersonal\EVOMED\2.3.3\prezentare MultiMed\sigla_EVO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0467"/>
            <a:ext cx="1762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90872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Componente</a:t>
            </a:r>
            <a:r>
              <a:rPr lang="ro-RO" sz="3200" dirty="0" smtClean="0"/>
              <a:t> – Unitatea mobila</a:t>
            </a:r>
            <a:endParaRPr lang="ro-RO" sz="3200" dirty="0"/>
          </a:p>
        </p:txBody>
      </p:sp>
      <p:pic>
        <p:nvPicPr>
          <p:cNvPr id="5" name="Picture 6" descr="\\catalin\Full\ADIB\poze Telemedicina\20150309_15295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054390" cy="24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759" y="3729538"/>
            <a:ext cx="3977440" cy="264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\\catalin\Full\ADIB\poze Telemedicina\20150309_153053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40" y="1722118"/>
            <a:ext cx="5874098" cy="22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catalin\Full\ADIB\poze Telemedicina\20150309_145309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638" y="1740898"/>
            <a:ext cx="3475858" cy="46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dirty="0" smtClean="0"/>
              <a:t>Studiu de caz</a:t>
            </a:r>
            <a:endParaRPr lang="ro-R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Personal\EVOMED\2.3.3\prezentare MultiMed\sigla_EVOM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0467"/>
            <a:ext cx="1762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5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02" y="1772816"/>
            <a:ext cx="8384158" cy="49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841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Componente</a:t>
            </a:r>
            <a:r>
              <a:rPr lang="ro-RO" dirty="0"/>
              <a:t> </a:t>
            </a:r>
            <a:r>
              <a:rPr lang="ro-RO" dirty="0" smtClean="0"/>
              <a:t>– Sistem de telemedicina</a:t>
            </a:r>
            <a:endParaRPr lang="ro-R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Personal\EVOMED\2.3.3\prezentare MultiMed\sigla_EVO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0467"/>
            <a:ext cx="1762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25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44824"/>
            <a:ext cx="8712968" cy="4113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b="1" dirty="0"/>
              <a:t>Programul Operaţional Sectorial „Creşterea Competitivităţii Economice</a:t>
            </a:r>
            <a:r>
              <a:rPr lang="vi-VN" b="1" dirty="0" smtClean="0"/>
              <a:t>”</a:t>
            </a:r>
            <a:endParaRPr lang="en-US" sz="2800" b="1" dirty="0" smtClean="0"/>
          </a:p>
          <a:p>
            <a:pPr algn="ctr">
              <a:lnSpc>
                <a:spcPct val="90000"/>
              </a:lnSpc>
            </a:pPr>
            <a:r>
              <a:rPr lang="en-US" dirty="0"/>
              <a:t>Proiect </a:t>
            </a:r>
            <a:r>
              <a:rPr lang="vi-VN" dirty="0"/>
              <a:t>co-finanţat prin Fondul European de Dezvoltare </a:t>
            </a:r>
            <a:r>
              <a:rPr lang="vi-VN" dirty="0" smtClean="0"/>
              <a:t>Regională</a:t>
            </a:r>
            <a:endParaRPr lang="ro-RO" dirty="0" smtClean="0"/>
          </a:p>
          <a:p>
            <a:pPr algn="ctr">
              <a:lnSpc>
                <a:spcPct val="90000"/>
              </a:lnSpc>
            </a:pPr>
            <a:endParaRPr lang="ro-RO" dirty="0" smtClean="0"/>
          </a:p>
          <a:p>
            <a:pPr algn="ctr">
              <a:lnSpc>
                <a:spcPct val="90000"/>
              </a:lnSpc>
            </a:pPr>
            <a:r>
              <a:rPr lang="vi-VN" dirty="0" smtClean="0"/>
              <a:t>„Investiţii pentru viitorul dumneavoastră”</a:t>
            </a:r>
            <a:endParaRPr lang="it-IT" sz="1200" b="1" dirty="0" smtClean="0"/>
          </a:p>
          <a:p>
            <a:pPr algn="ctr">
              <a:lnSpc>
                <a:spcPct val="90000"/>
              </a:lnSpc>
            </a:pPr>
            <a:endParaRPr lang="ro-RO" dirty="0" smtClean="0"/>
          </a:p>
          <a:p>
            <a:pPr algn="ctr"/>
            <a:r>
              <a:rPr lang="ro-RO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Serviciu integrat de diagnostic multidisciplinar folosind platforme de telemedicina</a:t>
            </a:r>
          </a:p>
          <a:p>
            <a:pPr algn="ctr">
              <a:lnSpc>
                <a:spcPct val="150000"/>
              </a:lnSpc>
            </a:pPr>
            <a:r>
              <a:rPr lang="ro-RO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ID 1714 / SMIS-CSNR 47522  MultiMED</a:t>
            </a:r>
          </a:p>
          <a:p>
            <a:pPr algn="ctr">
              <a:lnSpc>
                <a:spcPct val="150000"/>
              </a:lnSpc>
            </a:pPr>
            <a:r>
              <a:rPr lang="ro-RO" sz="1100" dirty="0" smtClean="0"/>
              <a:t>Redactat </a:t>
            </a:r>
            <a:r>
              <a:rPr lang="ro-RO" sz="1100" dirty="0"/>
              <a:t> </a:t>
            </a:r>
            <a:r>
              <a:rPr lang="ro-RO" sz="1100" dirty="0" smtClean="0"/>
              <a:t>20.03.2015 (c) Gnosis Evomed SRL</a:t>
            </a:r>
          </a:p>
          <a:p>
            <a:pPr algn="ctr">
              <a:lnSpc>
                <a:spcPct val="90000"/>
              </a:lnSpc>
            </a:pPr>
            <a:endParaRPr lang="ro-RO" dirty="0" smtClean="0"/>
          </a:p>
          <a:p>
            <a:pPr algn="ctr">
              <a:lnSpc>
                <a:spcPct val="90000"/>
              </a:lnSpc>
            </a:pPr>
            <a:r>
              <a:rPr lang="it-IT" b="1" dirty="0" smtClean="0"/>
              <a:t>Pentru informaţii detaliate despre celelalte programe operaţionale cofinanţate de </a:t>
            </a:r>
            <a:r>
              <a:rPr lang="vi-VN" b="1" dirty="0" smtClean="0"/>
              <a:t>Uniunea Europeană vă invităm să vizitaţi </a:t>
            </a:r>
            <a:r>
              <a:rPr lang="vi-VN" b="1" dirty="0" smtClean="0">
                <a:hlinkClick r:id="rId3"/>
              </a:rPr>
              <a:t>www.fonduri‐ue.ro</a:t>
            </a:r>
            <a:endParaRPr lang="vi-VN" b="1" dirty="0" smtClean="0"/>
          </a:p>
          <a:p>
            <a:pPr algn="ctr">
              <a:lnSpc>
                <a:spcPct val="90000"/>
              </a:lnSpc>
            </a:pPr>
            <a:endParaRPr lang="en-US" sz="1400" dirty="0" smtClean="0"/>
          </a:p>
          <a:p>
            <a:pPr algn="ctr">
              <a:lnSpc>
                <a:spcPct val="90000"/>
              </a:lnSpc>
            </a:pPr>
            <a:r>
              <a:rPr lang="vi-VN" sz="1400" dirty="0" smtClean="0"/>
              <a:t>Conţinutul acestui material nu reprezintă în mod obligatoriu poziţia oficială a Uniunii</a:t>
            </a:r>
            <a:r>
              <a:rPr lang="en-US" sz="1400" dirty="0" smtClean="0"/>
              <a:t> </a:t>
            </a:r>
            <a:r>
              <a:rPr lang="ro-RO" sz="1400" dirty="0" smtClean="0"/>
              <a:t>Europene sau a Guvernului României</a:t>
            </a:r>
          </a:p>
          <a:p>
            <a:pPr algn="ctr">
              <a:lnSpc>
                <a:spcPct val="90000"/>
              </a:lnSpc>
            </a:pPr>
            <a:endParaRPr lang="ro-RO" dirty="0" smtClean="0"/>
          </a:p>
          <a:p>
            <a:pPr algn="ctr">
              <a:lnSpc>
                <a:spcPct val="90000"/>
              </a:lnSpc>
            </a:pPr>
            <a:endParaRPr lang="ro-RO" dirty="0"/>
          </a:p>
        </p:txBody>
      </p:sp>
      <p:grpSp>
        <p:nvGrpSpPr>
          <p:cNvPr id="5" name="Group 4"/>
          <p:cNvGrpSpPr/>
          <p:nvPr/>
        </p:nvGrpSpPr>
        <p:grpSpPr>
          <a:xfrm>
            <a:off x="755576" y="142875"/>
            <a:ext cx="7848327" cy="1512888"/>
            <a:chOff x="589236" y="142875"/>
            <a:chExt cx="7848327" cy="1512888"/>
          </a:xfrm>
        </p:grpSpPr>
        <p:pic>
          <p:nvPicPr>
            <p:cNvPr id="6" name="Picture 2" descr="J:\ANCS\SiglaUE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813" y="357188"/>
              <a:ext cx="13652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J:\ANCS\SiglaGuvRo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8" y="285750"/>
              <a:ext cx="134302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:\ANCS\SiglaIns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15188" y="142875"/>
              <a:ext cx="122237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89236" y="1285875"/>
              <a:ext cx="207168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 </a:t>
              </a:r>
              <a:r>
                <a:rPr lang="en-US" sz="1200" b="1" dirty="0">
                  <a:solidFill>
                    <a:schemeClr val="accent4"/>
                  </a:solidFill>
                </a:rPr>
                <a:t>UNIUNEA  EUROPEANA</a:t>
              </a:r>
              <a:endParaRPr lang="en-US" sz="1200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0" name="Picture 3" descr="C:\Users\andrei.neagu.INTRANET\Desktop\evomed sig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33256"/>
            <a:ext cx="21907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8278" y="6064662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u="sng" dirty="0" smtClean="0">
                <a:solidFill>
                  <a:schemeClr val="accent1"/>
                </a:solidFill>
                <a:hlinkClick r:id="rId8"/>
              </a:rPr>
              <a:t>www.evo-med.ro</a:t>
            </a:r>
            <a:endParaRPr lang="ro-RO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Strategia Europa 2020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D</a:t>
            </a:r>
            <a:r>
              <a:rPr lang="ro-RO" dirty="0" smtClean="0"/>
              <a:t>omenii prioritare:</a:t>
            </a:r>
          </a:p>
          <a:p>
            <a:pPr marL="514350" indent="-514350">
              <a:buAutoNum type="arabicPeriod"/>
            </a:pPr>
            <a:r>
              <a:rPr lang="ro-RO" dirty="0" smtClean="0"/>
              <a:t>cresterea economica inteligenta, dezvoltarea unei economii bazate pe cunoastere si inovare; </a:t>
            </a:r>
          </a:p>
          <a:p>
            <a:pPr marL="514350" indent="-514350">
              <a:buAutoNum type="arabicPeriod"/>
            </a:pPr>
            <a:r>
              <a:rPr lang="ro-RO" dirty="0" smtClean="0"/>
              <a:t>cresterea economica durabila, promovarea unei economii competitive, cu emisii scazute de carbon si o utilizare eficienta a resurselor; </a:t>
            </a:r>
          </a:p>
          <a:p>
            <a:pPr marL="514350" indent="-514350">
              <a:buAutoNum type="arabicPeriod"/>
            </a:pPr>
            <a:r>
              <a:rPr lang="ro-RO" dirty="0" smtClean="0"/>
              <a:t>cresterea economica inclusiva, promovarea unei economii cu un grad ridicat de ocupare a fortei de munca, care sa genereze coeziune sociala si teritoriala</a:t>
            </a:r>
          </a:p>
          <a:p>
            <a:endParaRPr lang="ro-R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58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</a:t>
            </a:r>
            <a:r>
              <a:rPr lang="ro-RO" dirty="0" smtClean="0"/>
              <a:t>ndicatori de referinta nationali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 smtClean="0"/>
              <a:t>75% din populatia în vârsta de 20-64 de ani trebuie sa fie angajata. </a:t>
            </a:r>
            <a:endParaRPr lang="en-US" dirty="0"/>
          </a:p>
          <a:p>
            <a:r>
              <a:rPr lang="ro-RO" b="1" dirty="0" smtClean="0"/>
              <a:t>3% din PIB-ul UE trebuie sa fie investit în cercetare si dezvoltare. </a:t>
            </a:r>
            <a:endParaRPr lang="en-US" dirty="0"/>
          </a:p>
          <a:p>
            <a:r>
              <a:rPr lang="ro-RO" dirty="0" smtClean="0"/>
              <a:t>Obiectivele climatice si energetice „20/20/20” trebuie sa fie îndeplinite. </a:t>
            </a:r>
            <a:endParaRPr lang="en-US" dirty="0"/>
          </a:p>
          <a:p>
            <a:r>
              <a:rPr lang="ro-RO" dirty="0" smtClean="0"/>
              <a:t>Ponderea abandonului scolar timpuriu trebuie sa fie sub 10%, iar cel putin 40% din generatia tânara trebuie sa aiba studii universitare. </a:t>
            </a:r>
            <a:endParaRPr lang="en-US" dirty="0"/>
          </a:p>
          <a:p>
            <a:r>
              <a:rPr lang="ro-RO" dirty="0" smtClean="0"/>
              <a:t>Trebuie redus cu 20 de milioane numarul persoanelor expuse riscului saraciei. </a:t>
            </a:r>
            <a:endParaRPr lang="ro-R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08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IMM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99% din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firmele</a:t>
            </a:r>
            <a:r>
              <a:rPr lang="en-US" dirty="0" smtClean="0"/>
              <a:t> </a:t>
            </a:r>
            <a:r>
              <a:rPr lang="en-US" dirty="0" err="1" smtClean="0"/>
              <a:t>europene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in </a:t>
            </a:r>
            <a:r>
              <a:rPr lang="en-US" dirty="0" err="1" smtClean="0"/>
              <a:t>fapt</a:t>
            </a:r>
            <a:r>
              <a:rPr lang="en-US" dirty="0" smtClean="0"/>
              <a:t> IMM</a:t>
            </a:r>
            <a:endParaRPr lang="ro-RO" dirty="0" smtClean="0"/>
          </a:p>
          <a:p>
            <a:r>
              <a:rPr lang="en-US" dirty="0" smtClean="0"/>
              <a:t>IMM-</a:t>
            </a:r>
            <a:r>
              <a:rPr lang="en-US" dirty="0" err="1" smtClean="0"/>
              <a:t>urile</a:t>
            </a:r>
            <a:r>
              <a:rPr lang="en-US" dirty="0" smtClean="0"/>
              <a:t> </a:t>
            </a:r>
            <a:r>
              <a:rPr lang="en-US" dirty="0" err="1" smtClean="0"/>
              <a:t>furnizeaza</a:t>
            </a:r>
            <a:r>
              <a:rPr lang="en-US" dirty="0" smtClean="0"/>
              <a:t> </a:t>
            </a:r>
            <a:r>
              <a:rPr lang="ro-RO" dirty="0" smtClean="0"/>
              <a:t>2/3 </a:t>
            </a:r>
            <a:r>
              <a:rPr lang="en-US" dirty="0" smtClean="0"/>
              <a:t>din </a:t>
            </a:r>
            <a:r>
              <a:rPr lang="en-US" dirty="0" err="1" smtClean="0"/>
              <a:t>slujbele</a:t>
            </a:r>
            <a:r>
              <a:rPr lang="en-US" dirty="0" smtClean="0"/>
              <a:t> </a:t>
            </a:r>
            <a:r>
              <a:rPr lang="en-US" dirty="0" err="1" smtClean="0"/>
              <a:t>sectorului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endParaRPr lang="ro-RO" dirty="0" smtClean="0"/>
          </a:p>
          <a:p>
            <a:r>
              <a:rPr lang="en-US" dirty="0" smtClean="0"/>
              <a:t>IMM-</a:t>
            </a:r>
            <a:r>
              <a:rPr lang="en-US" dirty="0" err="1" smtClean="0"/>
              <a:t>urile</a:t>
            </a:r>
            <a:r>
              <a:rPr lang="en-US" dirty="0" smtClean="0"/>
              <a:t> </a:t>
            </a:r>
            <a:r>
              <a:rPr lang="en-US" dirty="0" err="1" smtClean="0"/>
              <a:t>contribuie</a:t>
            </a:r>
            <a:r>
              <a:rPr lang="en-US" dirty="0" smtClean="0"/>
              <a:t> cu </a:t>
            </a:r>
            <a:r>
              <a:rPr lang="ro-RO" dirty="0" smtClean="0"/>
              <a:t>&gt;50% </a:t>
            </a:r>
            <a:r>
              <a:rPr lang="en-US" dirty="0" smtClean="0"/>
              <a:t>din </a:t>
            </a:r>
            <a:r>
              <a:rPr lang="en-US" dirty="0" err="1" smtClean="0"/>
              <a:t>valoarea</a:t>
            </a:r>
            <a:r>
              <a:rPr lang="en-US" dirty="0" smtClean="0"/>
              <a:t> total </a:t>
            </a:r>
            <a:r>
              <a:rPr lang="en-US" dirty="0" err="1" smtClean="0"/>
              <a:t>adaugata</a:t>
            </a:r>
            <a:r>
              <a:rPr lang="en-US" dirty="0" smtClean="0"/>
              <a:t> </a:t>
            </a:r>
            <a:r>
              <a:rPr lang="en-US" dirty="0" err="1" smtClean="0"/>
              <a:t>creata</a:t>
            </a:r>
            <a:r>
              <a:rPr lang="en-US" dirty="0" smtClean="0"/>
              <a:t> de </a:t>
            </a:r>
            <a:r>
              <a:rPr lang="en-US" dirty="0" err="1" smtClean="0"/>
              <a:t>firme</a:t>
            </a:r>
            <a:r>
              <a:rPr lang="en-US" dirty="0" smtClean="0"/>
              <a:t> in </a:t>
            </a:r>
            <a:r>
              <a:rPr lang="en-US" dirty="0" err="1" smtClean="0"/>
              <a:t>Uniunea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endParaRPr lang="ro-RO" dirty="0" smtClean="0"/>
          </a:p>
          <a:p>
            <a:r>
              <a:rPr lang="ro-RO" dirty="0" smtClean="0"/>
              <a:t>9/10 </a:t>
            </a:r>
            <a:r>
              <a:rPr lang="en-US" dirty="0" smtClean="0"/>
              <a:t>IMM-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in </a:t>
            </a:r>
            <a:r>
              <a:rPr lang="en-US" dirty="0" err="1" smtClean="0"/>
              <a:t>fapt</a:t>
            </a:r>
            <a:r>
              <a:rPr lang="en-US" dirty="0" smtClean="0"/>
              <a:t> micro-</a:t>
            </a:r>
            <a:r>
              <a:rPr lang="en-US" dirty="0" err="1" smtClean="0"/>
              <a:t>intreprinderi</a:t>
            </a:r>
            <a:r>
              <a:rPr lang="en-US" dirty="0" smtClean="0"/>
              <a:t> cu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 de 10 </a:t>
            </a:r>
            <a:r>
              <a:rPr lang="en-US" dirty="0" err="1" smtClean="0"/>
              <a:t>angajati</a:t>
            </a:r>
            <a:endParaRPr lang="ro-R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3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Investitii in Cercetare-Dezvoltare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vi-VN" dirty="0">
                <a:latin typeface="Calibri (Body)"/>
              </a:rPr>
              <a:t>Organizația pentru Cooperare și Dezvoltare Economică</a:t>
            </a:r>
            <a:r>
              <a:rPr lang="ro-RO" dirty="0">
                <a:latin typeface="Calibri (Body)"/>
              </a:rPr>
              <a:t> </a:t>
            </a:r>
            <a:r>
              <a:rPr lang="ro-RO" dirty="0"/>
              <a:t>estimeaza ca o crestere a cheltuielilor de C&amp;D cu </a:t>
            </a:r>
            <a:r>
              <a:rPr lang="en-US" dirty="0"/>
              <a:t>0.1% </a:t>
            </a:r>
            <a:r>
              <a:rPr lang="ro-RO" dirty="0"/>
              <a:t>din PIB ar putea sa creasca veniturile PIB cu aproximativ </a:t>
            </a:r>
            <a:r>
              <a:rPr lang="en-US" dirty="0"/>
              <a:t>1.2% </a:t>
            </a:r>
            <a:r>
              <a:rPr lang="ro-RO" dirty="0"/>
              <a:t>pe termen lung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</a:t>
            </a:r>
            <a:r>
              <a:rPr lang="ro-RO" dirty="0"/>
              <a:t>tingerea obiectivelor stabilite la Lisabona privind C</a:t>
            </a:r>
            <a:r>
              <a:rPr lang="en-US" dirty="0"/>
              <a:t>&amp;D (</a:t>
            </a:r>
            <a:r>
              <a:rPr lang="en-US" dirty="0" err="1"/>
              <a:t>investie</a:t>
            </a:r>
            <a:r>
              <a:rPr lang="en-US" dirty="0"/>
              <a:t> de 3% din PIB)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trebuit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ridice</a:t>
            </a:r>
            <a:r>
              <a:rPr lang="en-US" dirty="0"/>
              <a:t> </a:t>
            </a:r>
            <a:r>
              <a:rPr lang="en-US" dirty="0" err="1"/>
              <a:t>incasarile</a:t>
            </a:r>
            <a:r>
              <a:rPr lang="en-US" dirty="0"/>
              <a:t> la PIB cu 13%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exporturile</a:t>
            </a:r>
            <a:r>
              <a:rPr lang="en-US" dirty="0"/>
              <a:t> cu 16%.</a:t>
            </a:r>
          </a:p>
          <a:p>
            <a:pPr marL="0" indent="0">
              <a:buNone/>
            </a:pPr>
            <a:r>
              <a:rPr lang="ro-RO" dirty="0" smtClean="0"/>
              <a:t>Sursa: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IX Knowledge Economic Forum – World Bank</a:t>
            </a:r>
            <a:r>
              <a:rPr lang="ro-RO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n-US" b="1" dirty="0">
                <a:solidFill>
                  <a:schemeClr val="tx2"/>
                </a:solidFill>
              </a:rPr>
              <a:t>Paulo </a:t>
            </a:r>
            <a:r>
              <a:rPr lang="en-US" b="1" dirty="0" smtClean="0">
                <a:solidFill>
                  <a:schemeClr val="tx2"/>
                </a:solidFill>
              </a:rPr>
              <a:t>Correa</a:t>
            </a:r>
            <a:r>
              <a:rPr lang="ro-RO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- </a:t>
            </a:r>
            <a:r>
              <a:rPr lang="ro-RO" b="1" dirty="0" smtClean="0">
                <a:solidFill>
                  <a:schemeClr val="tx2"/>
                </a:solidFill>
              </a:rPr>
              <a:t>World Bank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29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Modele de buna practica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Elvetia</a:t>
            </a:r>
            <a:r>
              <a:rPr lang="en-US" dirty="0" smtClean="0"/>
              <a:t> in </a:t>
            </a:r>
            <a:r>
              <a:rPr lang="ro-RO" dirty="0" smtClean="0"/>
              <a:t>2009 </a:t>
            </a:r>
            <a:r>
              <a:rPr lang="en-US" dirty="0" smtClean="0"/>
              <a:t>a </a:t>
            </a:r>
            <a:r>
              <a:rPr lang="en-US" dirty="0" err="1" smtClean="0"/>
              <a:t>investit</a:t>
            </a:r>
            <a:r>
              <a:rPr lang="en-US" dirty="0" smtClean="0"/>
              <a:t> </a:t>
            </a:r>
            <a:r>
              <a:rPr lang="ro-RO" dirty="0" smtClean="0"/>
              <a:t>3 </a:t>
            </a:r>
            <a:r>
              <a:rPr lang="ro-RO" dirty="0"/>
              <a:t>% </a:t>
            </a:r>
            <a:r>
              <a:rPr lang="en-US" dirty="0" smtClean="0"/>
              <a:t>din PIB in C&amp;D</a:t>
            </a:r>
            <a:r>
              <a:rPr lang="ro-RO" dirty="0" smtClean="0"/>
              <a:t>, </a:t>
            </a:r>
            <a:r>
              <a:rPr lang="en-US" dirty="0" err="1" smtClean="0"/>
              <a:t>unul</a:t>
            </a:r>
            <a:r>
              <a:rPr lang="en-US" dirty="0" smtClean="0"/>
              <a:t> din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inalte</a:t>
            </a:r>
            <a:r>
              <a:rPr lang="en-US" dirty="0" smtClean="0"/>
              <a:t> </a:t>
            </a:r>
            <a:r>
              <a:rPr lang="en-US" dirty="0" err="1" smtClean="0"/>
              <a:t>niveluri</a:t>
            </a:r>
            <a:r>
              <a:rPr lang="en-US" dirty="0" smtClean="0"/>
              <a:t> din Europa </a:t>
            </a:r>
            <a:r>
              <a:rPr lang="en-US" dirty="0" err="1" smtClean="0"/>
              <a:t>si</a:t>
            </a:r>
            <a:r>
              <a:rPr lang="en-US" dirty="0" smtClean="0"/>
              <a:t> din </a:t>
            </a:r>
            <a:r>
              <a:rPr lang="en-US" dirty="0" err="1" smtClean="0"/>
              <a:t>lume</a:t>
            </a:r>
            <a:r>
              <a:rPr lang="en-US" dirty="0" smtClean="0"/>
              <a:t>. </a:t>
            </a:r>
            <a:endParaRPr lang="ro-RO" dirty="0" smtClean="0"/>
          </a:p>
          <a:p>
            <a:r>
              <a:rPr lang="en-US" dirty="0" err="1" smtClean="0"/>
              <a:t>Sectorul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a </a:t>
            </a:r>
            <a:r>
              <a:rPr lang="en-US" dirty="0" err="1" smtClean="0"/>
              <a:t>investit</a:t>
            </a:r>
            <a:r>
              <a:rPr lang="en-US" dirty="0" smtClean="0"/>
              <a:t> 74 </a:t>
            </a:r>
            <a:r>
              <a:rPr lang="en-US" dirty="0"/>
              <a:t>% </a:t>
            </a:r>
            <a:r>
              <a:rPr lang="en-US" dirty="0" smtClean="0"/>
              <a:t>din </a:t>
            </a:r>
            <a:r>
              <a:rPr lang="en-US" dirty="0" err="1" smtClean="0"/>
              <a:t>totalul</a:t>
            </a:r>
            <a:r>
              <a:rPr lang="en-US" dirty="0" smtClean="0"/>
              <a:t> </a:t>
            </a:r>
            <a:r>
              <a:rPr lang="en-US" dirty="0" err="1" smtClean="0"/>
              <a:t>investitiilor</a:t>
            </a:r>
            <a:r>
              <a:rPr lang="en-US" dirty="0" smtClean="0"/>
              <a:t> in C&amp;D </a:t>
            </a:r>
            <a:r>
              <a:rPr lang="ro-RO" dirty="0" smtClean="0"/>
              <a:t>(2,2% </a:t>
            </a:r>
            <a:r>
              <a:rPr lang="en-US" dirty="0" smtClean="0"/>
              <a:t>din PIB</a:t>
            </a:r>
            <a:r>
              <a:rPr lang="ro-RO" dirty="0" smtClean="0"/>
              <a:t>)</a:t>
            </a:r>
          </a:p>
          <a:p>
            <a:r>
              <a:rPr lang="en-US" dirty="0" err="1" smtClean="0"/>
              <a:t>Grupul</a:t>
            </a:r>
            <a:r>
              <a:rPr lang="en-US" dirty="0" smtClean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inovative</a:t>
            </a:r>
            <a:r>
              <a:rPr lang="en-US" dirty="0" smtClean="0"/>
              <a:t> </a:t>
            </a:r>
            <a:r>
              <a:rPr lang="en-US" dirty="0" err="1" smtClean="0"/>
              <a:t>tari</a:t>
            </a:r>
            <a:r>
              <a:rPr lang="en-US" dirty="0" smtClean="0"/>
              <a:t> din Europa </a:t>
            </a:r>
            <a:r>
              <a:rPr lang="ro-RO" dirty="0" smtClean="0"/>
              <a:t>(</a:t>
            </a:r>
            <a:r>
              <a:rPr lang="en-US" dirty="0" err="1" smtClean="0"/>
              <a:t>Danemarca</a:t>
            </a:r>
            <a:r>
              <a:rPr lang="ro-RO" dirty="0" smtClean="0"/>
              <a:t>, Finland</a:t>
            </a:r>
            <a:r>
              <a:rPr lang="en-US" dirty="0" smtClean="0"/>
              <a:t>a</a:t>
            </a:r>
            <a:r>
              <a:rPr lang="ro-RO" dirty="0" smtClean="0"/>
              <a:t>, S</a:t>
            </a:r>
            <a:r>
              <a:rPr lang="en-US" dirty="0" err="1" smtClean="0"/>
              <a:t>uedia</a:t>
            </a:r>
            <a:r>
              <a:rPr lang="ro-RO" dirty="0" smtClean="0"/>
              <a:t>, </a:t>
            </a:r>
            <a:r>
              <a:rPr lang="en-US" dirty="0" err="1" smtClean="0"/>
              <a:t>Elvetia</a:t>
            </a:r>
            <a:r>
              <a:rPr lang="ro-RO" dirty="0" smtClean="0"/>
              <a:t>)  - 3,41% </a:t>
            </a:r>
            <a:r>
              <a:rPr lang="en-US" dirty="0" smtClean="0"/>
              <a:t>din</a:t>
            </a:r>
            <a:r>
              <a:rPr lang="ro-RO" dirty="0" smtClean="0"/>
              <a:t> </a:t>
            </a:r>
            <a:r>
              <a:rPr lang="en-US" dirty="0" smtClean="0"/>
              <a:t>PIB</a:t>
            </a:r>
            <a:r>
              <a:rPr lang="ro-RO" dirty="0" smtClean="0"/>
              <a:t>	</a:t>
            </a:r>
          </a:p>
          <a:p>
            <a:pPr marL="0" indent="0">
              <a:buNone/>
            </a:pPr>
            <a:r>
              <a:rPr lang="ro-RO" dirty="0" smtClean="0"/>
              <a:t>Sursa: Raport de competitivitate – Elvetia 2011 – Comisia Europeana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03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DG E</a:t>
            </a:r>
            <a:r>
              <a:rPr lang="en-US" dirty="0" err="1" smtClean="0"/>
              <a:t>nterprise</a:t>
            </a:r>
            <a:r>
              <a:rPr lang="en-US" dirty="0" smtClean="0"/>
              <a:t> </a:t>
            </a:r>
            <a:r>
              <a:rPr lang="ro-RO" dirty="0" smtClean="0"/>
              <a:t>Innovation scoreboard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i="1" dirty="0"/>
              <a:t>Category 1 (G1): Modest innovators</a:t>
            </a:r>
            <a:r>
              <a:rPr lang="it-IT" dirty="0"/>
              <a:t>: Bulgaria, Latvia, Lithuania and Romania (</a:t>
            </a:r>
            <a:r>
              <a:rPr lang="it-IT" dirty="0" smtClean="0"/>
              <a:t>innovation</a:t>
            </a:r>
            <a:r>
              <a:rPr lang="ro-RO" dirty="0" smtClean="0"/>
              <a:t> </a:t>
            </a:r>
            <a:r>
              <a:rPr lang="en-US" dirty="0" smtClean="0"/>
              <a:t>well </a:t>
            </a:r>
            <a:r>
              <a:rPr lang="en-US" dirty="0"/>
              <a:t>below that of the EU27 average);</a:t>
            </a:r>
          </a:p>
          <a:p>
            <a:r>
              <a:rPr lang="en-US" i="1" dirty="0" smtClean="0"/>
              <a:t>Category </a:t>
            </a:r>
            <a:r>
              <a:rPr lang="en-US" i="1" dirty="0"/>
              <a:t>2 (G2): Moderate innovators</a:t>
            </a:r>
            <a:r>
              <a:rPr lang="en-US" dirty="0"/>
              <a:t>: Czech Republic, Greece, Hungary, Italy, </a:t>
            </a:r>
            <a:r>
              <a:rPr lang="en-US" dirty="0" smtClean="0"/>
              <a:t>Malta,</a:t>
            </a:r>
            <a:r>
              <a:rPr lang="ro-RO" dirty="0" smtClean="0"/>
              <a:t> </a:t>
            </a:r>
            <a:r>
              <a:rPr lang="en-US" dirty="0" smtClean="0"/>
              <a:t>Poland</a:t>
            </a:r>
            <a:r>
              <a:rPr lang="en-US" dirty="0"/>
              <a:t>, Portugal, Slovakia and Spain (innovation below that of the EU27 average);</a:t>
            </a:r>
          </a:p>
          <a:p>
            <a:r>
              <a:rPr lang="ro-RO" i="1" dirty="0" smtClean="0"/>
              <a:t>Category </a:t>
            </a:r>
            <a:r>
              <a:rPr lang="ro-RO" i="1" dirty="0"/>
              <a:t>3 (G3): Innovation followers</a:t>
            </a:r>
            <a:r>
              <a:rPr lang="ro-RO" dirty="0"/>
              <a:t>: Austria, Belgium, Cyprus, Estonia, France, </a:t>
            </a:r>
            <a:r>
              <a:rPr lang="ro-RO" dirty="0" smtClean="0"/>
              <a:t>Ireland,</a:t>
            </a:r>
            <a:r>
              <a:rPr lang="en-US" dirty="0" smtClean="0"/>
              <a:t> Luxembourg</a:t>
            </a:r>
            <a:r>
              <a:rPr lang="en-US" dirty="0"/>
              <a:t>, Netherlands, Slovenia and the United </a:t>
            </a:r>
            <a:r>
              <a:rPr lang="en-US" dirty="0" smtClean="0"/>
              <a:t>Kingdom (innovation close to that of</a:t>
            </a:r>
            <a:r>
              <a:rPr lang="ro-RO" dirty="0" smtClean="0"/>
              <a:t> the EU27 average);</a:t>
            </a:r>
            <a:endParaRPr lang="ro-RO" dirty="0"/>
          </a:p>
          <a:p>
            <a:r>
              <a:rPr lang="ro-RO" i="1" dirty="0" smtClean="0"/>
              <a:t>Category </a:t>
            </a:r>
            <a:r>
              <a:rPr lang="ro-RO" i="1" dirty="0"/>
              <a:t>4 (G4): Innovation leaders</a:t>
            </a:r>
            <a:r>
              <a:rPr lang="ro-RO" dirty="0"/>
              <a:t>: Denmark, Finland, Germany, Sweden (</a:t>
            </a:r>
            <a:r>
              <a:rPr lang="ro-RO" dirty="0" smtClean="0"/>
              <a:t>innovation </a:t>
            </a:r>
            <a:r>
              <a:rPr lang="en-US" dirty="0" smtClean="0"/>
              <a:t>well </a:t>
            </a:r>
            <a:r>
              <a:rPr lang="en-US" dirty="0"/>
              <a:t>above that of the EU27 average</a:t>
            </a:r>
            <a:r>
              <a:rPr lang="en-US" dirty="0" smtClean="0"/>
              <a:t>).</a:t>
            </a:r>
            <a:endParaRPr lang="ro-RO" dirty="0" smtClean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96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Un studiu</a:t>
            </a:r>
            <a:r>
              <a:rPr lang="en-US" dirty="0" smtClean="0"/>
              <a:t> European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indica</a:t>
            </a:r>
            <a:r>
              <a:rPr lang="ro-RO" dirty="0" smtClean="0"/>
              <a:t> </a:t>
            </a:r>
            <a:r>
              <a:rPr lang="ro-RO" dirty="0"/>
              <a:t>o corelare semnificativa intre valoarea adaugata obtinuta de o tara si categoria de inovatie din care face parte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ro-RO" dirty="0" smtClean="0"/>
              <a:t>arata ca </a:t>
            </a:r>
            <a:r>
              <a:rPr lang="en-US" dirty="0" err="1" smtClean="0"/>
              <a:t>liderii</a:t>
            </a:r>
            <a:r>
              <a:rPr lang="en-US" dirty="0" smtClean="0"/>
              <a:t> </a:t>
            </a:r>
            <a:r>
              <a:rPr lang="en-US" dirty="0" err="1" smtClean="0"/>
              <a:t>inovatiei</a:t>
            </a:r>
            <a:r>
              <a:rPr lang="en-US" dirty="0" smtClean="0"/>
              <a:t> (G4</a:t>
            </a:r>
            <a:r>
              <a:rPr lang="en-US" dirty="0"/>
              <a:t>) </a:t>
            </a:r>
            <a:r>
              <a:rPr lang="en-US" dirty="0" err="1" smtClean="0"/>
              <a:t>progreseaza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atat</a:t>
            </a:r>
            <a:r>
              <a:rPr lang="en-US" dirty="0" smtClean="0"/>
              <a:t> in </a:t>
            </a:r>
            <a:r>
              <a:rPr lang="en-US" dirty="0" err="1" smtClean="0"/>
              <a:t>generarea</a:t>
            </a:r>
            <a:r>
              <a:rPr lang="en-US" dirty="0" smtClean="0"/>
              <a:t> de </a:t>
            </a:r>
            <a:r>
              <a:rPr lang="en-US" dirty="0" err="1" smtClean="0"/>
              <a:t>valoare</a:t>
            </a:r>
            <a:r>
              <a:rPr lang="en-US" dirty="0" smtClean="0"/>
              <a:t> </a:t>
            </a:r>
            <a:r>
              <a:rPr lang="en-US" dirty="0" err="1" smtClean="0"/>
              <a:t>adaugata</a:t>
            </a:r>
            <a:r>
              <a:rPr lang="en-US" dirty="0" smtClean="0"/>
              <a:t> </a:t>
            </a:r>
            <a:r>
              <a:rPr lang="en-US" dirty="0" err="1" smtClean="0"/>
              <a:t>bruta</a:t>
            </a:r>
            <a:r>
              <a:rPr lang="en-US" dirty="0" smtClean="0"/>
              <a:t> in PIB cat </a:t>
            </a:r>
            <a:r>
              <a:rPr lang="en-US" dirty="0" err="1" smtClean="0"/>
              <a:t>si</a:t>
            </a:r>
            <a:r>
              <a:rPr lang="en-US" dirty="0" smtClean="0"/>
              <a:t> in </a:t>
            </a:r>
            <a:r>
              <a:rPr lang="en-US" dirty="0" err="1" smtClean="0"/>
              <a:t>scaderea</a:t>
            </a:r>
            <a:r>
              <a:rPr lang="en-US" dirty="0" smtClean="0"/>
              <a:t> </a:t>
            </a:r>
            <a:r>
              <a:rPr lang="en-US" dirty="0" err="1" smtClean="0"/>
              <a:t>ratei</a:t>
            </a:r>
            <a:r>
              <a:rPr lang="en-US" dirty="0" smtClean="0"/>
              <a:t> </a:t>
            </a:r>
            <a:r>
              <a:rPr lang="en-US" dirty="0" err="1" smtClean="0"/>
              <a:t>somajului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perioada</a:t>
            </a:r>
            <a:r>
              <a:rPr lang="en-US" dirty="0" smtClean="0"/>
              <a:t> de </a:t>
            </a:r>
            <a:r>
              <a:rPr lang="en-US" dirty="0" err="1" smtClean="0"/>
              <a:t>recuperare</a:t>
            </a:r>
            <a:r>
              <a:rPr lang="en-US" dirty="0" smtClean="0"/>
              <a:t> </a:t>
            </a:r>
            <a:r>
              <a:rPr lang="en-US" dirty="0" err="1" smtClean="0"/>
              <a:t>imediat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criza</a:t>
            </a:r>
            <a:endParaRPr lang="ro-RO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Sursa</a:t>
            </a:r>
            <a:r>
              <a:rPr lang="en-US" dirty="0" smtClean="0"/>
              <a:t>: “</a:t>
            </a:r>
            <a:r>
              <a:rPr lang="en-US" dirty="0"/>
              <a:t>Annual Report on EU Small and Medium </a:t>
            </a:r>
            <a:r>
              <a:rPr lang="ro-RO" dirty="0"/>
              <a:t>sized Enterprises 2010/2011</a:t>
            </a:r>
            <a:r>
              <a:rPr lang="en-US" dirty="0"/>
              <a:t>” - </a:t>
            </a:r>
            <a:r>
              <a:rPr lang="ro-RO" dirty="0"/>
              <a:t>European Commission, </a:t>
            </a:r>
            <a:r>
              <a:rPr lang="ro-RO" dirty="0" smtClean="0"/>
              <a:t>DG-Enterprise</a:t>
            </a:r>
            <a:r>
              <a:rPr lang="en-US" dirty="0" smtClean="0"/>
              <a:t> 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1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Diferente intre clase de inovare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Performanta</a:t>
            </a:r>
            <a:r>
              <a:rPr lang="en-US" i="1" dirty="0" smtClean="0"/>
              <a:t> </a:t>
            </a:r>
            <a:r>
              <a:rPr lang="en-US" i="1" dirty="0" err="1" smtClean="0"/>
              <a:t>liderilor</a:t>
            </a:r>
            <a:r>
              <a:rPr lang="en-US" i="1" dirty="0" smtClean="0"/>
              <a:t> </a:t>
            </a:r>
            <a:r>
              <a:rPr lang="en-US" i="1" dirty="0" err="1" smtClean="0"/>
              <a:t>inovatiei</a:t>
            </a:r>
            <a:r>
              <a:rPr lang="en-US" i="1" dirty="0" smtClean="0"/>
              <a:t> in Europa (G4) </a:t>
            </a:r>
            <a:r>
              <a:rPr lang="en-US" i="1" dirty="0" err="1" smtClean="0"/>
              <a:t>este</a:t>
            </a:r>
            <a:r>
              <a:rPr lang="en-US" i="1" dirty="0" smtClean="0"/>
              <a:t> cu 20</a:t>
            </a:r>
            <a:r>
              <a:rPr lang="en-US" i="1" dirty="0"/>
              <a:t>% </a:t>
            </a:r>
            <a:r>
              <a:rPr lang="en-US" i="1" dirty="0" err="1" smtClean="0"/>
              <a:t>peste</a:t>
            </a:r>
            <a:r>
              <a:rPr lang="en-US" i="1" dirty="0" smtClean="0"/>
              <a:t> media EU27</a:t>
            </a:r>
            <a:r>
              <a:rPr lang="en-US" i="1" dirty="0"/>
              <a:t>; </a:t>
            </a:r>
          </a:p>
          <a:p>
            <a:r>
              <a:rPr lang="en-US" i="1" dirty="0" err="1" smtClean="0"/>
              <a:t>Categoria</a:t>
            </a:r>
            <a:r>
              <a:rPr lang="en-US" i="1" dirty="0" smtClean="0"/>
              <a:t> a 2-a a </a:t>
            </a:r>
            <a:r>
              <a:rPr lang="en-US" i="1" dirty="0" err="1" smtClean="0"/>
              <a:t>inovatorilor</a:t>
            </a:r>
            <a:r>
              <a:rPr lang="en-US" i="1" dirty="0" smtClean="0"/>
              <a:t> in Europa (G3) </a:t>
            </a:r>
            <a:r>
              <a:rPr lang="en-US" i="1" dirty="0" err="1" smtClean="0"/>
              <a:t>sunt</a:t>
            </a:r>
            <a:r>
              <a:rPr lang="en-US" i="1" dirty="0" smtClean="0"/>
              <a:t> cu 10</a:t>
            </a:r>
            <a:r>
              <a:rPr lang="en-US" i="1" dirty="0"/>
              <a:t>% </a:t>
            </a:r>
            <a:r>
              <a:rPr lang="en-US" i="1" dirty="0" smtClean="0"/>
              <a:t>sub media EU27</a:t>
            </a:r>
            <a:r>
              <a:rPr lang="en-US" i="1" dirty="0"/>
              <a:t>; </a:t>
            </a:r>
          </a:p>
          <a:p>
            <a:r>
              <a:rPr lang="en-US" i="1" dirty="0" err="1" smtClean="0"/>
              <a:t>Categoria</a:t>
            </a:r>
            <a:r>
              <a:rPr lang="en-US" i="1" dirty="0" smtClean="0"/>
              <a:t> </a:t>
            </a:r>
            <a:r>
              <a:rPr lang="en-US" i="1" dirty="0" err="1" smtClean="0"/>
              <a:t>inovatorilor</a:t>
            </a:r>
            <a:r>
              <a:rPr lang="en-US" i="1" dirty="0" smtClean="0"/>
              <a:t> </a:t>
            </a:r>
            <a:r>
              <a:rPr lang="en-US" i="1" dirty="0" err="1" smtClean="0"/>
              <a:t>moderati</a:t>
            </a:r>
            <a:r>
              <a:rPr lang="en-US" i="1" dirty="0" smtClean="0"/>
              <a:t> (G2) </a:t>
            </a:r>
            <a:r>
              <a:rPr lang="en-US" i="1" dirty="0" err="1" smtClean="0"/>
              <a:t>este</a:t>
            </a:r>
            <a:r>
              <a:rPr lang="en-US" i="1" dirty="0" smtClean="0"/>
              <a:t> cu 50</a:t>
            </a:r>
            <a:r>
              <a:rPr lang="en-US" i="1" dirty="0"/>
              <a:t>% </a:t>
            </a:r>
            <a:r>
              <a:rPr lang="en-US" i="1" dirty="0" smtClean="0"/>
              <a:t>sub media EU27</a:t>
            </a:r>
            <a:r>
              <a:rPr lang="en-US" i="1" dirty="0"/>
              <a:t>; </a:t>
            </a:r>
            <a:endParaRPr lang="en-US" i="1" dirty="0" smtClean="0"/>
          </a:p>
          <a:p>
            <a:r>
              <a:rPr lang="en-US" i="1" dirty="0" err="1" smtClean="0"/>
              <a:t>Categoria</a:t>
            </a:r>
            <a:r>
              <a:rPr lang="en-US" i="1" dirty="0" smtClean="0"/>
              <a:t> </a:t>
            </a:r>
            <a:r>
              <a:rPr lang="en-US" i="1" dirty="0" err="1" smtClean="0"/>
              <a:t>inovatorilor</a:t>
            </a:r>
            <a:r>
              <a:rPr lang="en-US" i="1" dirty="0" smtClean="0"/>
              <a:t> </a:t>
            </a:r>
            <a:r>
              <a:rPr lang="en-US" i="1" dirty="0" err="1" smtClean="0"/>
              <a:t>modesti</a:t>
            </a:r>
            <a:r>
              <a:rPr lang="en-US" i="1" dirty="0" smtClean="0"/>
              <a:t> </a:t>
            </a:r>
            <a:r>
              <a:rPr lang="en-US" i="1" dirty="0" err="1" smtClean="0"/>
              <a:t>este</a:t>
            </a:r>
            <a:r>
              <a:rPr lang="en-US" i="1" dirty="0" smtClean="0"/>
              <a:t> cu </a:t>
            </a:r>
            <a:r>
              <a:rPr lang="en-US" i="1" dirty="0" err="1" smtClean="0"/>
              <a:t>mai</a:t>
            </a:r>
            <a:r>
              <a:rPr lang="en-US" i="1" dirty="0" smtClean="0"/>
              <a:t> </a:t>
            </a:r>
            <a:r>
              <a:rPr lang="en-US" i="1" dirty="0" err="1" smtClean="0"/>
              <a:t>mult</a:t>
            </a:r>
            <a:r>
              <a:rPr lang="en-US" i="1" dirty="0" smtClean="0"/>
              <a:t> de 50</a:t>
            </a:r>
            <a:r>
              <a:rPr lang="en-US" i="1" dirty="0"/>
              <a:t>% </a:t>
            </a:r>
            <a:r>
              <a:rPr lang="en-US" i="1" dirty="0" err="1" smtClean="0"/>
              <a:t>decat</a:t>
            </a:r>
            <a:r>
              <a:rPr lang="en-US" i="1" dirty="0" smtClean="0"/>
              <a:t> media EU27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/>
              <a:t>Eurostat/National Statistics Offices of Member States/Cambridge Econometrics/</a:t>
            </a:r>
            <a:r>
              <a:rPr lang="en-US" dirty="0" err="1"/>
              <a:t>Ecorys</a:t>
            </a:r>
            <a:r>
              <a:rPr lang="en-US" dirty="0"/>
              <a:t>/ DG ENTR.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" y="10467"/>
            <a:ext cx="772379" cy="9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1161</Words>
  <Application>Microsoft Office PowerPoint</Application>
  <PresentationFormat>On-screen Show (4:3)</PresentationFormat>
  <Paragraphs>139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IMM-uri inovative  – motor al dezvoltarii economice</vt:lpstr>
      <vt:lpstr>Strategia Europa 2020</vt:lpstr>
      <vt:lpstr>Indicatori de referinta nationali</vt:lpstr>
      <vt:lpstr>IMM</vt:lpstr>
      <vt:lpstr>Investitii in Cercetare-Dezvoltare</vt:lpstr>
      <vt:lpstr>Modele de buna practica</vt:lpstr>
      <vt:lpstr>DG Enterprise Innovation scoreboard</vt:lpstr>
      <vt:lpstr>Un studiu European</vt:lpstr>
      <vt:lpstr>Diferente intre clase de inovare</vt:lpstr>
      <vt:lpstr>Se poate in Romania?</vt:lpstr>
      <vt:lpstr>Se poate in Romania?</vt:lpstr>
      <vt:lpstr>Se poate in Romania?</vt:lpstr>
      <vt:lpstr>Se poate in Romania?</vt:lpstr>
      <vt:lpstr>Studiu de caz</vt:lpstr>
      <vt:lpstr>Studiu de caz</vt:lpstr>
      <vt:lpstr>Studiu de caz</vt:lpstr>
      <vt:lpstr>Studiu de caz</vt:lpstr>
      <vt:lpstr>Componente – Sistem de telemedicina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IMM-uri inovative  – motor al dezvoltarii economice</dc:title>
  <dc:creator>Adrian Bizgan</dc:creator>
  <cp:lastModifiedBy>delfinului1</cp:lastModifiedBy>
  <cp:revision>28</cp:revision>
  <dcterms:created xsi:type="dcterms:W3CDTF">2012-06-14T13:57:01Z</dcterms:created>
  <dcterms:modified xsi:type="dcterms:W3CDTF">2015-03-23T07:39:03Z</dcterms:modified>
</cp:coreProperties>
</file>